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2"/>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325"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2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CC0099"/>
    <a:srgbClr val="669900"/>
    <a:srgbClr val="AF11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75" autoAdjust="0"/>
    <p:restoredTop sz="94660"/>
  </p:normalViewPr>
  <p:slideViewPr>
    <p:cSldViewPr snapToGrid="0">
      <p:cViewPr varScale="1">
        <p:scale>
          <a:sx n="57" d="100"/>
          <a:sy n="57" d="100"/>
        </p:scale>
        <p:origin x="115" y="2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lvl="0">
              <a:spcBef>
                <a:spcPts val="0"/>
              </a:spcBef>
              <a:defRPr>
                <a:latin typeface="Candara" panose="020E0502030303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en-US" dirty="0"/>
          </a:p>
        </p:txBody>
      </p:sp>
      <p:sp>
        <p:nvSpPr>
          <p:cNvPr id="4" name="Shape 4"/>
          <p:cNvSpPr txBox="1">
            <a:spLocks noGrp="1"/>
          </p:cNvSpPr>
          <p:nvPr>
            <p:ph type="dt" idx="10"/>
          </p:nvPr>
        </p:nvSpPr>
        <p:spPr>
          <a:xfrm>
            <a:off x="3886200" y="0"/>
            <a:ext cx="2971799" cy="457200"/>
          </a:xfrm>
          <a:prstGeom prst="rect">
            <a:avLst/>
          </a:prstGeom>
          <a:noFill/>
          <a:ln>
            <a:noFill/>
          </a:ln>
        </p:spPr>
        <p:txBody>
          <a:bodyPr lIns="91425" tIns="91425" rIns="91425" bIns="91425" anchor="ctr" anchorCtr="0"/>
          <a:lstStyle>
            <a:lvl1pPr lvl="0">
              <a:spcBef>
                <a:spcPts val="0"/>
              </a:spcBef>
              <a:defRPr>
                <a:latin typeface="Candara" panose="020E0502030303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en-US"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7" name="Shape 7"/>
          <p:cNvSpPr txBox="1">
            <a:spLocks noGrp="1"/>
          </p:cNvSpPr>
          <p:nvPr>
            <p:ph type="ftr" idx="11"/>
          </p:nvPr>
        </p:nvSpPr>
        <p:spPr>
          <a:xfrm>
            <a:off x="0" y="8686800"/>
            <a:ext cx="2971799" cy="457200"/>
          </a:xfrm>
          <a:prstGeom prst="rect">
            <a:avLst/>
          </a:prstGeom>
          <a:noFill/>
          <a:ln>
            <a:noFill/>
          </a:ln>
        </p:spPr>
        <p:txBody>
          <a:bodyPr lIns="91425" tIns="91425" rIns="91425" bIns="91425" anchor="ctr" anchorCtr="0"/>
          <a:lstStyle>
            <a:lvl1pPr lvl="0">
              <a:spcBef>
                <a:spcPts val="0"/>
              </a:spcBef>
              <a:defRPr>
                <a:latin typeface="Candara" panose="020E0502030303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en-US" dirty="0"/>
          </a:p>
        </p:txBody>
      </p:sp>
      <p:sp>
        <p:nvSpPr>
          <p:cNvPr id="8" name="Shape 8"/>
          <p:cNvSpPr txBox="1">
            <a:spLocks noGrp="1"/>
          </p:cNvSpPr>
          <p:nvPr>
            <p:ph type="sldNum" idx="12"/>
          </p:nvPr>
        </p:nvSpPr>
        <p:spPr>
          <a:xfrm>
            <a:off x="3886200" y="8686800"/>
            <a:ext cx="2971799" cy="457200"/>
          </a:xfrm>
          <a:prstGeom prst="rect">
            <a:avLst/>
          </a:prstGeom>
          <a:noFill/>
          <a:ln>
            <a:noFill/>
          </a:ln>
        </p:spPr>
        <p:txBody>
          <a:bodyPr lIns="91425" tIns="91425" rIns="91425" bIns="91425" anchor="b" anchorCtr="0">
            <a:noAutofit/>
          </a:bodyPr>
          <a:lstStyle/>
          <a:p>
            <a:pPr algn="r"/>
            <a:endParaRPr lang="en-US" dirty="0" smtClean="0">
              <a:latin typeface="Candara" panose="020E0502030303020204" pitchFamily="34" charset="0"/>
            </a:endParaRPr>
          </a:p>
          <a:p>
            <a:pPr lvl="1"/>
            <a:endParaRPr lang="en-US" dirty="0" smtClean="0">
              <a:latin typeface="Candara" panose="020E0502030303020204" pitchFamily="34" charset="0"/>
            </a:endParaRPr>
          </a:p>
          <a:p>
            <a:pPr lvl="2"/>
            <a:endParaRPr lang="en-US" dirty="0" smtClean="0">
              <a:latin typeface="Candara" panose="020E0502030303020204" pitchFamily="34" charset="0"/>
            </a:endParaRPr>
          </a:p>
          <a:p>
            <a:pPr lvl="3"/>
            <a:endParaRPr lang="en-US" dirty="0" smtClean="0">
              <a:latin typeface="Candara" panose="020E0502030303020204" pitchFamily="34" charset="0"/>
            </a:endParaRPr>
          </a:p>
          <a:p>
            <a:pPr lvl="4"/>
            <a:endParaRPr lang="en-US" dirty="0" smtClean="0">
              <a:latin typeface="Candara" panose="020E0502030303020204" pitchFamily="34" charset="0"/>
            </a:endParaRPr>
          </a:p>
          <a:p>
            <a:pPr lvl="5"/>
            <a:endParaRPr lang="en-US" dirty="0" smtClean="0">
              <a:latin typeface="Candara" panose="020E0502030303020204" pitchFamily="34" charset="0"/>
            </a:endParaRPr>
          </a:p>
          <a:p>
            <a:pPr lvl="6"/>
            <a:endParaRPr lang="en-US" dirty="0" smtClean="0">
              <a:latin typeface="Candara" panose="020E0502030303020204" pitchFamily="34" charset="0"/>
            </a:endParaRPr>
          </a:p>
          <a:p>
            <a:pPr lvl="7"/>
            <a:endParaRPr lang="en-US" dirty="0" smtClean="0">
              <a:latin typeface="Candara" panose="020E0502030303020204" pitchFamily="34" charset="0"/>
            </a:endParaRPr>
          </a:p>
          <a:p>
            <a:pPr lvl="8"/>
            <a:endParaRPr lang="en-US" dirty="0">
              <a:latin typeface="Candara" panose="020E0502030303020204" pitchFamily="34" charset="0"/>
            </a:endParaRPr>
          </a:p>
        </p:txBody>
      </p:sp>
    </p:spTree>
    <p:extLst>
      <p:ext uri="{BB962C8B-B14F-4D97-AF65-F5344CB8AC3E}">
        <p14:creationId xmlns:p14="http://schemas.microsoft.com/office/powerpoint/2010/main" val="282495076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ndara" panose="020E0502030303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1134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329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1761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4674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2845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7914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561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8095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0046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9329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936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0088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8987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563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353" name="Shape 3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0371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8730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478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508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423" name="Shape 4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5739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9677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451" name="Shape 4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9564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465" name="Shape 4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2354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5042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480" name="Shape 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0893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495" name="Shape 4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1922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509" name="Shape 5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3070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523" name="Shape 5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4394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538" name="Shape 5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98361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553" name="Shape 5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3565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567" name="Shape 5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54622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581" name="Shape 5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46496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596" name="Shape 5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69706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612" name="Shape 6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8214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7100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625" name="Shape 6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4419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639" name="Shape 6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81724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653" name="Shape 6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99036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664" name="Shape 6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5373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678" name="Shape 6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37010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691" name="Shape 6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27888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705" name="Shape 7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0201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Shape 71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719" name="Shape 7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36847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Shape 73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733" name="Shape 7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77053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Shape 74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746" name="Shape 7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3815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54155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Shape 75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760" name="Shape 7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64956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Shape 77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dirty="0"/>
          </a:p>
        </p:txBody>
      </p:sp>
      <p:sp>
        <p:nvSpPr>
          <p:cNvPr id="774" name="Shape 7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79330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Shape 78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787" name="Shape 7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27585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801" name="Shape 8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5818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Shape 81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815" name="Shape 8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3006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830" name="Shape 8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02920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Shape 84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844" name="Shape 8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66542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Shape 85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857" name="Shape 8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35189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Shape 87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871" name="Shape 8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7099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Shape 88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885" name="Shape 8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53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39854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Shape 89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898" name="Shape 8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85570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Shape 91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911" name="Shape 9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74993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Shape 92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926" name="Shape 9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67811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Shape 94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941" name="Shape 9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4980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Shape 95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956" name="Shape 9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7521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Shape 96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969" name="Shape 9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94825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Shape 98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982" name="Shape 9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63009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Shape 99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995" name="Shape 9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49852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Shape 100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1009" name="Shape 10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427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6485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dirty="0"/>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2016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3496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914401" y="2840039"/>
            <a:ext cx="10363198" cy="1960561"/>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17" name="Shape 17"/>
          <p:cNvSpPr txBox="1">
            <a:spLocks noGrp="1"/>
          </p:cNvSpPr>
          <p:nvPr>
            <p:ph type="subTitle" idx="1"/>
          </p:nvPr>
        </p:nvSpPr>
        <p:spPr>
          <a:xfrm>
            <a:off x="1828800" y="5181600"/>
            <a:ext cx="8534400" cy="23368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Times New Roman"/>
              <a:buNone/>
              <a:defRPr/>
            </a:lvl1pPr>
            <a:lvl2pPr marL="457200" marR="0" lvl="1" indent="0" algn="ctr" rtl="0">
              <a:spcBef>
                <a:spcPts val="560"/>
              </a:spcBef>
              <a:spcAft>
                <a:spcPts val="0"/>
              </a:spcAft>
              <a:buClr>
                <a:schemeClr val="dk1"/>
              </a:buClr>
              <a:buFont typeface="Times New Roman"/>
              <a:buNone/>
              <a:defRPr/>
            </a:lvl2pPr>
            <a:lvl3pPr marL="914400" marR="0" lvl="2" indent="0" algn="ctr" rtl="0">
              <a:spcBef>
                <a:spcPts val="480"/>
              </a:spcBef>
              <a:spcAft>
                <a:spcPts val="0"/>
              </a:spcAft>
              <a:buClr>
                <a:schemeClr val="dk1"/>
              </a:buClr>
              <a:buFont typeface="Times New Roman"/>
              <a:buNone/>
              <a:defRPr/>
            </a:lvl3pPr>
            <a:lvl4pPr marL="1371600" marR="0" lvl="3" indent="0" algn="ctr" rtl="0">
              <a:spcBef>
                <a:spcPts val="400"/>
              </a:spcBef>
              <a:spcAft>
                <a:spcPts val="0"/>
              </a:spcAft>
              <a:buClr>
                <a:schemeClr val="dk1"/>
              </a:buClr>
              <a:buFont typeface="Times New Roman"/>
              <a:buNone/>
              <a:defRPr/>
            </a:lvl4pPr>
            <a:lvl5pPr marL="1828800" marR="0" lvl="4" indent="0" algn="ctr" rtl="0">
              <a:spcBef>
                <a:spcPts val="400"/>
              </a:spcBef>
              <a:spcAft>
                <a:spcPts val="0"/>
              </a:spcAft>
              <a:buClr>
                <a:schemeClr val="dk1"/>
              </a:buClr>
              <a:buFont typeface="Times New Roman"/>
              <a:buNone/>
              <a:defRPr/>
            </a:lvl5pPr>
            <a:lvl6pPr marL="2286000" marR="0" lvl="5" indent="0" algn="ctr" rtl="0">
              <a:spcBef>
                <a:spcPts val="400"/>
              </a:spcBef>
              <a:spcAft>
                <a:spcPts val="0"/>
              </a:spcAft>
              <a:buClr>
                <a:schemeClr val="dk1"/>
              </a:buClr>
              <a:buFont typeface="Times New Roman"/>
              <a:buNone/>
              <a:defRPr/>
            </a:lvl6pPr>
            <a:lvl7pPr marL="2743200" marR="0" lvl="6" indent="0" algn="ctr" rtl="0">
              <a:spcBef>
                <a:spcPts val="400"/>
              </a:spcBef>
              <a:spcAft>
                <a:spcPts val="0"/>
              </a:spcAft>
              <a:buClr>
                <a:schemeClr val="dk1"/>
              </a:buClr>
              <a:buFont typeface="Times New Roman"/>
              <a:buNone/>
              <a:defRPr/>
            </a:lvl7pPr>
            <a:lvl8pPr marL="3200400" marR="0" lvl="7" indent="0" algn="ctr" rtl="0">
              <a:spcBef>
                <a:spcPts val="400"/>
              </a:spcBef>
              <a:spcAft>
                <a:spcPts val="0"/>
              </a:spcAft>
              <a:buClr>
                <a:schemeClr val="dk1"/>
              </a:buClr>
              <a:buFont typeface="Times New Roman"/>
              <a:buNone/>
              <a:defRPr/>
            </a:lvl8pPr>
            <a:lvl9pPr marL="3657600" marR="0" lvl="8" indent="0" algn="ctr" rtl="0">
              <a:spcBef>
                <a:spcPts val="400"/>
              </a:spcBef>
              <a:spcAft>
                <a:spcPts val="0"/>
              </a:spcAft>
              <a:buClr>
                <a:schemeClr val="dk1"/>
              </a:buClr>
              <a:buFont typeface="Times New Roman"/>
              <a:buNone/>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47" name="Shape 47"/>
          <p:cNvSpPr txBox="1">
            <a:spLocks noGrp="1"/>
          </p:cNvSpPr>
          <p:nvPr>
            <p:ph type="body" idx="1"/>
          </p:nvPr>
        </p:nvSpPr>
        <p:spPr>
          <a:xfrm rot="5400000">
            <a:off x="3352801" y="203200"/>
            <a:ext cx="5486399" cy="10363198"/>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Times New Roman"/>
              <a:buChar char="•"/>
              <a:defRPr/>
            </a:lvl1pPr>
            <a:lvl2pPr marL="742950" lvl="1" indent="-107950" algn="l" rtl="0">
              <a:spcBef>
                <a:spcPts val="560"/>
              </a:spcBef>
              <a:spcAft>
                <a:spcPts val="0"/>
              </a:spcAft>
              <a:buClr>
                <a:schemeClr val="dk1"/>
              </a:buClr>
              <a:buFont typeface="Times New Roman"/>
              <a:buChar char="–"/>
              <a:defRPr/>
            </a:lvl2pPr>
            <a:lvl3pPr marL="1143000" lvl="2" indent="-76200" algn="l" rtl="0">
              <a:spcBef>
                <a:spcPts val="480"/>
              </a:spcBef>
              <a:spcAft>
                <a:spcPts val="0"/>
              </a:spcAft>
              <a:buClr>
                <a:schemeClr val="dk1"/>
              </a:buClr>
              <a:buFont typeface="Times New Roman"/>
              <a:buChar char="•"/>
              <a:defRPr/>
            </a:lvl3pPr>
            <a:lvl4pPr marL="1600200" lvl="3" indent="-101600" algn="l" rtl="0">
              <a:spcBef>
                <a:spcPts val="400"/>
              </a:spcBef>
              <a:spcAft>
                <a:spcPts val="0"/>
              </a:spcAft>
              <a:buClr>
                <a:schemeClr val="dk1"/>
              </a:buClr>
              <a:buFont typeface="Times New Roman"/>
              <a:buChar char="–"/>
              <a:defRPr/>
            </a:lvl4pPr>
            <a:lvl5pPr marL="2057400" lvl="4" indent="-101600" algn="l" rtl="0">
              <a:spcBef>
                <a:spcPts val="400"/>
              </a:spcBef>
              <a:spcAft>
                <a:spcPts val="0"/>
              </a:spcAft>
              <a:buClr>
                <a:schemeClr val="dk1"/>
              </a:buClr>
              <a:buFont typeface="Times New Roman"/>
              <a:buChar char="»"/>
              <a:defRPr/>
            </a:lvl5pPr>
            <a:lvl6pPr marL="2514600" lvl="5" indent="-101600" algn="l" rtl="0">
              <a:spcBef>
                <a:spcPts val="400"/>
              </a:spcBef>
              <a:spcAft>
                <a:spcPts val="0"/>
              </a:spcAft>
              <a:buClr>
                <a:schemeClr val="dk1"/>
              </a:buClr>
              <a:buFont typeface="Times New Roman"/>
              <a:buChar char="»"/>
              <a:defRPr/>
            </a:lvl6pPr>
            <a:lvl7pPr marL="2971800" lvl="6" indent="-101600" algn="l" rtl="0">
              <a:spcBef>
                <a:spcPts val="400"/>
              </a:spcBef>
              <a:spcAft>
                <a:spcPts val="0"/>
              </a:spcAft>
              <a:buClr>
                <a:schemeClr val="dk1"/>
              </a:buClr>
              <a:buFont typeface="Times New Roman"/>
              <a:buChar char="»"/>
              <a:defRPr/>
            </a:lvl7pPr>
            <a:lvl8pPr marL="3429000" lvl="7" indent="-101600" algn="l" rtl="0">
              <a:spcBef>
                <a:spcPts val="400"/>
              </a:spcBef>
              <a:spcAft>
                <a:spcPts val="0"/>
              </a:spcAft>
              <a:buClr>
                <a:schemeClr val="dk1"/>
              </a:buClr>
              <a:buFont typeface="Times New Roman"/>
              <a:buChar char="»"/>
              <a:defRPr/>
            </a:lvl8pPr>
            <a:lvl9pPr marL="3886200" lvl="8" indent="-101600" algn="l" rtl="0">
              <a:spcBef>
                <a:spcPts val="400"/>
              </a:spcBef>
              <a:spcAft>
                <a:spcPts val="0"/>
              </a:spcAft>
              <a:buClr>
                <a:schemeClr val="dk1"/>
              </a:buClr>
              <a:buFont typeface="Times New Roman"/>
              <a:buChar char="»"/>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rot="5400000">
            <a:off x="6324599" y="3175000"/>
            <a:ext cx="7315200" cy="2590798"/>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50" name="Shape 50"/>
          <p:cNvSpPr txBox="1">
            <a:spLocks noGrp="1"/>
          </p:cNvSpPr>
          <p:nvPr>
            <p:ph type="body" idx="1"/>
          </p:nvPr>
        </p:nvSpPr>
        <p:spPr>
          <a:xfrm rot="5400000">
            <a:off x="1007534" y="719667"/>
            <a:ext cx="7315200" cy="7501467"/>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Times New Roman"/>
              <a:buChar char="•"/>
              <a:defRPr/>
            </a:lvl1pPr>
            <a:lvl2pPr marL="742950" lvl="1" indent="-107950" algn="l" rtl="0">
              <a:spcBef>
                <a:spcPts val="560"/>
              </a:spcBef>
              <a:spcAft>
                <a:spcPts val="0"/>
              </a:spcAft>
              <a:buClr>
                <a:schemeClr val="dk1"/>
              </a:buClr>
              <a:buFont typeface="Times New Roman"/>
              <a:buChar char="–"/>
              <a:defRPr/>
            </a:lvl2pPr>
            <a:lvl3pPr marL="1143000" lvl="2" indent="-76200" algn="l" rtl="0">
              <a:spcBef>
                <a:spcPts val="480"/>
              </a:spcBef>
              <a:spcAft>
                <a:spcPts val="0"/>
              </a:spcAft>
              <a:buClr>
                <a:schemeClr val="dk1"/>
              </a:buClr>
              <a:buFont typeface="Times New Roman"/>
              <a:buChar char="•"/>
              <a:defRPr/>
            </a:lvl3pPr>
            <a:lvl4pPr marL="1600200" lvl="3" indent="-101600" algn="l" rtl="0">
              <a:spcBef>
                <a:spcPts val="400"/>
              </a:spcBef>
              <a:spcAft>
                <a:spcPts val="0"/>
              </a:spcAft>
              <a:buClr>
                <a:schemeClr val="dk1"/>
              </a:buClr>
              <a:buFont typeface="Times New Roman"/>
              <a:buChar char="–"/>
              <a:defRPr/>
            </a:lvl4pPr>
            <a:lvl5pPr marL="2057400" lvl="4" indent="-101600" algn="l" rtl="0">
              <a:spcBef>
                <a:spcPts val="400"/>
              </a:spcBef>
              <a:spcAft>
                <a:spcPts val="0"/>
              </a:spcAft>
              <a:buClr>
                <a:schemeClr val="dk1"/>
              </a:buClr>
              <a:buFont typeface="Times New Roman"/>
              <a:buChar char="»"/>
              <a:defRPr/>
            </a:lvl5pPr>
            <a:lvl6pPr marL="2514600" lvl="5" indent="-101600" algn="l" rtl="0">
              <a:spcBef>
                <a:spcPts val="400"/>
              </a:spcBef>
              <a:spcAft>
                <a:spcPts val="0"/>
              </a:spcAft>
              <a:buClr>
                <a:schemeClr val="dk1"/>
              </a:buClr>
              <a:buFont typeface="Times New Roman"/>
              <a:buChar char="»"/>
              <a:defRPr/>
            </a:lvl6pPr>
            <a:lvl7pPr marL="2971800" lvl="6" indent="-101600" algn="l" rtl="0">
              <a:spcBef>
                <a:spcPts val="400"/>
              </a:spcBef>
              <a:spcAft>
                <a:spcPts val="0"/>
              </a:spcAft>
              <a:buClr>
                <a:schemeClr val="dk1"/>
              </a:buClr>
              <a:buFont typeface="Times New Roman"/>
              <a:buChar char="»"/>
              <a:defRPr/>
            </a:lvl7pPr>
            <a:lvl8pPr marL="3429000" lvl="7" indent="-101600" algn="l" rtl="0">
              <a:spcBef>
                <a:spcPts val="400"/>
              </a:spcBef>
              <a:spcAft>
                <a:spcPts val="0"/>
              </a:spcAft>
              <a:buClr>
                <a:schemeClr val="dk1"/>
              </a:buClr>
              <a:buFont typeface="Times New Roman"/>
              <a:buChar char="»"/>
              <a:defRPr/>
            </a:lvl8pPr>
            <a:lvl9pPr marL="3886200" lvl="8" indent="-101600" algn="l" rtl="0">
              <a:spcBef>
                <a:spcPts val="400"/>
              </a:spcBef>
              <a:spcAft>
                <a:spcPts val="0"/>
              </a:spcAft>
              <a:buClr>
                <a:schemeClr val="dk1"/>
              </a:buClr>
              <a:buFont typeface="Times New Roman"/>
              <a:buChar char="»"/>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20" name="Shape 20"/>
          <p:cNvSpPr txBox="1">
            <a:spLocks noGrp="1"/>
          </p:cNvSpPr>
          <p:nvPr>
            <p:ph type="body" idx="1"/>
          </p:nvPr>
        </p:nvSpPr>
        <p:spPr>
          <a:xfrm>
            <a:off x="914401" y="2641601"/>
            <a:ext cx="10363198" cy="5486399"/>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Times New Roman"/>
              <a:buChar char="•"/>
              <a:defRPr/>
            </a:lvl1pPr>
            <a:lvl2pPr marL="742950" lvl="1" indent="-107950" algn="l" rtl="0">
              <a:spcBef>
                <a:spcPts val="560"/>
              </a:spcBef>
              <a:spcAft>
                <a:spcPts val="0"/>
              </a:spcAft>
              <a:buClr>
                <a:schemeClr val="dk1"/>
              </a:buClr>
              <a:buFont typeface="Times New Roman"/>
              <a:buChar char="–"/>
              <a:defRPr/>
            </a:lvl2pPr>
            <a:lvl3pPr marL="1143000" lvl="2" indent="-76200" algn="l" rtl="0">
              <a:spcBef>
                <a:spcPts val="480"/>
              </a:spcBef>
              <a:spcAft>
                <a:spcPts val="0"/>
              </a:spcAft>
              <a:buClr>
                <a:schemeClr val="dk1"/>
              </a:buClr>
              <a:buFont typeface="Times New Roman"/>
              <a:buChar char="•"/>
              <a:defRPr/>
            </a:lvl3pPr>
            <a:lvl4pPr marL="1600200" lvl="3" indent="-101600" algn="l" rtl="0">
              <a:spcBef>
                <a:spcPts val="400"/>
              </a:spcBef>
              <a:spcAft>
                <a:spcPts val="0"/>
              </a:spcAft>
              <a:buClr>
                <a:schemeClr val="dk1"/>
              </a:buClr>
              <a:buFont typeface="Times New Roman"/>
              <a:buChar char="–"/>
              <a:defRPr/>
            </a:lvl4pPr>
            <a:lvl5pPr marL="2057400" lvl="4" indent="-101600" algn="l" rtl="0">
              <a:spcBef>
                <a:spcPts val="400"/>
              </a:spcBef>
              <a:spcAft>
                <a:spcPts val="0"/>
              </a:spcAft>
              <a:buClr>
                <a:schemeClr val="dk1"/>
              </a:buClr>
              <a:buFont typeface="Times New Roman"/>
              <a:buChar char="»"/>
              <a:defRPr/>
            </a:lvl5pPr>
            <a:lvl6pPr marL="2514600" lvl="5" indent="-101600" algn="l" rtl="0">
              <a:spcBef>
                <a:spcPts val="400"/>
              </a:spcBef>
              <a:spcAft>
                <a:spcPts val="0"/>
              </a:spcAft>
              <a:buClr>
                <a:schemeClr val="dk1"/>
              </a:buClr>
              <a:buFont typeface="Times New Roman"/>
              <a:buChar char="»"/>
              <a:defRPr/>
            </a:lvl6pPr>
            <a:lvl7pPr marL="2971800" lvl="6" indent="-101600" algn="l" rtl="0">
              <a:spcBef>
                <a:spcPts val="400"/>
              </a:spcBef>
              <a:spcAft>
                <a:spcPts val="0"/>
              </a:spcAft>
              <a:buClr>
                <a:schemeClr val="dk1"/>
              </a:buClr>
              <a:buFont typeface="Times New Roman"/>
              <a:buChar char="»"/>
              <a:defRPr/>
            </a:lvl7pPr>
            <a:lvl8pPr marL="3429000" lvl="7" indent="-101600" algn="l" rtl="0">
              <a:spcBef>
                <a:spcPts val="400"/>
              </a:spcBef>
              <a:spcAft>
                <a:spcPts val="0"/>
              </a:spcAft>
              <a:buClr>
                <a:schemeClr val="dk1"/>
              </a:buClr>
              <a:buFont typeface="Times New Roman"/>
              <a:buChar char="»"/>
              <a:defRPr/>
            </a:lvl8pPr>
            <a:lvl9pPr marL="3886200" lvl="8" indent="-101600" algn="l" rtl="0">
              <a:spcBef>
                <a:spcPts val="400"/>
              </a:spcBef>
              <a:spcAft>
                <a:spcPts val="0"/>
              </a:spcAft>
              <a:buClr>
                <a:schemeClr val="dk1"/>
              </a:buClr>
              <a:buFont typeface="Times New Roman"/>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962378" y="5875338"/>
            <a:ext cx="10363198" cy="1816099"/>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3" name="Shape 23"/>
          <p:cNvSpPr txBox="1">
            <a:spLocks noGrp="1"/>
          </p:cNvSpPr>
          <p:nvPr>
            <p:ph type="body" idx="1"/>
          </p:nvPr>
        </p:nvSpPr>
        <p:spPr>
          <a:xfrm>
            <a:off x="962378" y="3875087"/>
            <a:ext cx="10363198" cy="2000250"/>
          </a:xfrm>
          <a:prstGeom prst="rect">
            <a:avLst/>
          </a:prstGeom>
          <a:noFill/>
          <a:ln>
            <a:noFill/>
          </a:ln>
        </p:spPr>
        <p:txBody>
          <a:bodyPr lIns="91425" tIns="91425" rIns="91425" bIns="91425" anchor="b"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26" name="Shape 26"/>
          <p:cNvSpPr txBox="1">
            <a:spLocks noGrp="1"/>
          </p:cNvSpPr>
          <p:nvPr>
            <p:ph type="body" idx="1"/>
          </p:nvPr>
        </p:nvSpPr>
        <p:spPr>
          <a:xfrm>
            <a:off x="914400" y="2641601"/>
            <a:ext cx="5046133" cy="54863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7" name="Shape 27"/>
          <p:cNvSpPr txBox="1">
            <a:spLocks noGrp="1"/>
          </p:cNvSpPr>
          <p:nvPr>
            <p:ph type="body" idx="2"/>
          </p:nvPr>
        </p:nvSpPr>
        <p:spPr>
          <a:xfrm>
            <a:off x="6231467" y="2641601"/>
            <a:ext cx="5046133" cy="54863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09601" y="366712"/>
            <a:ext cx="10972798" cy="1524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0" name="Shape 30"/>
          <p:cNvSpPr txBox="1">
            <a:spLocks noGrp="1"/>
          </p:cNvSpPr>
          <p:nvPr>
            <p:ph type="body" idx="1"/>
          </p:nvPr>
        </p:nvSpPr>
        <p:spPr>
          <a:xfrm>
            <a:off x="609601" y="2046288"/>
            <a:ext cx="5387621" cy="854074"/>
          </a:xfrm>
          <a:prstGeom prst="rect">
            <a:avLst/>
          </a:prstGeom>
          <a:noFill/>
          <a:ln>
            <a:noFill/>
          </a:ln>
        </p:spPr>
        <p:txBody>
          <a:bodyPr lIns="91425" tIns="91425" rIns="91425" bIns="91425" anchor="b"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
        <p:nvSpPr>
          <p:cNvPr id="31" name="Shape 31"/>
          <p:cNvSpPr txBox="1">
            <a:spLocks noGrp="1"/>
          </p:cNvSpPr>
          <p:nvPr>
            <p:ph type="body" idx="2"/>
          </p:nvPr>
        </p:nvSpPr>
        <p:spPr>
          <a:xfrm>
            <a:off x="609601" y="2900363"/>
            <a:ext cx="5387621" cy="5267324"/>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2" name="Shape 32"/>
          <p:cNvSpPr txBox="1">
            <a:spLocks noGrp="1"/>
          </p:cNvSpPr>
          <p:nvPr>
            <p:ph type="body" idx="3"/>
          </p:nvPr>
        </p:nvSpPr>
        <p:spPr>
          <a:xfrm>
            <a:off x="6194778" y="2046288"/>
            <a:ext cx="5387621" cy="854074"/>
          </a:xfrm>
          <a:prstGeom prst="rect">
            <a:avLst/>
          </a:prstGeom>
          <a:noFill/>
          <a:ln>
            <a:noFill/>
          </a:ln>
        </p:spPr>
        <p:txBody>
          <a:bodyPr lIns="91425" tIns="91425" rIns="91425" bIns="91425" anchor="b"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
        <p:nvSpPr>
          <p:cNvPr id="33" name="Shape 33"/>
          <p:cNvSpPr txBox="1">
            <a:spLocks noGrp="1"/>
          </p:cNvSpPr>
          <p:nvPr>
            <p:ph type="body" idx="4"/>
          </p:nvPr>
        </p:nvSpPr>
        <p:spPr>
          <a:xfrm>
            <a:off x="6194778" y="2900363"/>
            <a:ext cx="5387621" cy="5267324"/>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09601" y="363537"/>
            <a:ext cx="4010377" cy="15494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9" name="Shape 39"/>
          <p:cNvSpPr txBox="1">
            <a:spLocks noGrp="1"/>
          </p:cNvSpPr>
          <p:nvPr>
            <p:ph type="body" idx="1"/>
          </p:nvPr>
        </p:nvSpPr>
        <p:spPr>
          <a:xfrm>
            <a:off x="4766735" y="363537"/>
            <a:ext cx="6815664" cy="780415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0" name="Shape 40"/>
          <p:cNvSpPr txBox="1">
            <a:spLocks noGrp="1"/>
          </p:cNvSpPr>
          <p:nvPr>
            <p:ph type="body" idx="2"/>
          </p:nvPr>
        </p:nvSpPr>
        <p:spPr>
          <a:xfrm>
            <a:off x="609601" y="1912939"/>
            <a:ext cx="4010377" cy="6254749"/>
          </a:xfrm>
          <a:prstGeom prst="rect">
            <a:avLst/>
          </a:prstGeom>
          <a:noFill/>
          <a:ln>
            <a:noFill/>
          </a:ln>
        </p:spPr>
        <p:txBody>
          <a:bodyPr lIns="91425" tIns="91425" rIns="91425" bIns="91425" anchor="t"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2390421" y="6400801"/>
            <a:ext cx="7315200" cy="755649"/>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3" name="Shape 43"/>
          <p:cNvSpPr>
            <a:spLocks noGrp="1"/>
          </p:cNvSpPr>
          <p:nvPr>
            <p:ph type="pic" idx="2"/>
          </p:nvPr>
        </p:nvSpPr>
        <p:spPr>
          <a:xfrm>
            <a:off x="2390421" y="817563"/>
            <a:ext cx="7315200" cy="5486399"/>
          </a:xfrm>
          <a:prstGeom prst="rect">
            <a:avLst/>
          </a:prstGeom>
          <a:noFill/>
          <a:ln>
            <a:noFill/>
          </a:ln>
        </p:spPr>
      </p:sp>
      <p:sp>
        <p:nvSpPr>
          <p:cNvPr id="44" name="Shape 44"/>
          <p:cNvSpPr txBox="1">
            <a:spLocks noGrp="1"/>
          </p:cNvSpPr>
          <p:nvPr>
            <p:ph type="body" idx="1"/>
          </p:nvPr>
        </p:nvSpPr>
        <p:spPr>
          <a:xfrm>
            <a:off x="2390421" y="7156450"/>
            <a:ext cx="7315200" cy="1073150"/>
          </a:xfrm>
          <a:prstGeom prst="rect">
            <a:avLst/>
          </a:prstGeom>
          <a:noFill/>
          <a:ln>
            <a:noFill/>
          </a:ln>
        </p:spPr>
        <p:txBody>
          <a:bodyPr lIns="91425" tIns="91425" rIns="91425" bIns="91425" anchor="t"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11" name="Shape 11"/>
          <p:cNvSpPr txBox="1">
            <a:spLocks noGrp="1"/>
          </p:cNvSpPr>
          <p:nvPr>
            <p:ph type="body" idx="1"/>
          </p:nvPr>
        </p:nvSpPr>
        <p:spPr>
          <a:xfrm>
            <a:off x="914401" y="2641601"/>
            <a:ext cx="10363198" cy="54863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Font typeface="Times New Roman"/>
              <a:buChar char="•"/>
              <a:defRPr/>
            </a:lvl1pPr>
            <a:lvl2pPr marL="742950" marR="0" lvl="1" indent="-107950" algn="l" rtl="0">
              <a:spcBef>
                <a:spcPts val="560"/>
              </a:spcBef>
              <a:spcAft>
                <a:spcPts val="0"/>
              </a:spcAft>
              <a:buClr>
                <a:schemeClr val="dk1"/>
              </a:buClr>
              <a:buFont typeface="Times New Roman"/>
              <a:buChar char="–"/>
              <a:defRPr/>
            </a:lvl2pPr>
            <a:lvl3pPr marL="1143000" marR="0" lvl="2" indent="-76200" algn="l" rtl="0">
              <a:spcBef>
                <a:spcPts val="480"/>
              </a:spcBef>
              <a:spcAft>
                <a:spcPts val="0"/>
              </a:spcAft>
              <a:buClr>
                <a:schemeClr val="dk1"/>
              </a:buClr>
              <a:buFont typeface="Times New Roman"/>
              <a:buChar char="•"/>
              <a:defRPr/>
            </a:lvl3pPr>
            <a:lvl4pPr marL="1600200" marR="0" lvl="3" indent="-101600" algn="l" rtl="0">
              <a:spcBef>
                <a:spcPts val="400"/>
              </a:spcBef>
              <a:spcAft>
                <a:spcPts val="0"/>
              </a:spcAft>
              <a:buClr>
                <a:schemeClr val="dk1"/>
              </a:buClr>
              <a:buFont typeface="Times New Roman"/>
              <a:buChar char="–"/>
              <a:defRPr/>
            </a:lvl4pPr>
            <a:lvl5pPr marL="2057400" marR="0" lvl="4" indent="-101600" algn="l" rtl="0">
              <a:spcBef>
                <a:spcPts val="400"/>
              </a:spcBef>
              <a:spcAft>
                <a:spcPts val="0"/>
              </a:spcAft>
              <a:buClr>
                <a:schemeClr val="dk1"/>
              </a:buClr>
              <a:buFont typeface="Times New Roman"/>
              <a:buChar char="»"/>
              <a:defRPr/>
            </a:lvl5pPr>
            <a:lvl6pPr marL="2514600" marR="0" lvl="5" indent="-101600" algn="l" rtl="0">
              <a:spcBef>
                <a:spcPts val="400"/>
              </a:spcBef>
              <a:spcAft>
                <a:spcPts val="0"/>
              </a:spcAft>
              <a:buClr>
                <a:schemeClr val="dk1"/>
              </a:buClr>
              <a:buFont typeface="Times New Roman"/>
              <a:buChar char="»"/>
              <a:defRPr/>
            </a:lvl6pPr>
            <a:lvl7pPr marL="2971800" marR="0" lvl="6" indent="-101600" algn="l" rtl="0">
              <a:spcBef>
                <a:spcPts val="400"/>
              </a:spcBef>
              <a:spcAft>
                <a:spcPts val="0"/>
              </a:spcAft>
              <a:buClr>
                <a:schemeClr val="dk1"/>
              </a:buClr>
              <a:buFont typeface="Times New Roman"/>
              <a:buChar char="»"/>
              <a:defRPr/>
            </a:lvl7pPr>
            <a:lvl8pPr marL="3429000" marR="0" lvl="7" indent="-101600" algn="l" rtl="0">
              <a:spcBef>
                <a:spcPts val="400"/>
              </a:spcBef>
              <a:spcAft>
                <a:spcPts val="0"/>
              </a:spcAft>
              <a:buClr>
                <a:schemeClr val="dk1"/>
              </a:buClr>
              <a:buFont typeface="Times New Roman"/>
              <a:buChar char="»"/>
              <a:defRPr/>
            </a:lvl8pPr>
            <a:lvl9pPr marL="3886200" marR="0" lvl="8" indent="-101600" algn="l" rtl="0">
              <a:spcBef>
                <a:spcPts val="400"/>
              </a:spcBef>
              <a:spcAft>
                <a:spcPts val="0"/>
              </a:spcAft>
              <a:buClr>
                <a:schemeClr val="dk1"/>
              </a:buClr>
              <a:buFont typeface="Times New Roman"/>
              <a:buChar char="»"/>
              <a:defRPr/>
            </a:lvl9pPr>
          </a:lstStyle>
          <a:p>
            <a:endParaRPr dirty="0"/>
          </a:p>
        </p:txBody>
      </p:sp>
      <p:sp>
        <p:nvSpPr>
          <p:cNvPr id="12" name="Shape 12"/>
          <p:cNvSpPr txBox="1">
            <a:spLocks noGrp="1"/>
          </p:cNvSpPr>
          <p:nvPr>
            <p:ph type="dt" idx="10"/>
          </p:nvPr>
        </p:nvSpPr>
        <p:spPr>
          <a:xfrm>
            <a:off x="914401" y="8331201"/>
            <a:ext cx="2539998" cy="609599"/>
          </a:xfrm>
          <a:prstGeom prst="rect">
            <a:avLst/>
          </a:prstGeom>
          <a:noFill/>
          <a:ln>
            <a:noFill/>
          </a:ln>
        </p:spPr>
        <p:txBody>
          <a:bodyPr lIns="91425" tIns="91425" rIns="91425" bIns="91425" anchor="t" anchorCtr="0"/>
          <a:lstStyle>
            <a:lvl1pPr marL="0" marR="0" lvl="0" indent="0" algn="l" rtl="0">
              <a:spcBef>
                <a:spcPts val="0"/>
              </a:spcBef>
              <a:defRPr>
                <a:latin typeface="Candara" panose="020E0502030303020204" pitchFamily="34" charset="0"/>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lang="en-US" dirty="0"/>
          </a:p>
        </p:txBody>
      </p:sp>
      <p:sp>
        <p:nvSpPr>
          <p:cNvPr id="13" name="Shape 13"/>
          <p:cNvSpPr txBox="1">
            <a:spLocks noGrp="1"/>
          </p:cNvSpPr>
          <p:nvPr>
            <p:ph type="ftr" idx="11"/>
          </p:nvPr>
        </p:nvSpPr>
        <p:spPr>
          <a:xfrm>
            <a:off x="4165600" y="8331201"/>
            <a:ext cx="3860800" cy="609599"/>
          </a:xfrm>
          <a:prstGeom prst="rect">
            <a:avLst/>
          </a:prstGeom>
          <a:noFill/>
          <a:ln>
            <a:noFill/>
          </a:ln>
        </p:spPr>
        <p:txBody>
          <a:bodyPr lIns="91425" tIns="91425" rIns="91425" bIns="91425" anchor="t" anchorCtr="0"/>
          <a:lstStyle>
            <a:lvl1pPr marL="0" marR="0" lvl="0" indent="0" algn="l" rtl="0">
              <a:spcBef>
                <a:spcPts val="0"/>
              </a:spcBef>
              <a:defRPr>
                <a:latin typeface="Candara" panose="020E0502030303020204" pitchFamily="34" charset="0"/>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lang="en-US" dirty="0"/>
          </a:p>
        </p:txBody>
      </p:sp>
      <p:sp>
        <p:nvSpPr>
          <p:cNvPr id="14" name="Shape 14"/>
          <p:cNvSpPr txBox="1">
            <a:spLocks noGrp="1"/>
          </p:cNvSpPr>
          <p:nvPr>
            <p:ph type="sldNum" idx="12"/>
          </p:nvPr>
        </p:nvSpPr>
        <p:spPr>
          <a:xfrm>
            <a:off x="8737601" y="8331201"/>
            <a:ext cx="2539998" cy="609599"/>
          </a:xfrm>
          <a:prstGeom prst="rect">
            <a:avLst/>
          </a:prstGeom>
          <a:noFill/>
          <a:ln>
            <a:noFill/>
          </a:ln>
        </p:spPr>
        <p:txBody>
          <a:bodyPr lIns="91425" tIns="91425" rIns="91425" bIns="91425" anchor="t" anchorCtr="0">
            <a:noAutofit/>
          </a:bodyPr>
          <a:lstStyle/>
          <a:p>
            <a:pPr algn="r"/>
            <a:endParaRPr lang="en-US" dirty="0" smtClean="0">
              <a:latin typeface="Candara" panose="020E0502030303020204" pitchFamily="34" charset="0"/>
            </a:endParaRPr>
          </a:p>
          <a:p>
            <a:pPr marL="457200" lvl="1"/>
            <a:endParaRPr lang="en-US" dirty="0" smtClean="0">
              <a:latin typeface="Candara" panose="020E0502030303020204" pitchFamily="34" charset="0"/>
            </a:endParaRPr>
          </a:p>
          <a:p>
            <a:pPr marL="914400" lvl="2"/>
            <a:endParaRPr lang="en-US" dirty="0" smtClean="0">
              <a:latin typeface="Candara" panose="020E0502030303020204" pitchFamily="34" charset="0"/>
            </a:endParaRPr>
          </a:p>
          <a:p>
            <a:pPr marL="1371600" lvl="3"/>
            <a:endParaRPr lang="en-US" dirty="0" smtClean="0">
              <a:latin typeface="Candara" panose="020E0502030303020204" pitchFamily="34" charset="0"/>
            </a:endParaRPr>
          </a:p>
          <a:p>
            <a:pPr marL="1828800" lvl="4"/>
            <a:endParaRPr lang="en-US" dirty="0" smtClean="0">
              <a:latin typeface="Candara" panose="020E0502030303020204" pitchFamily="34" charset="0"/>
            </a:endParaRPr>
          </a:p>
          <a:p>
            <a:pPr marL="2286000" lvl="5"/>
            <a:endParaRPr lang="en-US" dirty="0" smtClean="0">
              <a:latin typeface="Candara" panose="020E0502030303020204" pitchFamily="34" charset="0"/>
            </a:endParaRPr>
          </a:p>
          <a:p>
            <a:pPr marL="2743200" lvl="6"/>
            <a:endParaRPr lang="en-US" dirty="0" smtClean="0">
              <a:latin typeface="Candara" panose="020E0502030303020204" pitchFamily="34" charset="0"/>
            </a:endParaRPr>
          </a:p>
          <a:p>
            <a:pPr marL="3200400" lvl="7"/>
            <a:endParaRPr lang="en-US" dirty="0" smtClean="0">
              <a:latin typeface="Candara" panose="020E0502030303020204" pitchFamily="34" charset="0"/>
            </a:endParaRPr>
          </a:p>
          <a:p>
            <a:pPr marL="3657600" lvl="8"/>
            <a:endParaRPr lang="en-US" dirty="0">
              <a:latin typeface="Candara" panose="020E0502030303020204" pitchFamily="34" charset="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cxnSp>
        <p:nvCxnSpPr>
          <p:cNvPr id="55" name="Shape 55"/>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56" name="Shape 56"/>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57" name="Shape 57"/>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58" name="Shape 58"/>
          <p:cNvSpPr txBox="1"/>
          <p:nvPr/>
        </p:nvSpPr>
        <p:spPr>
          <a:xfrm>
            <a:off x="2590800" y="3073998"/>
            <a:ext cx="6858000" cy="1160182"/>
          </a:xfrm>
          <a:prstGeom prst="rect">
            <a:avLst/>
          </a:prstGeom>
          <a:noFill/>
          <a:ln>
            <a:noFill/>
          </a:ln>
        </p:spPr>
        <p:txBody>
          <a:bodyPr lIns="91425" tIns="45700" rIns="91425" bIns="45700" anchor="t" anchorCtr="0">
            <a:noAutofit/>
          </a:bodyPr>
          <a:lstStyle/>
          <a:p>
            <a:pPr algn="ctr">
              <a:buClr>
                <a:schemeClr val="dk1"/>
              </a:buClr>
              <a:buSzPct val="25000"/>
            </a:pPr>
            <a:r>
              <a:rPr lang="en-US" sz="5400" b="1" dirty="0" smtClean="0">
                <a:solidFill>
                  <a:srgbClr val="0070C0"/>
                </a:solidFill>
                <a:effectLst>
                  <a:outerShdw blurRad="38100" dist="38100" dir="2700000" algn="tl">
                    <a:srgbClr val="000000">
                      <a:alpha val="43137"/>
                    </a:srgbClr>
                  </a:outerShdw>
                </a:effectLst>
                <a:latin typeface="Candara" panose="020E0502030303020204" pitchFamily="34" charset="0"/>
              </a:rPr>
              <a:t>Network </a:t>
            </a:r>
            <a:r>
              <a:rPr lang="en-US" sz="5400" b="1" dirty="0">
                <a:solidFill>
                  <a:srgbClr val="0070C0"/>
                </a:solidFill>
                <a:effectLst>
                  <a:outerShdw blurRad="38100" dist="38100" dir="2700000" algn="tl">
                    <a:srgbClr val="000000">
                      <a:alpha val="43137"/>
                    </a:srgbClr>
                  </a:outerShdw>
                </a:effectLst>
                <a:latin typeface="Candara" panose="020E0502030303020204" pitchFamily="34" charset="0"/>
              </a:rPr>
              <a:t>Management Applications</a:t>
            </a:r>
          </a:p>
        </p:txBody>
      </p:sp>
      <p:cxnSp>
        <p:nvCxnSpPr>
          <p:cNvPr id="59" name="Shape 59"/>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60" name="Shape 60"/>
          <p:cNvSpPr txBox="1"/>
          <p:nvPr/>
        </p:nvSpPr>
        <p:spPr>
          <a:xfrm>
            <a:off x="3200401" y="228601"/>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64" name="Shape 64"/>
          <p:cNvSpPr txBox="1">
            <a:spLocks noGrp="1"/>
          </p:cNvSpPr>
          <p:nvPr>
            <p:ph type="title"/>
          </p:nvPr>
        </p:nvSpPr>
        <p:spPr>
          <a:xfrm>
            <a:off x="721661" y="889002"/>
            <a:ext cx="2756646" cy="850151"/>
          </a:xfrm>
          <a:prstGeom prst="rect">
            <a:avLst/>
          </a:prstGeom>
          <a:noFill/>
          <a:ln>
            <a:noFill/>
          </a:ln>
        </p:spPr>
        <p:txBody>
          <a:bodyPr lIns="91425" tIns="45700" rIns="91425" bIns="45700" anchor="ctr" anchorCtr="0">
            <a:noAutofit/>
          </a:bodyPr>
          <a:lstStyle/>
          <a:p>
            <a:pPr>
              <a:buClr>
                <a:schemeClr val="dk1"/>
              </a:buClr>
              <a:buSzPct val="25000"/>
            </a:pPr>
            <a:r>
              <a:rPr lang="en-US" sz="4400" b="1" dirty="0">
                <a:solidFill>
                  <a:srgbClr val="C00000"/>
                </a:solidFill>
              </a:rPr>
              <a:t>Chapter 11</a:t>
            </a:r>
          </a:p>
        </p:txBody>
      </p:sp>
      <p:sp>
        <p:nvSpPr>
          <p:cNvPr id="12" name="Shape 64"/>
          <p:cNvSpPr txBox="1">
            <a:spLocks/>
          </p:cNvSpPr>
          <p:nvPr/>
        </p:nvSpPr>
        <p:spPr>
          <a:xfrm>
            <a:off x="721661" y="1755777"/>
            <a:ext cx="2756646" cy="850151"/>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pPr>
              <a:buClr>
                <a:schemeClr val="dk1"/>
              </a:buClr>
              <a:buSzPct val="25000"/>
            </a:pPr>
            <a:r>
              <a:rPr lang="en-US" sz="3600" b="1" dirty="0" smtClean="0">
                <a:solidFill>
                  <a:schemeClr val="tx1"/>
                </a:solidFill>
              </a:rPr>
              <a:t>Week 9</a:t>
            </a:r>
            <a:endParaRPr lang="en-US" sz="3600" b="1" dirty="0">
              <a:solidFill>
                <a:schemeClr val="tx1"/>
              </a:solidFill>
            </a:endParaRPr>
          </a:p>
        </p:txBody>
      </p:sp>
      <p:sp>
        <p:nvSpPr>
          <p:cNvPr id="2" name="TextBox 1"/>
          <p:cNvSpPr txBox="1"/>
          <p:nvPr/>
        </p:nvSpPr>
        <p:spPr>
          <a:xfrm>
            <a:off x="1394460" y="6309360"/>
            <a:ext cx="8579593" cy="2308324"/>
          </a:xfrm>
          <a:prstGeom prst="rect">
            <a:avLst/>
          </a:prstGeom>
          <a:noFill/>
        </p:spPr>
        <p:txBody>
          <a:bodyPr wrap="none" rtlCol="0">
            <a:spAutoFit/>
          </a:bodyPr>
          <a:lstStyle/>
          <a:p>
            <a:r>
              <a:rPr lang="en-US" sz="2400" dirty="0">
                <a:latin typeface="Candara" panose="020E0502030303020204" pitchFamily="34" charset="0"/>
              </a:rPr>
              <a:t>Chapter 11 in Subramanian, Gonsalves &amp; Rani (2010) – All sections</a:t>
            </a:r>
          </a:p>
          <a:p>
            <a:r>
              <a:rPr lang="en-US" sz="2400" dirty="0">
                <a:latin typeface="Candara" panose="020E0502030303020204" pitchFamily="34" charset="0"/>
              </a:rPr>
              <a:t>do not consider slides from </a:t>
            </a:r>
            <a:r>
              <a:rPr lang="en-US" sz="2400" b="1" dirty="0">
                <a:latin typeface="Candara" panose="020E0502030303020204" pitchFamily="34" charset="0"/>
              </a:rPr>
              <a:t>18</a:t>
            </a:r>
            <a:r>
              <a:rPr lang="en-US" sz="2400" dirty="0">
                <a:latin typeface="Candara" panose="020E0502030303020204" pitchFamily="34" charset="0"/>
              </a:rPr>
              <a:t> to </a:t>
            </a:r>
            <a:r>
              <a:rPr lang="en-US" sz="2400" b="1" dirty="0">
                <a:latin typeface="Candara" panose="020E0502030303020204" pitchFamily="34" charset="0"/>
              </a:rPr>
              <a:t>29</a:t>
            </a:r>
            <a:r>
              <a:rPr lang="en-US" sz="2400" dirty="0">
                <a:latin typeface="Candara" panose="020E0502030303020204" pitchFamily="34" charset="0"/>
              </a:rPr>
              <a:t>, so do not consider</a:t>
            </a:r>
          </a:p>
          <a:p>
            <a:pPr marL="342900" lvl="1" indent="-342900">
              <a:buFont typeface="Arial" panose="020B0604020202020204" pitchFamily="34" charset="0"/>
              <a:buChar char="•"/>
            </a:pPr>
            <a:r>
              <a:rPr lang="en-US" sz="2400" strike="sngStrike" dirty="0">
                <a:latin typeface="Candara" panose="020E0502030303020204" pitchFamily="34" charset="0"/>
              </a:rPr>
              <a:t>Rule-based reasoning</a:t>
            </a:r>
          </a:p>
          <a:p>
            <a:pPr marL="342900" lvl="1" indent="-342900">
              <a:buFont typeface="Arial" panose="020B0604020202020204" pitchFamily="34" charset="0"/>
              <a:buChar char="•"/>
            </a:pPr>
            <a:r>
              <a:rPr lang="en-US" sz="2400" strike="sngStrike" dirty="0">
                <a:latin typeface="Candara" panose="020E0502030303020204" pitchFamily="34" charset="0"/>
              </a:rPr>
              <a:t>Model-based reasoning</a:t>
            </a:r>
          </a:p>
          <a:p>
            <a:pPr marL="342900" lvl="1" indent="-342900">
              <a:buFont typeface="Arial" panose="020B0604020202020204" pitchFamily="34" charset="0"/>
              <a:buChar char="•"/>
            </a:pPr>
            <a:r>
              <a:rPr lang="en-US" sz="2400" strike="sngStrike" dirty="0">
                <a:latin typeface="Candara" panose="020E0502030303020204" pitchFamily="34" charset="0"/>
              </a:rPr>
              <a:t>Case-based reasoning</a:t>
            </a:r>
            <a:endParaRPr lang="en-US" sz="3200" strike="sngStrike" dirty="0">
              <a:latin typeface="Candara" panose="020E0502030303020204" pitchFamily="34" charset="0"/>
            </a:endParaRPr>
          </a:p>
          <a:p>
            <a:endParaRPr lang="en-US" sz="2400" dirty="0">
              <a:latin typeface="Candara" panose="020E0502030303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cxnSp>
        <p:nvCxnSpPr>
          <p:cNvPr id="193" name="Shape 193"/>
          <p:cNvCxnSpPr/>
          <p:nvPr/>
        </p:nvCxnSpPr>
        <p:spPr>
          <a:xfrm>
            <a:off x="323850" y="5791199"/>
            <a:ext cx="5638800" cy="0"/>
          </a:xfrm>
          <a:prstGeom prst="straightConnector1">
            <a:avLst/>
          </a:prstGeom>
          <a:noFill/>
          <a:ln w="12700" cap="rnd" cmpd="sng">
            <a:solidFill>
              <a:schemeClr val="dk1"/>
            </a:solidFill>
            <a:prstDash val="solid"/>
            <a:miter/>
            <a:headEnd type="none" w="med" len="med"/>
            <a:tailEnd type="none" w="med" len="med"/>
          </a:ln>
        </p:spPr>
      </p:cxnSp>
      <p:sp>
        <p:nvSpPr>
          <p:cNvPr id="195" name="Shape 195"/>
          <p:cNvSpPr txBox="1"/>
          <p:nvPr/>
        </p:nvSpPr>
        <p:spPr>
          <a:xfrm>
            <a:off x="247650" y="304799"/>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Fault Management</a:t>
            </a:r>
          </a:p>
        </p:txBody>
      </p:sp>
      <p:sp>
        <p:nvSpPr>
          <p:cNvPr id="196" name="Shape 196"/>
          <p:cNvSpPr txBox="1"/>
          <p:nvPr/>
        </p:nvSpPr>
        <p:spPr>
          <a:xfrm>
            <a:off x="95250" y="990599"/>
            <a:ext cx="6096000" cy="470852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Fault</a:t>
            </a:r>
            <a:r>
              <a:rPr lang="en-US" sz="2000" dirty="0">
                <a:solidFill>
                  <a:schemeClr val="dk1"/>
                </a:solidFill>
                <a:latin typeface="Candara" panose="020E0502030303020204" pitchFamily="34" charset="0"/>
              </a:rPr>
              <a:t> is a </a:t>
            </a:r>
            <a:r>
              <a:rPr lang="en-US" sz="2000" b="1" dirty="0">
                <a:solidFill>
                  <a:schemeClr val="dk1"/>
                </a:solidFill>
                <a:latin typeface="Candara" panose="020E0502030303020204" pitchFamily="34" charset="0"/>
              </a:rPr>
              <a:t>failure of a network component</a:t>
            </a:r>
          </a:p>
          <a:p>
            <a:pPr>
              <a:buClr>
                <a:schemeClr val="dk1"/>
              </a:buClr>
              <a:buSzPct val="100000"/>
              <a:buFont typeface="Arial"/>
              <a:buChar char="•"/>
            </a:pPr>
            <a:r>
              <a:rPr lang="en-US" sz="2000" dirty="0">
                <a:solidFill>
                  <a:schemeClr val="dk1"/>
                </a:solidFill>
                <a:latin typeface="Candara" panose="020E0502030303020204" pitchFamily="34" charset="0"/>
              </a:rPr>
              <a:t> Results in </a:t>
            </a:r>
            <a:r>
              <a:rPr lang="en-US" sz="2000" b="1" dirty="0">
                <a:solidFill>
                  <a:schemeClr val="dk1"/>
                </a:solidFill>
                <a:latin typeface="Candara" panose="020E0502030303020204" pitchFamily="34" charset="0"/>
              </a:rPr>
              <a:t>loss of connectivity</a:t>
            </a:r>
          </a:p>
          <a:p>
            <a:pPr>
              <a:buClr>
                <a:schemeClr val="dk1"/>
              </a:buClr>
              <a:buSzPct val="100000"/>
              <a:buFont typeface="Arial"/>
              <a:buChar char="•"/>
            </a:pPr>
            <a:r>
              <a:rPr lang="en-US" sz="2000" dirty="0">
                <a:solidFill>
                  <a:schemeClr val="dk1"/>
                </a:solidFill>
                <a:latin typeface="Candara" panose="020E0502030303020204" pitchFamily="34" charset="0"/>
              </a:rPr>
              <a:t> Fault management involves </a:t>
            </a:r>
            <a:r>
              <a:rPr lang="en-US" sz="2000" dirty="0" smtClean="0">
                <a:solidFill>
                  <a:schemeClr val="dk1"/>
                </a:solidFill>
                <a:latin typeface="Candara" panose="020E0502030303020204" pitchFamily="34" charset="0"/>
              </a:rPr>
              <a:t>a </a:t>
            </a:r>
            <a:r>
              <a:rPr lang="en-US" sz="2000" b="1" dirty="0" smtClean="0">
                <a:solidFill>
                  <a:srgbClr val="0070C0"/>
                </a:solidFill>
                <a:latin typeface="Candara" panose="020E0502030303020204" pitchFamily="34" charset="0"/>
              </a:rPr>
              <a:t>five-step</a:t>
            </a:r>
            <a:r>
              <a:rPr lang="en-US" sz="2000" dirty="0" smtClean="0">
                <a:solidFill>
                  <a:srgbClr val="0070C0"/>
                </a:solidFill>
                <a:latin typeface="Candara" panose="020E0502030303020204" pitchFamily="34" charset="0"/>
              </a:rPr>
              <a:t> </a:t>
            </a:r>
            <a:r>
              <a:rPr lang="en-US" sz="2000" b="1" dirty="0" smtClean="0">
                <a:solidFill>
                  <a:schemeClr val="dk1"/>
                </a:solidFill>
                <a:latin typeface="Candara" panose="020E0502030303020204" pitchFamily="34" charset="0"/>
              </a:rPr>
              <a:t>process</a:t>
            </a:r>
            <a:r>
              <a:rPr lang="en-US" sz="2000" dirty="0">
                <a:solidFill>
                  <a:schemeClr val="dk1"/>
                </a:solidFill>
                <a:latin typeface="Candara" panose="020E0502030303020204" pitchFamily="34" charset="0"/>
              </a:rPr>
              <a:t>:</a:t>
            </a:r>
          </a:p>
          <a:p>
            <a:pPr marL="914400" lvl="1" indent="-457200">
              <a:buClr>
                <a:srgbClr val="006600"/>
              </a:buClr>
              <a:buSzPct val="100000"/>
              <a:buFont typeface="+mj-lt"/>
              <a:buAutoNum type="arabicPeriod"/>
            </a:pPr>
            <a:r>
              <a:rPr lang="en-US" sz="2000"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Fault detection</a:t>
            </a:r>
          </a:p>
          <a:p>
            <a:pPr marL="914400" lvl="2">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CC6600"/>
                </a:solidFill>
                <a:latin typeface="Candara" panose="020E0502030303020204" pitchFamily="34" charset="0"/>
              </a:rPr>
              <a:t>Polling</a:t>
            </a:r>
          </a:p>
          <a:p>
            <a:pPr marL="914400" lvl="2">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CC6600"/>
                </a:solidFill>
                <a:latin typeface="Candara" panose="020E0502030303020204" pitchFamily="34" charset="0"/>
              </a:rPr>
              <a:t>Traps</a:t>
            </a:r>
            <a:r>
              <a:rPr lang="en-US" sz="2000" dirty="0">
                <a:solidFill>
                  <a:schemeClr val="dk1"/>
                </a:solidFill>
                <a:latin typeface="Candara" panose="020E0502030303020204" pitchFamily="34" charset="0"/>
              </a:rPr>
              <a:t>: </a:t>
            </a:r>
            <a:r>
              <a:rPr lang="en-US" sz="2000" i="1" dirty="0">
                <a:solidFill>
                  <a:schemeClr val="dk1"/>
                </a:solidFill>
                <a:latin typeface="Candara" panose="020E0502030303020204" pitchFamily="34" charset="0"/>
              </a:rPr>
              <a:t>linkDown, egpNeighborLoss</a:t>
            </a:r>
          </a:p>
          <a:p>
            <a:pPr marL="914400" lvl="1" indent="-457200">
              <a:buClr>
                <a:srgbClr val="006600"/>
              </a:buClr>
              <a:buSzPct val="100000"/>
              <a:buFont typeface="+mj-lt"/>
              <a:buAutoNum type="arabicPeriod"/>
            </a:pPr>
            <a:r>
              <a:rPr lang="en-US" sz="2000"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Fault location</a:t>
            </a:r>
          </a:p>
          <a:p>
            <a:pPr marL="914400" lvl="2">
              <a:buClr>
                <a:schemeClr val="dk1"/>
              </a:buClr>
              <a:buSzPct val="100000"/>
              <a:buFont typeface="Arial"/>
              <a:buChar char="•"/>
            </a:pPr>
            <a:r>
              <a:rPr lang="en-US" sz="2000" dirty="0">
                <a:solidFill>
                  <a:schemeClr val="dk1"/>
                </a:solidFill>
                <a:latin typeface="Candara" panose="020E0502030303020204" pitchFamily="34" charset="0"/>
              </a:rPr>
              <a:t> Detect all components failed and trace</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down the </a:t>
            </a:r>
            <a:r>
              <a:rPr lang="en-US" sz="2000" b="1" dirty="0">
                <a:solidFill>
                  <a:schemeClr val="dk1"/>
                </a:solidFill>
                <a:latin typeface="Candara" panose="020E0502030303020204" pitchFamily="34" charset="0"/>
              </a:rPr>
              <a:t>tree topology </a:t>
            </a:r>
            <a:r>
              <a:rPr lang="en-US" sz="2000" dirty="0">
                <a:solidFill>
                  <a:schemeClr val="dk1"/>
                </a:solidFill>
                <a:latin typeface="Candara" panose="020E0502030303020204" pitchFamily="34" charset="0"/>
              </a:rPr>
              <a:t>to the source</a:t>
            </a:r>
          </a:p>
          <a:p>
            <a:pPr marL="914400" lvl="2">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Fault isolation </a:t>
            </a:r>
            <a:r>
              <a:rPr lang="en-US" sz="2000" dirty="0">
                <a:solidFill>
                  <a:schemeClr val="dk1"/>
                </a:solidFill>
                <a:latin typeface="Candara" panose="020E0502030303020204" pitchFamily="34" charset="0"/>
              </a:rPr>
              <a:t>by network and SNMP tools</a:t>
            </a:r>
          </a:p>
          <a:p>
            <a:pPr marL="914400" lvl="2">
              <a:buClr>
                <a:schemeClr val="dk1"/>
              </a:buClr>
              <a:buSzPct val="100000"/>
              <a:buFont typeface="Arial"/>
              <a:buChar char="•"/>
            </a:pPr>
            <a:r>
              <a:rPr lang="en-US" sz="2000" dirty="0">
                <a:solidFill>
                  <a:schemeClr val="dk1"/>
                </a:solidFill>
                <a:latin typeface="Candara" panose="020E0502030303020204" pitchFamily="34" charset="0"/>
              </a:rPr>
              <a:t> Use artificial intelligence / correlation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techniques</a:t>
            </a:r>
          </a:p>
          <a:p>
            <a:pPr marL="914400" lvl="1" indent="-457200">
              <a:buClr>
                <a:srgbClr val="006600"/>
              </a:buClr>
              <a:buSzPct val="100000"/>
              <a:buFont typeface="+mj-lt"/>
              <a:buAutoNum type="arabicPeriod"/>
            </a:pPr>
            <a:r>
              <a:rPr lang="en-US" sz="2000"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Restoration of service</a:t>
            </a:r>
          </a:p>
          <a:p>
            <a:pPr marL="914400" lvl="1" indent="-457200">
              <a:buClr>
                <a:srgbClr val="006600"/>
              </a:buClr>
              <a:buSzPct val="100000"/>
              <a:buFont typeface="+mj-lt"/>
              <a:buAutoNum type="arabicPeriod"/>
            </a:pPr>
            <a:r>
              <a:rPr lang="en-US" sz="2000"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Identification of root cause of the problem</a:t>
            </a:r>
          </a:p>
          <a:p>
            <a:pPr marL="914400" lvl="1" indent="-457200">
              <a:buClr>
                <a:srgbClr val="006600"/>
              </a:buClr>
              <a:buSzPct val="100000"/>
              <a:buFont typeface="+mj-lt"/>
              <a:buAutoNum type="arabicPeriod"/>
            </a:pPr>
            <a:r>
              <a:rPr lang="en-US" sz="2000"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Problem resolution</a:t>
            </a:r>
          </a:p>
        </p:txBody>
      </p:sp>
      <p:cxnSp>
        <p:nvCxnSpPr>
          <p:cNvPr id="200" name="Shape 200"/>
          <p:cNvCxnSpPr/>
          <p:nvPr/>
        </p:nvCxnSpPr>
        <p:spPr>
          <a:xfrm>
            <a:off x="247650"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201" name="Shape 201"/>
          <p:cNvSpPr txBox="1"/>
          <p:nvPr/>
        </p:nvSpPr>
        <p:spPr>
          <a:xfrm>
            <a:off x="247651"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TextBox 1"/>
          <p:cNvSpPr txBox="1"/>
          <p:nvPr/>
        </p:nvSpPr>
        <p:spPr>
          <a:xfrm>
            <a:off x="6324600" y="461961"/>
            <a:ext cx="5695950" cy="4855432"/>
          </a:xfrm>
          <a:prstGeom prst="rect">
            <a:avLst/>
          </a:prstGeom>
          <a:noFill/>
        </p:spPr>
        <p:txBody>
          <a:bodyPr wrap="square" rtlCol="0">
            <a:spAutoFit/>
          </a:bodyPr>
          <a:lstStyle/>
          <a:p>
            <a:pPr>
              <a:lnSpc>
                <a:spcPct val="150000"/>
              </a:lnSpc>
            </a:pPr>
            <a:r>
              <a:rPr lang="en-US" sz="1600" b="1" dirty="0">
                <a:latin typeface="Candara" panose="020E0502030303020204" pitchFamily="34" charset="0"/>
              </a:rPr>
              <a:t>Fault location </a:t>
            </a:r>
            <a:r>
              <a:rPr lang="en-US" sz="1600" dirty="0">
                <a:latin typeface="Candara" panose="020E0502030303020204" pitchFamily="34" charset="0"/>
              </a:rPr>
              <a:t>involves identifying where </a:t>
            </a:r>
            <a:r>
              <a:rPr lang="en-US" sz="1600" dirty="0" smtClean="0">
                <a:latin typeface="Candara" panose="020E0502030303020204" pitchFamily="34" charset="0"/>
              </a:rPr>
              <a:t>the problem </a:t>
            </a:r>
            <a:r>
              <a:rPr lang="en-US" sz="1600" dirty="0">
                <a:latin typeface="Candara" panose="020E0502030303020204" pitchFamily="34" charset="0"/>
              </a:rPr>
              <a:t>is located. We distinguish this from problem isolation, although in practice it could be the </a:t>
            </a:r>
            <a:r>
              <a:rPr lang="en-US" sz="1600" dirty="0" smtClean="0">
                <a:latin typeface="Candara" panose="020E0502030303020204" pitchFamily="34" charset="0"/>
              </a:rPr>
              <a:t>same. The </a:t>
            </a:r>
            <a:r>
              <a:rPr lang="en-US" sz="1600" dirty="0">
                <a:latin typeface="Candara" panose="020E0502030303020204" pitchFamily="34" charset="0"/>
              </a:rPr>
              <a:t>reason for doing this is that it is important to restore service to the users as quickly as possible, </a:t>
            </a:r>
            <a:r>
              <a:rPr lang="en-US" sz="1600" dirty="0" smtClean="0">
                <a:latin typeface="Candara" panose="020E0502030303020204" pitchFamily="34" charset="0"/>
              </a:rPr>
              <a:t>using alternative </a:t>
            </a:r>
            <a:r>
              <a:rPr lang="en-US" sz="1600" dirty="0">
                <a:latin typeface="Candara" panose="020E0502030303020204" pitchFamily="34" charset="0"/>
              </a:rPr>
              <a:t>means. </a:t>
            </a:r>
            <a:r>
              <a:rPr lang="en-US" sz="1600" b="1" dirty="0">
                <a:latin typeface="Candara" panose="020E0502030303020204" pitchFamily="34" charset="0"/>
              </a:rPr>
              <a:t>The restoration </a:t>
            </a:r>
            <a:r>
              <a:rPr lang="en-US" sz="1600" dirty="0">
                <a:latin typeface="Candara" panose="020E0502030303020204" pitchFamily="34" charset="0"/>
              </a:rPr>
              <a:t>of service takes a higher priority over diagnosing the problem and </a:t>
            </a:r>
            <a:r>
              <a:rPr lang="en-US" sz="1600" dirty="0" smtClean="0">
                <a:latin typeface="Candara" panose="020E0502030303020204" pitchFamily="34" charset="0"/>
              </a:rPr>
              <a:t>fixing </a:t>
            </a:r>
            <a:r>
              <a:rPr lang="en-US" sz="1600" dirty="0">
                <a:latin typeface="Candara" panose="020E0502030303020204" pitchFamily="34" charset="0"/>
              </a:rPr>
              <a:t>it. However, it may not always be possible to do this. Identification of the root cause of the </a:t>
            </a:r>
            <a:r>
              <a:rPr lang="en-US" sz="1600" dirty="0" smtClean="0">
                <a:latin typeface="Candara" panose="020E0502030303020204" pitchFamily="34" charset="0"/>
              </a:rPr>
              <a:t>problem could </a:t>
            </a:r>
            <a:r>
              <a:rPr lang="en-US" sz="1600" dirty="0">
                <a:latin typeface="Candara" panose="020E0502030303020204" pitchFamily="34" charset="0"/>
              </a:rPr>
              <a:t>be a complex process, which we will go into greater depth soon. After </a:t>
            </a:r>
            <a:r>
              <a:rPr lang="en-US" sz="1600" b="1" dirty="0">
                <a:latin typeface="Candara" panose="020E0502030303020204" pitchFamily="34" charset="0"/>
              </a:rPr>
              <a:t>identifying the source of </a:t>
            </a:r>
            <a:r>
              <a:rPr lang="en-US" sz="1600" b="1" dirty="0" smtClean="0">
                <a:latin typeface="Candara" panose="020E0502030303020204" pitchFamily="34" charset="0"/>
              </a:rPr>
              <a:t>the problem</a:t>
            </a:r>
            <a:r>
              <a:rPr lang="en-US" sz="1600" dirty="0">
                <a:latin typeface="Candara" panose="020E0502030303020204" pitchFamily="34" charset="0"/>
              </a:rPr>
              <a:t>, a trouble ticket can be generated to resolve the problem. In an automated network </a:t>
            </a:r>
            <a:r>
              <a:rPr lang="en-US" sz="1600" dirty="0" smtClean="0">
                <a:latin typeface="Candara" panose="020E0502030303020204" pitchFamily="34" charset="0"/>
              </a:rPr>
              <a:t>operations center</a:t>
            </a:r>
            <a:r>
              <a:rPr lang="en-US" sz="1600" dirty="0">
                <a:latin typeface="Candara" panose="020E0502030303020204" pitchFamily="34" charset="0"/>
              </a:rPr>
              <a:t>, the trouble ticket could be generated automatically by the NMS.</a:t>
            </a:r>
          </a:p>
        </p:txBody>
      </p:sp>
      <p:sp>
        <p:nvSpPr>
          <p:cNvPr id="13" name="TextBox 12"/>
          <p:cNvSpPr txBox="1"/>
          <p:nvPr/>
        </p:nvSpPr>
        <p:spPr>
          <a:xfrm>
            <a:off x="476250" y="6003192"/>
            <a:ext cx="10820400" cy="3046988"/>
          </a:xfrm>
          <a:prstGeom prst="rect">
            <a:avLst/>
          </a:prstGeom>
          <a:noFill/>
        </p:spPr>
        <p:txBody>
          <a:bodyPr wrap="square" rtlCol="0">
            <a:spAutoFit/>
          </a:bodyPr>
          <a:lstStyle/>
          <a:p>
            <a:r>
              <a:rPr lang="en-US" sz="1600" b="1" dirty="0">
                <a:solidFill>
                  <a:srgbClr val="669900"/>
                </a:solidFill>
                <a:latin typeface="Candara" panose="020E0502030303020204" pitchFamily="34" charset="0"/>
              </a:rPr>
              <a:t>Fault </a:t>
            </a:r>
            <a:r>
              <a:rPr lang="en-US" sz="1600" b="1" dirty="0" smtClean="0">
                <a:solidFill>
                  <a:srgbClr val="669900"/>
                </a:solidFill>
                <a:latin typeface="Candara" panose="020E0502030303020204" pitchFamily="34" charset="0"/>
              </a:rPr>
              <a:t>Detection</a:t>
            </a:r>
          </a:p>
          <a:p>
            <a:r>
              <a:rPr lang="en-US" sz="1600" dirty="0">
                <a:latin typeface="Candara" panose="020E0502030303020204" pitchFamily="34" charset="0"/>
              </a:rPr>
              <a:t>Fault detection is accomplished using either a </a:t>
            </a:r>
            <a:r>
              <a:rPr lang="en-US" sz="1600" dirty="0">
                <a:solidFill>
                  <a:srgbClr val="CC6600"/>
                </a:solidFill>
                <a:latin typeface="Candara" panose="020E0502030303020204" pitchFamily="34" charset="0"/>
              </a:rPr>
              <a:t>polling</a:t>
            </a:r>
            <a:r>
              <a:rPr lang="en-US" sz="1600" dirty="0">
                <a:latin typeface="Candara" panose="020E0502030303020204" pitchFamily="34" charset="0"/>
              </a:rPr>
              <a:t> </a:t>
            </a:r>
            <a:r>
              <a:rPr lang="en-US" sz="1600" dirty="0">
                <a:solidFill>
                  <a:srgbClr val="CC6600"/>
                </a:solidFill>
                <a:latin typeface="Candara" panose="020E0502030303020204" pitchFamily="34" charset="0"/>
              </a:rPr>
              <a:t>scheme</a:t>
            </a:r>
            <a:r>
              <a:rPr lang="en-US" sz="1600" dirty="0">
                <a:latin typeface="Candara" panose="020E0502030303020204" pitchFamily="34" charset="0"/>
              </a:rPr>
              <a:t> </a:t>
            </a:r>
            <a:r>
              <a:rPr lang="en-US" sz="1600" dirty="0" smtClean="0">
                <a:latin typeface="Candara" panose="020E0502030303020204" pitchFamily="34" charset="0"/>
              </a:rPr>
              <a:t>or </a:t>
            </a:r>
            <a:r>
              <a:rPr lang="en-US" sz="1600" dirty="0">
                <a:latin typeface="Candara" panose="020E0502030303020204" pitchFamily="34" charset="0"/>
              </a:rPr>
              <a:t>by the generation of </a:t>
            </a:r>
            <a:r>
              <a:rPr lang="en-US" sz="1600" b="1" dirty="0" smtClean="0">
                <a:solidFill>
                  <a:srgbClr val="CC6600"/>
                </a:solidFill>
                <a:latin typeface="Candara" panose="020E0502030303020204" pitchFamily="34" charset="0"/>
              </a:rPr>
              <a:t>traps</a:t>
            </a:r>
            <a:r>
              <a:rPr lang="en-US" sz="1600" dirty="0" smtClean="0">
                <a:latin typeface="Candara" panose="020E0502030303020204" pitchFamily="34" charset="0"/>
              </a:rPr>
              <a:t>. </a:t>
            </a:r>
          </a:p>
          <a:p>
            <a:r>
              <a:rPr lang="en-US" sz="1600" dirty="0" smtClean="0">
                <a:latin typeface="Candara" panose="020E0502030303020204" pitchFamily="34" charset="0"/>
              </a:rPr>
              <a:t>An </a:t>
            </a:r>
            <a:r>
              <a:rPr lang="en-US" sz="1600" b="1" dirty="0">
                <a:latin typeface="Candara" panose="020E0502030303020204" pitchFamily="34" charset="0"/>
              </a:rPr>
              <a:t>application program </a:t>
            </a:r>
            <a:r>
              <a:rPr lang="en-US" sz="1600" dirty="0">
                <a:latin typeface="Candara" panose="020E0502030303020204" pitchFamily="34" charset="0"/>
              </a:rPr>
              <a:t>in NMS </a:t>
            </a:r>
            <a:r>
              <a:rPr lang="en-US" sz="1600" dirty="0" smtClean="0">
                <a:latin typeface="Candara" panose="020E0502030303020204" pitchFamily="34" charset="0"/>
              </a:rPr>
              <a:t>generates the </a:t>
            </a:r>
            <a:r>
              <a:rPr lang="en-US" sz="1600" dirty="0">
                <a:solidFill>
                  <a:srgbClr val="CC6600"/>
                </a:solidFill>
                <a:latin typeface="Candara" panose="020E0502030303020204" pitchFamily="34" charset="0"/>
              </a:rPr>
              <a:t>ping command </a:t>
            </a:r>
            <a:r>
              <a:rPr lang="en-US" sz="1600" dirty="0">
                <a:latin typeface="Candara" panose="020E0502030303020204" pitchFamily="34" charset="0"/>
              </a:rPr>
              <a:t>periodically and waits for response. </a:t>
            </a:r>
            <a:endParaRPr lang="en-US" sz="1600" dirty="0" smtClean="0">
              <a:latin typeface="Candara" panose="020E0502030303020204" pitchFamily="34" charset="0"/>
            </a:endParaRPr>
          </a:p>
          <a:p>
            <a:r>
              <a:rPr lang="en-US" sz="1600" dirty="0">
                <a:latin typeface="Candara" panose="020E0502030303020204" pitchFamily="34" charset="0"/>
              </a:rPr>
              <a:t>T</a:t>
            </a:r>
            <a:r>
              <a:rPr lang="en-US" sz="1600" dirty="0" smtClean="0">
                <a:latin typeface="Candara" panose="020E0502030303020204" pitchFamily="34" charset="0"/>
              </a:rPr>
              <a:t>he </a:t>
            </a:r>
            <a:r>
              <a:rPr lang="en-US" sz="1600" dirty="0">
                <a:latin typeface="Candara" panose="020E0502030303020204" pitchFamily="34" charset="0"/>
              </a:rPr>
              <a:t>generic </a:t>
            </a:r>
            <a:r>
              <a:rPr lang="en-US" sz="1600" b="1" dirty="0">
                <a:latin typeface="Candara" panose="020E0502030303020204" pitchFamily="34" charset="0"/>
              </a:rPr>
              <a:t>trap</a:t>
            </a:r>
            <a:r>
              <a:rPr lang="en-US" sz="1600" dirty="0">
                <a:latin typeface="Candara" panose="020E0502030303020204" pitchFamily="34" charset="0"/>
              </a:rPr>
              <a:t> </a:t>
            </a:r>
            <a:r>
              <a:rPr lang="en-US" sz="1600" b="1" dirty="0">
                <a:latin typeface="Candara" panose="020E0502030303020204" pitchFamily="34" charset="0"/>
              </a:rPr>
              <a:t>messages</a:t>
            </a:r>
            <a:r>
              <a:rPr lang="en-US" sz="1600" dirty="0">
                <a:latin typeface="Candara" panose="020E0502030303020204" pitchFamily="34" charset="0"/>
              </a:rPr>
              <a:t> </a:t>
            </a:r>
            <a:r>
              <a:rPr lang="en-US" sz="1600" dirty="0" smtClean="0">
                <a:solidFill>
                  <a:srgbClr val="CC6600"/>
                </a:solidFill>
                <a:latin typeface="Candara" panose="020E0502030303020204" pitchFamily="34" charset="0"/>
              </a:rPr>
              <a:t>linkDown</a:t>
            </a:r>
            <a:r>
              <a:rPr lang="en-US" sz="1600" dirty="0" smtClean="0">
                <a:latin typeface="Candara" panose="020E0502030303020204" pitchFamily="34" charset="0"/>
              </a:rPr>
              <a:t> and </a:t>
            </a:r>
            <a:r>
              <a:rPr lang="en-US" sz="1600" dirty="0">
                <a:solidFill>
                  <a:srgbClr val="CC6600"/>
                </a:solidFill>
                <a:latin typeface="Candara" panose="020E0502030303020204" pitchFamily="34" charset="0"/>
              </a:rPr>
              <a:t>egpNeighborLoss</a:t>
            </a:r>
            <a:r>
              <a:rPr lang="en-US" sz="1600" dirty="0">
                <a:latin typeface="Candara" panose="020E0502030303020204" pitchFamily="34" charset="0"/>
              </a:rPr>
              <a:t> in SNMPvl can be set in the agents giving them the capability to report events </a:t>
            </a:r>
            <a:r>
              <a:rPr lang="en-US" sz="1600" dirty="0" smtClean="0">
                <a:latin typeface="Candara" panose="020E0502030303020204" pitchFamily="34" charset="0"/>
              </a:rPr>
              <a:t>to the </a:t>
            </a:r>
            <a:r>
              <a:rPr lang="en-US" sz="1600" dirty="0">
                <a:latin typeface="Candara" panose="020E0502030303020204" pitchFamily="34" charset="0"/>
              </a:rPr>
              <a:t>NMS with the legitimate community name. One of the </a:t>
            </a:r>
            <a:r>
              <a:rPr lang="en-US" sz="1600" b="1" dirty="0">
                <a:latin typeface="Candara" panose="020E0502030303020204" pitchFamily="34" charset="0"/>
              </a:rPr>
              <a:t>advantages</a:t>
            </a:r>
            <a:r>
              <a:rPr lang="en-US" sz="1600" dirty="0">
                <a:latin typeface="Candara" panose="020E0502030303020204" pitchFamily="34" charset="0"/>
              </a:rPr>
              <a:t> of traps is that failure </a:t>
            </a:r>
            <a:r>
              <a:rPr lang="en-US" sz="1600" dirty="0" smtClean="0">
                <a:latin typeface="Candara" panose="020E0502030303020204" pitchFamily="34" charset="0"/>
              </a:rPr>
              <a:t>detection is </a:t>
            </a:r>
            <a:r>
              <a:rPr lang="en-US" sz="1600" dirty="0">
                <a:latin typeface="Candara" panose="020E0502030303020204" pitchFamily="34" charset="0"/>
              </a:rPr>
              <a:t>accomplished </a:t>
            </a:r>
            <a:r>
              <a:rPr lang="en-US" sz="1600" b="1" dirty="0">
                <a:latin typeface="Candara" panose="020E0502030303020204" pitchFamily="34" charset="0"/>
              </a:rPr>
              <a:t>faster </a:t>
            </a:r>
            <a:r>
              <a:rPr lang="en-US" sz="1600" dirty="0">
                <a:latin typeface="Candara" panose="020E0502030303020204" pitchFamily="34" charset="0"/>
              </a:rPr>
              <a:t>with </a:t>
            </a:r>
            <a:r>
              <a:rPr lang="en-US" sz="1600" b="1" dirty="0">
                <a:latin typeface="Candara" panose="020E0502030303020204" pitchFamily="34" charset="0"/>
              </a:rPr>
              <a:t>less traffic overhead</a:t>
            </a:r>
            <a:r>
              <a:rPr lang="en-US" sz="1600" b="1" dirty="0" smtClean="0">
                <a:latin typeface="Candara" panose="020E0502030303020204" pitchFamily="34" charset="0"/>
              </a:rPr>
              <a:t>.</a:t>
            </a:r>
          </a:p>
          <a:p>
            <a:endParaRPr lang="en-US" sz="1600" b="1" dirty="0">
              <a:latin typeface="Candara" panose="020E0502030303020204" pitchFamily="34" charset="0"/>
            </a:endParaRPr>
          </a:p>
          <a:p>
            <a:r>
              <a:rPr lang="en-US" sz="1600" b="1" dirty="0">
                <a:solidFill>
                  <a:srgbClr val="669900"/>
                </a:solidFill>
                <a:latin typeface="Candara" panose="020E0502030303020204" pitchFamily="34" charset="0"/>
              </a:rPr>
              <a:t>Fault </a:t>
            </a:r>
            <a:r>
              <a:rPr lang="fr-FR" sz="1600" b="1" dirty="0" smtClean="0">
                <a:solidFill>
                  <a:srgbClr val="669900"/>
                </a:solidFill>
                <a:latin typeface="Candara" panose="020E0502030303020204" pitchFamily="34" charset="0"/>
              </a:rPr>
              <a:t>Location </a:t>
            </a:r>
            <a:r>
              <a:rPr lang="fr-FR" sz="1600" b="1" dirty="0">
                <a:solidFill>
                  <a:srgbClr val="669900"/>
                </a:solidFill>
                <a:latin typeface="Candara" panose="020E0502030303020204" pitchFamily="34" charset="0"/>
              </a:rPr>
              <a:t>and Isolation </a:t>
            </a:r>
            <a:r>
              <a:rPr lang="fr-FR" sz="1600" b="1" dirty="0" smtClean="0">
                <a:solidFill>
                  <a:srgbClr val="669900"/>
                </a:solidFill>
                <a:latin typeface="Candara" panose="020E0502030303020204" pitchFamily="34" charset="0"/>
              </a:rPr>
              <a:t>Techniques</a:t>
            </a:r>
          </a:p>
          <a:p>
            <a:r>
              <a:rPr lang="en-US" sz="1600" dirty="0">
                <a:latin typeface="Candara" panose="020E0502030303020204" pitchFamily="34" charset="0"/>
              </a:rPr>
              <a:t>Fault location using a simple approach </a:t>
            </a:r>
            <a:r>
              <a:rPr lang="en-US" sz="1600" dirty="0" smtClean="0">
                <a:latin typeface="Candara" panose="020E0502030303020204" pitchFamily="34" charset="0"/>
              </a:rPr>
              <a:t>would </a:t>
            </a:r>
            <a:r>
              <a:rPr lang="en-US" sz="1600" dirty="0">
                <a:latin typeface="Candara" panose="020E0502030303020204" pitchFamily="34" charset="0"/>
              </a:rPr>
              <a:t>be to detect all the network components that have failed. The </a:t>
            </a:r>
            <a:r>
              <a:rPr lang="en-US" sz="1600" dirty="0" smtClean="0">
                <a:latin typeface="Candara" panose="020E0502030303020204" pitchFamily="34" charset="0"/>
              </a:rPr>
              <a:t>origin of </a:t>
            </a:r>
            <a:r>
              <a:rPr lang="en-US" sz="1600" dirty="0">
                <a:latin typeface="Candara" panose="020E0502030303020204" pitchFamily="34" charset="0"/>
              </a:rPr>
              <a:t>the problem could then be traced by walking down the topology tree where the problem starts. </a:t>
            </a:r>
            <a:endParaRPr lang="en-US" sz="1600" dirty="0" smtClean="0">
              <a:latin typeface="Candara" panose="020E0502030303020204" pitchFamily="34" charset="0"/>
            </a:endParaRPr>
          </a:p>
          <a:p>
            <a:r>
              <a:rPr lang="en-US" sz="1600" dirty="0" smtClean="0">
                <a:latin typeface="Candara" panose="020E0502030303020204" pitchFamily="34" charset="0"/>
              </a:rPr>
              <a:t>After </a:t>
            </a:r>
            <a:r>
              <a:rPr lang="en-US" sz="1600" dirty="0">
                <a:latin typeface="Candara" panose="020E0502030303020204" pitchFamily="34" charset="0"/>
              </a:rPr>
              <a:t>having located where the fault is, the next step is to </a:t>
            </a:r>
            <a:r>
              <a:rPr lang="en-US" sz="1600" b="1" dirty="0">
                <a:latin typeface="Candara" panose="020E0502030303020204" pitchFamily="34" charset="0"/>
              </a:rPr>
              <a:t>isolate the fault </a:t>
            </a:r>
            <a:endParaRPr lang="en-US" sz="1600" b="1" dirty="0" smtClean="0">
              <a:latin typeface="Candara" panose="020E0502030303020204" pitchFamily="34" charset="0"/>
            </a:endParaRPr>
          </a:p>
          <a:p>
            <a:endParaRPr lang="en-US" sz="1600" dirty="0" smtClean="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cxnSp>
        <p:nvCxnSpPr>
          <p:cNvPr id="206" name="Shape 206"/>
          <p:cNvCxnSpPr/>
          <p:nvPr/>
        </p:nvCxnSpPr>
        <p:spPr>
          <a:xfrm>
            <a:off x="304800" y="3706815"/>
            <a:ext cx="4267200" cy="0"/>
          </a:xfrm>
          <a:prstGeom prst="straightConnector1">
            <a:avLst/>
          </a:prstGeom>
          <a:noFill/>
          <a:ln w="12700" cap="rnd" cmpd="sng">
            <a:solidFill>
              <a:schemeClr val="dk1"/>
            </a:solidFill>
            <a:prstDash val="solid"/>
            <a:miter/>
            <a:headEnd type="none" w="med" len="med"/>
            <a:tailEnd type="none" w="med" len="med"/>
          </a:ln>
        </p:spPr>
      </p:cxnSp>
      <p:sp>
        <p:nvSpPr>
          <p:cNvPr id="207" name="Shape 207"/>
          <p:cNvSpPr txBox="1"/>
          <p:nvPr/>
        </p:nvSpPr>
        <p:spPr>
          <a:xfrm>
            <a:off x="-304800" y="3706815"/>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208" name="Shape 208"/>
          <p:cNvSpPr txBox="1"/>
          <p:nvPr/>
        </p:nvSpPr>
        <p:spPr>
          <a:xfrm>
            <a:off x="228600" y="461961"/>
            <a:ext cx="5486399"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effectLst>
                  <a:outerShdw blurRad="38100" dist="38100" dir="2700000" algn="tl">
                    <a:srgbClr val="000000">
                      <a:alpha val="43137"/>
                    </a:srgbClr>
                  </a:outerShdw>
                </a:effectLst>
                <a:latin typeface="Candara" panose="020E0502030303020204" pitchFamily="34" charset="0"/>
              </a:rPr>
              <a:t>Performance Management</a:t>
            </a:r>
          </a:p>
        </p:txBody>
      </p:sp>
      <p:sp>
        <p:nvSpPr>
          <p:cNvPr id="209" name="Shape 209"/>
          <p:cNvSpPr txBox="1"/>
          <p:nvPr/>
        </p:nvSpPr>
        <p:spPr>
          <a:xfrm>
            <a:off x="304800" y="1066800"/>
            <a:ext cx="4457700" cy="2457450"/>
          </a:xfrm>
          <a:prstGeom prst="rect">
            <a:avLst/>
          </a:prstGeom>
          <a:noFill/>
          <a:ln>
            <a:noFill/>
          </a:ln>
        </p:spPr>
        <p:txBody>
          <a:bodyPr lIns="91425" tIns="45700" rIns="91425" bIns="45700" anchor="t" anchorCtr="0">
            <a:noAutofit/>
          </a:bodyPr>
          <a:lstStyle/>
          <a:p>
            <a:pPr>
              <a:lnSpc>
                <a:spcPct val="130000"/>
              </a:lnSpc>
              <a:buClr>
                <a:schemeClr val="dk1"/>
              </a:buClr>
              <a:buSzPct val="100000"/>
              <a:buFont typeface="Arial"/>
              <a:buChar char="•"/>
            </a:pPr>
            <a:r>
              <a:rPr lang="en-US" sz="2400" b="1" dirty="0">
                <a:solidFill>
                  <a:srgbClr val="002060"/>
                </a:solidFill>
                <a:latin typeface="Candara" panose="020E0502030303020204" pitchFamily="34" charset="0"/>
              </a:rPr>
              <a:t> Tools</a:t>
            </a:r>
          </a:p>
          <a:p>
            <a:pPr>
              <a:lnSpc>
                <a:spcPct val="130000"/>
              </a:lnSpc>
              <a:buClr>
                <a:schemeClr val="dk1"/>
              </a:buClr>
              <a:buSzPct val="100000"/>
              <a:buFont typeface="Arial"/>
              <a:buChar char="•"/>
            </a:pPr>
            <a:r>
              <a:rPr lang="en-US" sz="2400" b="1" dirty="0">
                <a:solidFill>
                  <a:srgbClr val="002060"/>
                </a:solidFill>
                <a:latin typeface="Candara" panose="020E0502030303020204" pitchFamily="34" charset="0"/>
              </a:rPr>
              <a:t> Performance Metrics</a:t>
            </a:r>
          </a:p>
          <a:p>
            <a:pPr>
              <a:lnSpc>
                <a:spcPct val="130000"/>
              </a:lnSpc>
              <a:buClr>
                <a:schemeClr val="dk1"/>
              </a:buClr>
              <a:buSzPct val="100000"/>
              <a:buFont typeface="Arial"/>
              <a:buChar char="•"/>
            </a:pPr>
            <a:r>
              <a:rPr lang="en-US" sz="2400" b="1" dirty="0">
                <a:solidFill>
                  <a:srgbClr val="002060"/>
                </a:solidFill>
                <a:latin typeface="Candara" panose="020E0502030303020204" pitchFamily="34" charset="0"/>
              </a:rPr>
              <a:t> Data Monitoring</a:t>
            </a:r>
          </a:p>
          <a:p>
            <a:pPr>
              <a:lnSpc>
                <a:spcPct val="130000"/>
              </a:lnSpc>
              <a:buClr>
                <a:schemeClr val="dk1"/>
              </a:buClr>
              <a:buSzPct val="100000"/>
              <a:buFont typeface="Arial"/>
              <a:buChar char="•"/>
            </a:pPr>
            <a:r>
              <a:rPr lang="en-US" sz="2400" b="1" dirty="0">
                <a:solidFill>
                  <a:srgbClr val="002060"/>
                </a:solidFill>
                <a:latin typeface="Candara" panose="020E0502030303020204" pitchFamily="34" charset="0"/>
              </a:rPr>
              <a:t> Problem Isolation</a:t>
            </a:r>
          </a:p>
          <a:p>
            <a:pPr>
              <a:lnSpc>
                <a:spcPct val="130000"/>
              </a:lnSpc>
              <a:buClr>
                <a:schemeClr val="dk1"/>
              </a:buClr>
              <a:buSzPct val="100000"/>
              <a:buFont typeface="Arial"/>
              <a:buChar char="•"/>
            </a:pPr>
            <a:r>
              <a:rPr lang="en-US" sz="2400" b="1" dirty="0">
                <a:solidFill>
                  <a:srgbClr val="002060"/>
                </a:solidFill>
                <a:latin typeface="Candara" panose="020E0502030303020204" pitchFamily="34" charset="0"/>
              </a:rPr>
              <a:t> Performance Statistics</a:t>
            </a:r>
          </a:p>
        </p:txBody>
      </p:sp>
      <p:sp>
        <p:nvSpPr>
          <p:cNvPr id="210" name="Shape 210"/>
          <p:cNvSpPr txBox="1"/>
          <p:nvPr/>
        </p:nvSpPr>
        <p:spPr>
          <a:xfrm>
            <a:off x="228601" y="4175129"/>
            <a:ext cx="2889249" cy="1311275"/>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u="sng" dirty="0">
                <a:solidFill>
                  <a:srgbClr val="002060"/>
                </a:solidFill>
                <a:latin typeface="Candara" panose="020E0502030303020204" pitchFamily="34" charset="0"/>
              </a:rPr>
              <a:t>Tools</a:t>
            </a:r>
            <a:r>
              <a:rPr lang="en-US" sz="2000" dirty="0">
                <a:solidFill>
                  <a:schemeClr val="dk1"/>
                </a:solidFill>
                <a:latin typeface="Candara" panose="020E0502030303020204" pitchFamily="34" charset="0"/>
              </a:rPr>
              <a:t>:</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2060"/>
                </a:solidFill>
                <a:latin typeface="Candara" panose="020E0502030303020204" pitchFamily="34" charset="0"/>
              </a:rPr>
              <a:t>Protocol analyzers</a:t>
            </a:r>
          </a:p>
          <a:p>
            <a:pPr marL="457200" lvl="1">
              <a:buClr>
                <a:schemeClr val="dk1"/>
              </a:buClr>
              <a:buSzPct val="100000"/>
              <a:buFont typeface="Arial"/>
              <a:buChar char="•"/>
            </a:pPr>
            <a:r>
              <a:rPr lang="en-US" sz="2000" b="1" dirty="0">
                <a:solidFill>
                  <a:srgbClr val="002060"/>
                </a:solidFill>
                <a:latin typeface="Candara" panose="020E0502030303020204" pitchFamily="34" charset="0"/>
              </a:rPr>
              <a:t> RMON</a:t>
            </a:r>
          </a:p>
          <a:p>
            <a:pPr marL="457200" lvl="1">
              <a:buClr>
                <a:schemeClr val="dk1"/>
              </a:buClr>
              <a:buSzPct val="100000"/>
              <a:buFont typeface="Arial"/>
              <a:buChar char="•"/>
            </a:pPr>
            <a:r>
              <a:rPr lang="en-US" sz="2000" b="1" dirty="0">
                <a:solidFill>
                  <a:srgbClr val="002060"/>
                </a:solidFill>
                <a:latin typeface="Candara" panose="020E0502030303020204" pitchFamily="34" charset="0"/>
              </a:rPr>
              <a:t> MRTG</a:t>
            </a:r>
          </a:p>
        </p:txBody>
      </p:sp>
      <p:cxnSp>
        <p:nvCxnSpPr>
          <p:cNvPr id="214" name="Shape 214"/>
          <p:cNvCxnSpPr/>
          <p:nvPr/>
        </p:nvCxnSpPr>
        <p:spPr>
          <a:xfrm>
            <a:off x="228600"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215" name="Shape 215"/>
          <p:cNvSpPr txBox="1"/>
          <p:nvPr/>
        </p:nvSpPr>
        <p:spPr>
          <a:xfrm>
            <a:off x="228601"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3" name="TextBox 2"/>
          <p:cNvSpPr txBox="1"/>
          <p:nvPr/>
        </p:nvSpPr>
        <p:spPr>
          <a:xfrm>
            <a:off x="5524499" y="961229"/>
            <a:ext cx="6477001" cy="6740307"/>
          </a:xfrm>
          <a:prstGeom prst="rect">
            <a:avLst/>
          </a:prstGeom>
          <a:noFill/>
        </p:spPr>
        <p:txBody>
          <a:bodyPr wrap="square" rtlCol="0">
            <a:spAutoFit/>
          </a:bodyPr>
          <a:lstStyle/>
          <a:p>
            <a:pPr>
              <a:lnSpc>
                <a:spcPct val="150000"/>
              </a:lnSpc>
            </a:pPr>
            <a:r>
              <a:rPr lang="en-US" sz="1800" dirty="0">
                <a:latin typeface="Candara" panose="020E0502030303020204" pitchFamily="34" charset="0"/>
              </a:rPr>
              <a:t>we used the </a:t>
            </a:r>
            <a:r>
              <a:rPr lang="en-US" sz="1800" b="1" dirty="0">
                <a:latin typeface="Candara" panose="020E0502030303020204" pitchFamily="34" charset="0"/>
              </a:rPr>
              <a:t>protocol analyzer </a:t>
            </a:r>
            <a:r>
              <a:rPr lang="en-US" sz="1800" dirty="0">
                <a:latin typeface="Candara" panose="020E0502030303020204" pitchFamily="34" charset="0"/>
              </a:rPr>
              <a:t>as a system tool to measure traffic monitoring on Ethernet</a:t>
            </a:r>
          </a:p>
          <a:p>
            <a:pPr>
              <a:lnSpc>
                <a:spcPct val="150000"/>
              </a:lnSpc>
            </a:pPr>
            <a:r>
              <a:rPr lang="en-US" sz="1800" dirty="0">
                <a:latin typeface="Candara" panose="020E0502030303020204" pitchFamily="34" charset="0"/>
              </a:rPr>
              <a:t>LANs, which is in the realm of performance management. </a:t>
            </a:r>
            <a:endParaRPr lang="en-US" sz="1800" dirty="0" smtClean="0">
              <a:latin typeface="Candara" panose="020E0502030303020204" pitchFamily="34" charset="0"/>
            </a:endParaRPr>
          </a:p>
          <a:p>
            <a:pPr>
              <a:lnSpc>
                <a:spcPct val="150000"/>
              </a:lnSpc>
            </a:pPr>
            <a:endParaRPr lang="en-US" sz="1800" dirty="0">
              <a:latin typeface="Candara" panose="020E0502030303020204" pitchFamily="34" charset="0"/>
            </a:endParaRPr>
          </a:p>
          <a:p>
            <a:pPr>
              <a:lnSpc>
                <a:spcPct val="150000"/>
              </a:lnSpc>
            </a:pPr>
            <a:r>
              <a:rPr lang="en-US" sz="1800" b="1" dirty="0" smtClean="0">
                <a:latin typeface="Candara" panose="020E0502030303020204" pitchFamily="34" charset="0"/>
              </a:rPr>
              <a:t>traffic </a:t>
            </a:r>
            <a:r>
              <a:rPr lang="en-US" sz="1800" b="1" dirty="0">
                <a:latin typeface="Candara" panose="020E0502030303020204" pitchFamily="34" charset="0"/>
              </a:rPr>
              <a:t>statistics </a:t>
            </a:r>
            <a:r>
              <a:rPr lang="en-US" sz="1800" dirty="0">
                <a:latin typeface="Candara" panose="020E0502030303020204" pitchFamily="34" charset="0"/>
              </a:rPr>
              <a:t>collected over a period of from hours to a year using the </a:t>
            </a:r>
            <a:r>
              <a:rPr lang="en-US" sz="1800" b="1" dirty="0">
                <a:solidFill>
                  <a:srgbClr val="CC6600"/>
                </a:solidFill>
                <a:latin typeface="Candara" panose="020E0502030303020204" pitchFamily="34" charset="0"/>
              </a:rPr>
              <a:t>Multi Router Traffic</a:t>
            </a:r>
            <a:r>
              <a:rPr lang="en-US" sz="1800" b="1" dirty="0">
                <a:latin typeface="Candara" panose="020E0502030303020204" pitchFamily="34" charset="0"/>
              </a:rPr>
              <a:t> </a:t>
            </a:r>
            <a:r>
              <a:rPr lang="en-US" sz="1800" b="1" dirty="0" smtClean="0">
                <a:solidFill>
                  <a:srgbClr val="CC6600"/>
                </a:solidFill>
                <a:latin typeface="Candara" panose="020E0502030303020204" pitchFamily="34" charset="0"/>
              </a:rPr>
              <a:t>Grapher</a:t>
            </a:r>
            <a:r>
              <a:rPr lang="en-US" sz="1800" dirty="0" smtClean="0">
                <a:latin typeface="Candara" panose="020E0502030303020204" pitchFamily="34" charset="0"/>
              </a:rPr>
              <a:t> (</a:t>
            </a:r>
            <a:r>
              <a:rPr lang="en-US" sz="1800" b="1" dirty="0" smtClean="0">
                <a:solidFill>
                  <a:srgbClr val="CC6600"/>
                </a:solidFill>
                <a:latin typeface="Candara" panose="020E0502030303020204" pitchFamily="34" charset="0"/>
              </a:rPr>
              <a:t>MRTG</a:t>
            </a:r>
            <a:r>
              <a:rPr lang="en-US" sz="1800" dirty="0">
                <a:latin typeface="Candara" panose="020E0502030303020204" pitchFamily="34" charset="0"/>
              </a:rPr>
              <a:t>) </a:t>
            </a:r>
            <a:r>
              <a:rPr lang="en-US" sz="1800" b="1" dirty="0">
                <a:latin typeface="Candara" panose="020E0502030303020204" pitchFamily="34" charset="0"/>
              </a:rPr>
              <a:t>tool</a:t>
            </a:r>
            <a:r>
              <a:rPr lang="en-US" sz="1800" dirty="0">
                <a:latin typeface="Candara" panose="020E0502030303020204" pitchFamily="34" charset="0"/>
              </a:rPr>
              <a:t> in Section 9.2.4. The statistics obtained using a </a:t>
            </a:r>
            <a:r>
              <a:rPr lang="en-US" sz="1800" b="1" dirty="0">
                <a:latin typeface="Candara" panose="020E0502030303020204" pitchFamily="34" charset="0"/>
              </a:rPr>
              <a:t>protocol analyzer </a:t>
            </a:r>
            <a:r>
              <a:rPr lang="en-US" sz="1800" dirty="0">
                <a:latin typeface="Candara" panose="020E0502030303020204" pitchFamily="34" charset="0"/>
              </a:rPr>
              <a:t>as a </a:t>
            </a:r>
            <a:r>
              <a:rPr lang="en-US" sz="1800" dirty="0">
                <a:solidFill>
                  <a:srgbClr val="0070C0"/>
                </a:solidFill>
                <a:latin typeface="Candara" panose="020E0502030303020204" pitchFamily="34" charset="0"/>
              </a:rPr>
              <a:t>remote</a:t>
            </a:r>
            <a:r>
              <a:rPr lang="en-US" sz="1800" dirty="0">
                <a:latin typeface="Candara" panose="020E0502030303020204" pitchFamily="34" charset="0"/>
              </a:rPr>
              <a:t> </a:t>
            </a:r>
            <a:r>
              <a:rPr lang="en-US" sz="1800" dirty="0" smtClean="0">
                <a:solidFill>
                  <a:srgbClr val="0070C0"/>
                </a:solidFill>
                <a:latin typeface="Candara" panose="020E0502030303020204" pitchFamily="34" charset="0"/>
              </a:rPr>
              <a:t>monitoring</a:t>
            </a:r>
            <a:r>
              <a:rPr lang="en-US" sz="1800" dirty="0" smtClean="0">
                <a:latin typeface="Candara" panose="020E0502030303020204" pitchFamily="34" charset="0"/>
              </a:rPr>
              <a:t> (</a:t>
            </a:r>
            <a:r>
              <a:rPr lang="en-US" sz="1800" dirty="0" smtClean="0">
                <a:solidFill>
                  <a:srgbClr val="0070C0"/>
                </a:solidFill>
                <a:latin typeface="Candara" panose="020E0502030303020204" pitchFamily="34" charset="0"/>
              </a:rPr>
              <a:t>RMON</a:t>
            </a:r>
            <a:r>
              <a:rPr lang="en-US" sz="1800" dirty="0">
                <a:latin typeface="Candara" panose="020E0502030303020204" pitchFamily="34" charset="0"/>
              </a:rPr>
              <a:t>) </a:t>
            </a:r>
            <a:r>
              <a:rPr lang="en-US" sz="1800" b="1" dirty="0">
                <a:latin typeface="Candara" panose="020E0502030303020204" pitchFamily="34" charset="0"/>
              </a:rPr>
              <a:t>tool</a:t>
            </a:r>
            <a:r>
              <a:rPr lang="en-US" sz="1800" dirty="0">
                <a:latin typeface="Candara" panose="020E0502030303020204" pitchFamily="34" charset="0"/>
              </a:rPr>
              <a:t> was detailed in the case study in Section 8.6. We noticed how we were able to obtain </a:t>
            </a:r>
            <a:r>
              <a:rPr lang="en-US" sz="1800" dirty="0" smtClean="0">
                <a:latin typeface="Candara" panose="020E0502030303020204" pitchFamily="34" charset="0"/>
              </a:rPr>
              <a:t>the overall </a:t>
            </a:r>
            <a:r>
              <a:rPr lang="en-US" sz="1800" dirty="0">
                <a:latin typeface="Candara" panose="020E0502030303020204" pitchFamily="34" charset="0"/>
              </a:rPr>
              <a:t>trend in Internet-related traffic and the type of traffic.</a:t>
            </a:r>
            <a:endParaRPr lang="en-US" sz="1800" dirty="0" smtClean="0">
              <a:latin typeface="Candara" panose="020E0502030303020204" pitchFamily="34" charset="0"/>
            </a:endParaRPr>
          </a:p>
          <a:p>
            <a:pPr>
              <a:lnSpc>
                <a:spcPct val="150000"/>
              </a:lnSpc>
            </a:pPr>
            <a:endParaRPr lang="en-US" sz="1800" dirty="0">
              <a:latin typeface="Candara" panose="020E0502030303020204" pitchFamily="34" charset="0"/>
            </a:endParaRPr>
          </a:p>
          <a:p>
            <a:pPr>
              <a:lnSpc>
                <a:spcPct val="150000"/>
              </a:lnSpc>
            </a:pPr>
            <a:r>
              <a:rPr lang="en-US" sz="1800" dirty="0">
                <a:latin typeface="Candara" panose="020E0502030303020204" pitchFamily="34" charset="0"/>
              </a:rPr>
              <a:t>The purpose of the network is to carry information and thus </a:t>
            </a:r>
            <a:r>
              <a:rPr lang="en-US" sz="1800" b="1" dirty="0">
                <a:latin typeface="Candara" panose="020E0502030303020204" pitchFamily="34" charset="0"/>
              </a:rPr>
              <a:t>performance management </a:t>
            </a:r>
            <a:r>
              <a:rPr lang="en-US" sz="1800" dirty="0">
                <a:latin typeface="Candara" panose="020E0502030303020204" pitchFamily="34" charset="0"/>
              </a:rPr>
              <a:t>is </a:t>
            </a:r>
            <a:r>
              <a:rPr lang="en-US" sz="1800" dirty="0" smtClean="0">
                <a:latin typeface="Candara" panose="020E0502030303020204" pitchFamily="34" charset="0"/>
              </a:rPr>
              <a:t>really (data</a:t>
            </a:r>
            <a:r>
              <a:rPr lang="en-US" sz="1800" dirty="0">
                <a:latin typeface="Candara" panose="020E0502030303020204" pitchFamily="34" charset="0"/>
              </a:rPr>
              <a:t>) </a:t>
            </a:r>
            <a:r>
              <a:rPr lang="en-US" sz="1800" b="1" dirty="0">
                <a:latin typeface="Candara" panose="020E0502030303020204" pitchFamily="34" charset="0"/>
              </a:rPr>
              <a:t>traffic management</a:t>
            </a:r>
            <a:r>
              <a:rPr lang="en-US" sz="1800" dirty="0">
                <a:latin typeface="Candara" panose="020E0502030303020204" pitchFamily="34" charset="0"/>
              </a:rPr>
              <a:t>. It involves the following: data monitoring, problem isolation, </a:t>
            </a:r>
            <a:r>
              <a:rPr lang="en-US" sz="1800" b="1" dirty="0" smtClean="0">
                <a:solidFill>
                  <a:srgbClr val="669900"/>
                </a:solidFill>
                <a:latin typeface="Candara" panose="020E0502030303020204" pitchFamily="34" charset="0"/>
              </a:rPr>
              <a:t>performance tuning</a:t>
            </a:r>
            <a:r>
              <a:rPr lang="en-US" sz="1800" dirty="0">
                <a:latin typeface="Candara" panose="020E0502030303020204" pitchFamily="34" charset="0"/>
              </a:rPr>
              <a:t>, </a:t>
            </a:r>
            <a:r>
              <a:rPr lang="en-US" sz="1800" b="1" dirty="0">
                <a:solidFill>
                  <a:srgbClr val="669900"/>
                </a:solidFill>
                <a:latin typeface="Candara" panose="020E0502030303020204" pitchFamily="34" charset="0"/>
              </a:rPr>
              <a:t>analysis of statistical data for recognizing trends</a:t>
            </a:r>
            <a:r>
              <a:rPr lang="en-US" sz="1800" dirty="0">
                <a:latin typeface="Candara" panose="020E0502030303020204" pitchFamily="34" charset="0"/>
              </a:rPr>
              <a:t>, and </a:t>
            </a:r>
            <a:r>
              <a:rPr lang="en-US" sz="1800" b="1" dirty="0">
                <a:solidFill>
                  <a:srgbClr val="669900"/>
                </a:solidFill>
                <a:latin typeface="Candara" panose="020E0502030303020204" pitchFamily="34" charset="0"/>
              </a:rPr>
              <a:t>resource planning.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cxnSp>
        <p:nvCxnSpPr>
          <p:cNvPr id="220" name="Shape 220"/>
          <p:cNvCxnSpPr/>
          <p:nvPr/>
        </p:nvCxnSpPr>
        <p:spPr>
          <a:xfrm>
            <a:off x="361950" y="5105399"/>
            <a:ext cx="5638800" cy="0"/>
          </a:xfrm>
          <a:prstGeom prst="straightConnector1">
            <a:avLst/>
          </a:prstGeom>
          <a:noFill/>
          <a:ln w="12700" cap="rnd" cmpd="sng">
            <a:solidFill>
              <a:schemeClr val="dk1"/>
            </a:solidFill>
            <a:prstDash val="solid"/>
            <a:miter/>
            <a:headEnd type="none" w="med" len="med"/>
            <a:tailEnd type="none" w="med" len="med"/>
          </a:ln>
        </p:spPr>
      </p:cxnSp>
      <p:sp>
        <p:nvSpPr>
          <p:cNvPr id="221" name="Shape 221"/>
          <p:cNvSpPr txBox="1"/>
          <p:nvPr/>
        </p:nvSpPr>
        <p:spPr>
          <a:xfrm>
            <a:off x="-247650" y="51053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222" name="Shape 222"/>
          <p:cNvSpPr txBox="1"/>
          <p:nvPr/>
        </p:nvSpPr>
        <p:spPr>
          <a:xfrm>
            <a:off x="285750" y="304799"/>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2060"/>
                </a:solidFill>
                <a:latin typeface="Candara" panose="020E0502030303020204" pitchFamily="34" charset="0"/>
              </a:rPr>
              <a:t>Performance Metrics</a:t>
            </a:r>
          </a:p>
        </p:txBody>
      </p:sp>
      <p:sp>
        <p:nvSpPr>
          <p:cNvPr id="223" name="Shape 223"/>
          <p:cNvSpPr txBox="1"/>
          <p:nvPr/>
        </p:nvSpPr>
        <p:spPr>
          <a:xfrm>
            <a:off x="285751" y="990599"/>
            <a:ext cx="2951161" cy="37496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b="1" dirty="0">
                <a:solidFill>
                  <a:srgbClr val="669900"/>
                </a:solidFill>
                <a:latin typeface="Candara" panose="020E0502030303020204" pitchFamily="34" charset="0"/>
              </a:rPr>
              <a:t> Macro-level</a:t>
            </a:r>
          </a:p>
          <a:p>
            <a:pPr marL="914400" lvl="2">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CC6600"/>
                </a:solidFill>
                <a:latin typeface="Candara" panose="020E0502030303020204" pitchFamily="34" charset="0"/>
              </a:rPr>
              <a:t>Throughput</a:t>
            </a:r>
          </a:p>
          <a:p>
            <a:pPr marL="914400" lvl="2">
              <a:buClr>
                <a:schemeClr val="dk1"/>
              </a:buClr>
              <a:buSzPct val="100000"/>
              <a:buFont typeface="Arial"/>
              <a:buChar char="•"/>
            </a:pPr>
            <a:r>
              <a:rPr lang="en-US" sz="2000" b="1" dirty="0">
                <a:solidFill>
                  <a:srgbClr val="CC6600"/>
                </a:solidFill>
                <a:latin typeface="Candara" panose="020E0502030303020204" pitchFamily="34" charset="0"/>
              </a:rPr>
              <a:t> Response time</a:t>
            </a:r>
          </a:p>
          <a:p>
            <a:pPr marL="914400" lvl="2">
              <a:buClr>
                <a:schemeClr val="dk1"/>
              </a:buClr>
              <a:buSzPct val="100000"/>
              <a:buFont typeface="Arial"/>
              <a:buChar char="•"/>
            </a:pPr>
            <a:r>
              <a:rPr lang="en-US" sz="2000" b="1" dirty="0">
                <a:solidFill>
                  <a:srgbClr val="CC6600"/>
                </a:solidFill>
                <a:latin typeface="Candara" panose="020E0502030303020204" pitchFamily="34" charset="0"/>
              </a:rPr>
              <a:t> Availability</a:t>
            </a:r>
          </a:p>
          <a:p>
            <a:pPr marL="914400" lvl="2">
              <a:buClr>
                <a:schemeClr val="dk1"/>
              </a:buClr>
              <a:buSzPct val="100000"/>
              <a:buFont typeface="Arial"/>
              <a:buChar char="•"/>
            </a:pPr>
            <a:r>
              <a:rPr lang="en-US" sz="2000" b="1" dirty="0">
                <a:solidFill>
                  <a:srgbClr val="CC6600"/>
                </a:solidFill>
                <a:latin typeface="Candara" panose="020E0502030303020204" pitchFamily="34" charset="0"/>
              </a:rPr>
              <a:t> Reliability</a:t>
            </a:r>
            <a:r>
              <a:rPr lang="en-US" sz="2000" b="1" dirty="0">
                <a:solidFill>
                  <a:srgbClr val="002060"/>
                </a:solidFill>
                <a:latin typeface="Candara" panose="020E0502030303020204" pitchFamily="34" charset="0"/>
              </a:rPr>
              <a:t/>
            </a:r>
            <a:br>
              <a:rPr lang="en-US" sz="2000" b="1" dirty="0">
                <a:solidFill>
                  <a:srgbClr val="002060"/>
                </a:solidFill>
                <a:latin typeface="Candara" panose="020E0502030303020204" pitchFamily="34" charset="0"/>
              </a:rPr>
            </a:br>
            <a:endParaRPr lang="en-US" sz="2000" b="1" dirty="0">
              <a:solidFill>
                <a:srgbClr val="002060"/>
              </a:solidFill>
              <a:latin typeface="Candara" panose="020E0502030303020204" pitchFamily="34" charset="0"/>
            </a:endParaRPr>
          </a:p>
          <a:p>
            <a:pPr>
              <a:buClr>
                <a:schemeClr val="dk1"/>
              </a:buClr>
              <a:buSzPct val="100000"/>
              <a:buFont typeface="Arial"/>
              <a:buChar char="•"/>
            </a:pPr>
            <a:r>
              <a:rPr lang="en-US" sz="2000" b="1" dirty="0">
                <a:solidFill>
                  <a:srgbClr val="669900"/>
                </a:solidFill>
                <a:latin typeface="Candara" panose="020E0502030303020204" pitchFamily="34" charset="0"/>
              </a:rPr>
              <a:t> Micro-level</a:t>
            </a:r>
          </a:p>
          <a:p>
            <a:pPr marL="914400" lvl="2">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CC6600"/>
                </a:solidFill>
                <a:latin typeface="Candara" panose="020E0502030303020204" pitchFamily="34" charset="0"/>
              </a:rPr>
              <a:t>Bandwidth</a:t>
            </a:r>
          </a:p>
          <a:p>
            <a:pPr marL="914400" lvl="2">
              <a:buClr>
                <a:schemeClr val="dk1"/>
              </a:buClr>
              <a:buSzPct val="100000"/>
              <a:buFont typeface="Arial"/>
              <a:buChar char="•"/>
            </a:pPr>
            <a:r>
              <a:rPr lang="en-US" sz="2000" b="1" dirty="0">
                <a:solidFill>
                  <a:srgbClr val="CC6600"/>
                </a:solidFill>
                <a:latin typeface="Candara" panose="020E0502030303020204" pitchFamily="34" charset="0"/>
              </a:rPr>
              <a:t> Utilization</a:t>
            </a:r>
          </a:p>
          <a:p>
            <a:pPr marL="914400" lvl="2">
              <a:buClr>
                <a:schemeClr val="dk1"/>
              </a:buClr>
              <a:buSzPct val="100000"/>
              <a:buFont typeface="Arial"/>
              <a:buChar char="•"/>
            </a:pPr>
            <a:r>
              <a:rPr lang="en-US" sz="2000" b="1" dirty="0">
                <a:solidFill>
                  <a:srgbClr val="CC6600"/>
                </a:solidFill>
                <a:latin typeface="Candara" panose="020E0502030303020204" pitchFamily="34" charset="0"/>
              </a:rPr>
              <a:t> Error rate</a:t>
            </a:r>
          </a:p>
          <a:p>
            <a:pPr marL="914400" lvl="2">
              <a:buClr>
                <a:schemeClr val="dk1"/>
              </a:buClr>
              <a:buSzPct val="100000"/>
              <a:buFont typeface="Arial"/>
              <a:buChar char="•"/>
            </a:pPr>
            <a:r>
              <a:rPr lang="en-US" sz="2000" b="1" dirty="0">
                <a:solidFill>
                  <a:srgbClr val="CC6600"/>
                </a:solidFill>
                <a:latin typeface="Candara" panose="020E0502030303020204" pitchFamily="34" charset="0"/>
              </a:rPr>
              <a:t> Peak load</a:t>
            </a:r>
          </a:p>
          <a:p>
            <a:pPr marL="914400" lvl="2">
              <a:buClr>
                <a:schemeClr val="dk1"/>
              </a:buClr>
              <a:buSzPct val="100000"/>
              <a:buFont typeface="Arial"/>
              <a:buChar char="•"/>
            </a:pPr>
            <a:r>
              <a:rPr lang="en-US" sz="2000" b="1" dirty="0">
                <a:solidFill>
                  <a:srgbClr val="CC6600"/>
                </a:solidFill>
                <a:latin typeface="Candara" panose="020E0502030303020204" pitchFamily="34" charset="0"/>
              </a:rPr>
              <a:t> Average load</a:t>
            </a:r>
          </a:p>
        </p:txBody>
      </p:sp>
      <p:cxnSp>
        <p:nvCxnSpPr>
          <p:cNvPr id="227" name="Shape 227"/>
          <p:cNvCxnSpPr/>
          <p:nvPr/>
        </p:nvCxnSpPr>
        <p:spPr>
          <a:xfrm>
            <a:off x="285750"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228" name="Shape 228"/>
          <p:cNvSpPr txBox="1"/>
          <p:nvPr/>
        </p:nvSpPr>
        <p:spPr>
          <a:xfrm>
            <a:off x="285751"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Rectangle 1"/>
          <p:cNvSpPr/>
          <p:nvPr/>
        </p:nvSpPr>
        <p:spPr>
          <a:xfrm>
            <a:off x="361950" y="5684834"/>
            <a:ext cx="11525250" cy="3170099"/>
          </a:xfrm>
          <a:prstGeom prst="rect">
            <a:avLst/>
          </a:prstGeom>
        </p:spPr>
        <p:txBody>
          <a:bodyPr wrap="square">
            <a:spAutoFit/>
          </a:bodyPr>
          <a:lstStyle/>
          <a:p>
            <a:r>
              <a:rPr lang="en-US" sz="2000" dirty="0">
                <a:latin typeface="Candara" panose="020E0502030303020204" pitchFamily="34" charset="0"/>
              </a:rPr>
              <a:t> </a:t>
            </a:r>
            <a:r>
              <a:rPr lang="en-US" sz="2000" b="1" dirty="0">
                <a:solidFill>
                  <a:srgbClr val="002060"/>
                </a:solidFill>
                <a:latin typeface="Candara" panose="020E0502030303020204" pitchFamily="34" charset="0"/>
              </a:rPr>
              <a:t>Performance</a:t>
            </a:r>
            <a:r>
              <a:rPr lang="en-US" sz="2000" dirty="0">
                <a:latin typeface="Candara" panose="020E0502030303020204" pitchFamily="34" charset="0"/>
              </a:rPr>
              <a:t> </a:t>
            </a:r>
            <a:r>
              <a:rPr lang="en-US" sz="2000" b="1" dirty="0">
                <a:solidFill>
                  <a:srgbClr val="002060"/>
                </a:solidFill>
                <a:latin typeface="Candara" panose="020E0502030303020204" pitchFamily="34" charset="0"/>
              </a:rPr>
              <a:t>Metrics</a:t>
            </a:r>
          </a:p>
          <a:p>
            <a:r>
              <a:rPr lang="en-US" sz="2000" dirty="0">
                <a:latin typeface="Candara" panose="020E0502030303020204" pitchFamily="34" charset="0"/>
              </a:rPr>
              <a:t>The parameters that can be attributed to defining network performance on a global level are </a:t>
            </a:r>
            <a:r>
              <a:rPr lang="en-US" sz="2000" b="1" dirty="0">
                <a:solidFill>
                  <a:srgbClr val="CC6600"/>
                </a:solidFill>
                <a:latin typeface="Candara" panose="020E0502030303020204" pitchFamily="34" charset="0"/>
              </a:rPr>
              <a:t>throughput</a:t>
            </a:r>
            <a:r>
              <a:rPr lang="en-US" sz="2000" dirty="0">
                <a:latin typeface="Candara" panose="020E0502030303020204" pitchFamily="34" charset="0"/>
              </a:rPr>
              <a:t>, </a:t>
            </a:r>
            <a:r>
              <a:rPr lang="en-US" sz="2000" b="1" dirty="0">
                <a:solidFill>
                  <a:srgbClr val="CC6600"/>
                </a:solidFill>
                <a:latin typeface="Candara" panose="020E0502030303020204" pitchFamily="34" charset="0"/>
              </a:rPr>
              <a:t>response time</a:t>
            </a:r>
            <a:r>
              <a:rPr lang="en-US" sz="2000" dirty="0">
                <a:latin typeface="Candara" panose="020E0502030303020204" pitchFamily="34" charset="0"/>
              </a:rPr>
              <a:t>, </a:t>
            </a:r>
            <a:r>
              <a:rPr lang="en-US" sz="2000" b="1" dirty="0">
                <a:solidFill>
                  <a:srgbClr val="CC6600"/>
                </a:solidFill>
                <a:latin typeface="Candara" panose="020E0502030303020204" pitchFamily="34" charset="0"/>
              </a:rPr>
              <a:t>network availability</a:t>
            </a:r>
            <a:r>
              <a:rPr lang="en-US" sz="2000" dirty="0">
                <a:latin typeface="Candara" panose="020E0502030303020204" pitchFamily="34" charset="0"/>
              </a:rPr>
              <a:t>, and </a:t>
            </a:r>
            <a:r>
              <a:rPr lang="en-US" sz="2000" b="1" dirty="0">
                <a:solidFill>
                  <a:srgbClr val="CC6600"/>
                </a:solidFill>
                <a:latin typeface="Candara" panose="020E0502030303020204" pitchFamily="34" charset="0"/>
              </a:rPr>
              <a:t>network reliability</a:t>
            </a:r>
            <a:r>
              <a:rPr lang="en-US" sz="2000" dirty="0">
                <a:latin typeface="Candara" panose="020E0502030303020204" pitchFamily="34" charset="0"/>
              </a:rPr>
              <a:t>. The metrics on these are dependent on what, when, and where the measurements are made. Real-time traffic performance metrics are latency (i.e., delay) and jitter, which are addressed in Section 11.3.4.</a:t>
            </a:r>
          </a:p>
          <a:p>
            <a:endParaRPr lang="en-US" sz="2000" dirty="0">
              <a:latin typeface="Candara" panose="020E0502030303020204" pitchFamily="34" charset="0"/>
            </a:endParaRPr>
          </a:p>
          <a:p>
            <a:r>
              <a:rPr lang="en-US" sz="2000" dirty="0">
                <a:latin typeface="Candara" panose="020E0502030303020204" pitchFamily="34" charset="0"/>
              </a:rPr>
              <a:t>These </a:t>
            </a:r>
            <a:r>
              <a:rPr lang="en-US" sz="2000" b="1" dirty="0">
                <a:solidFill>
                  <a:srgbClr val="669900"/>
                </a:solidFill>
                <a:latin typeface="Candara" panose="020E0502030303020204" pitchFamily="34" charset="0"/>
              </a:rPr>
              <a:t>macro-level parameters </a:t>
            </a:r>
            <a:r>
              <a:rPr lang="en-US" sz="2000" dirty="0">
                <a:latin typeface="Candara" panose="020E0502030303020204" pitchFamily="34" charset="0"/>
              </a:rPr>
              <a:t>can be defined in terms of </a:t>
            </a:r>
            <a:r>
              <a:rPr lang="en-US" sz="2000" b="1" dirty="0">
                <a:solidFill>
                  <a:srgbClr val="669900"/>
                </a:solidFill>
                <a:latin typeface="Candara" panose="020E0502030303020204" pitchFamily="34" charset="0"/>
              </a:rPr>
              <a:t>micro-level parameters</a:t>
            </a:r>
            <a:r>
              <a:rPr lang="en-US" sz="2000" dirty="0">
                <a:latin typeface="Candara" panose="020E0502030303020204" pitchFamily="34" charset="0"/>
              </a:rPr>
              <a:t>. Some of the parameters that impact network throughput are </a:t>
            </a:r>
            <a:r>
              <a:rPr lang="en-US" sz="2000" b="1" dirty="0">
                <a:solidFill>
                  <a:srgbClr val="CC6600"/>
                </a:solidFill>
                <a:latin typeface="Candara" panose="020E0502030303020204" pitchFamily="34" charset="0"/>
              </a:rPr>
              <a:t>bandwidth </a:t>
            </a:r>
            <a:r>
              <a:rPr lang="en-US" sz="2000" dirty="0">
                <a:latin typeface="Candara" panose="020E0502030303020204" pitchFamily="34" charset="0"/>
              </a:rPr>
              <a:t>or </a:t>
            </a:r>
            <a:r>
              <a:rPr lang="en-US" sz="2000" b="1" dirty="0">
                <a:solidFill>
                  <a:srgbClr val="CC6600"/>
                </a:solidFill>
                <a:latin typeface="Candara" panose="020E0502030303020204" pitchFamily="34" charset="0"/>
              </a:rPr>
              <a:t>capacity </a:t>
            </a:r>
            <a:r>
              <a:rPr lang="en-US" sz="2000" dirty="0">
                <a:latin typeface="Candara" panose="020E0502030303020204" pitchFamily="34" charset="0"/>
              </a:rPr>
              <a:t>of the </a:t>
            </a:r>
            <a:r>
              <a:rPr lang="en-US" sz="2000" b="1" dirty="0">
                <a:solidFill>
                  <a:srgbClr val="CC6600"/>
                </a:solidFill>
                <a:latin typeface="Candara" panose="020E0502030303020204" pitchFamily="34" charset="0"/>
              </a:rPr>
              <a:t>transmission media</a:t>
            </a:r>
            <a:r>
              <a:rPr lang="en-US" sz="2000" dirty="0">
                <a:latin typeface="Candara" panose="020E0502030303020204" pitchFamily="34" charset="0"/>
              </a:rPr>
              <a:t>, its utilization, </a:t>
            </a:r>
            <a:r>
              <a:rPr lang="en-US" sz="2000" b="1" dirty="0">
                <a:solidFill>
                  <a:srgbClr val="CC6600"/>
                </a:solidFill>
                <a:latin typeface="Candara" panose="020E0502030303020204" pitchFamily="34" charset="0"/>
              </a:rPr>
              <a:t>error rate </a:t>
            </a:r>
            <a:r>
              <a:rPr lang="en-US" sz="2000" dirty="0">
                <a:latin typeface="Candara" panose="020E0502030303020204" pitchFamily="34" charset="0"/>
              </a:rPr>
              <a:t>of the channel, </a:t>
            </a:r>
            <a:r>
              <a:rPr lang="en-US" sz="2000" b="1" dirty="0">
                <a:solidFill>
                  <a:srgbClr val="CC6600"/>
                </a:solidFill>
                <a:latin typeface="Candara" panose="020E0502030303020204" pitchFamily="34" charset="0"/>
              </a:rPr>
              <a:t>peak load</a:t>
            </a:r>
            <a:r>
              <a:rPr lang="en-US" sz="2000" dirty="0">
                <a:latin typeface="Candara" panose="020E0502030303020204" pitchFamily="34" charset="0"/>
              </a:rPr>
              <a:t>, and </a:t>
            </a:r>
            <a:r>
              <a:rPr lang="en-US" sz="2000" b="1" dirty="0">
                <a:solidFill>
                  <a:srgbClr val="CC6600"/>
                </a:solidFill>
                <a:latin typeface="Candara" panose="020E0502030303020204" pitchFamily="34" charset="0"/>
              </a:rPr>
              <a:t>average load of the traffic</a:t>
            </a:r>
            <a:r>
              <a:rPr lang="en-US" sz="2000" dirty="0">
                <a:latin typeface="Candara" panose="020E0502030303020204" pitchFamily="34" charset="0"/>
              </a:rPr>
              <a:t>. These can be measured at specific points in the network.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cxnSp>
        <p:nvCxnSpPr>
          <p:cNvPr id="233" name="Shape 233"/>
          <p:cNvCxnSpPr/>
          <p:nvPr/>
        </p:nvCxnSpPr>
        <p:spPr>
          <a:xfrm>
            <a:off x="304800" y="5791199"/>
            <a:ext cx="5638800" cy="0"/>
          </a:xfrm>
          <a:prstGeom prst="straightConnector1">
            <a:avLst/>
          </a:prstGeom>
          <a:noFill/>
          <a:ln w="12700" cap="rnd" cmpd="sng">
            <a:solidFill>
              <a:schemeClr val="dk1"/>
            </a:solidFill>
            <a:prstDash val="solid"/>
            <a:miter/>
            <a:headEnd type="none" w="med" len="med"/>
            <a:tailEnd type="none" w="med" len="med"/>
          </a:ln>
        </p:spPr>
      </p:cxnSp>
      <p:sp>
        <p:nvSpPr>
          <p:cNvPr id="234" name="Shape 234"/>
          <p:cNvSpPr txBox="1"/>
          <p:nvPr/>
        </p:nvSpPr>
        <p:spPr>
          <a:xfrm>
            <a:off x="-304800" y="57911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235" name="Shape 235"/>
          <p:cNvSpPr txBox="1"/>
          <p:nvPr/>
        </p:nvSpPr>
        <p:spPr>
          <a:xfrm>
            <a:off x="228600" y="304800"/>
            <a:ext cx="5638800" cy="1066799"/>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rgbClr val="0070C0"/>
                </a:solidFill>
                <a:latin typeface="Candara" panose="020E0502030303020204" pitchFamily="34" charset="0"/>
              </a:rPr>
              <a:t>Traffic Flow Measurement</a:t>
            </a:r>
          </a:p>
          <a:p>
            <a:pPr algn="ctr">
              <a:buClr>
                <a:schemeClr val="dk1"/>
              </a:buClr>
              <a:buSzPct val="25000"/>
            </a:pPr>
            <a:r>
              <a:rPr lang="en-US" sz="2800" b="1" dirty="0">
                <a:solidFill>
                  <a:srgbClr val="0070C0"/>
                </a:solidFill>
                <a:latin typeface="Candara" panose="020E0502030303020204" pitchFamily="34" charset="0"/>
              </a:rPr>
              <a:t>Network Characterization</a:t>
            </a:r>
          </a:p>
        </p:txBody>
      </p:sp>
      <p:pic>
        <p:nvPicPr>
          <p:cNvPr id="236" name="Shape 236"/>
          <p:cNvPicPr preferRelativeResize="0"/>
          <p:nvPr/>
        </p:nvPicPr>
        <p:blipFill rotWithShape="1">
          <a:blip r:embed="rId3">
            <a:alphaModFix/>
          </a:blip>
          <a:srcRect/>
          <a:stretch/>
        </p:blipFill>
        <p:spPr>
          <a:xfrm>
            <a:off x="381001" y="1524000"/>
            <a:ext cx="5545137" cy="4241799"/>
          </a:xfrm>
          <a:prstGeom prst="rect">
            <a:avLst/>
          </a:prstGeom>
          <a:noFill/>
          <a:ln>
            <a:noFill/>
          </a:ln>
        </p:spPr>
      </p:pic>
      <p:sp>
        <p:nvSpPr>
          <p:cNvPr id="237" name="Shape 237"/>
          <p:cNvSpPr txBox="1"/>
          <p:nvPr/>
        </p:nvSpPr>
        <p:spPr>
          <a:xfrm>
            <a:off x="228600" y="6148386"/>
            <a:ext cx="5153024" cy="2014536"/>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Four levels defined by IETF (RFC 2063)</a:t>
            </a:r>
          </a:p>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Three measurement entities:</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dirty="0">
                <a:solidFill>
                  <a:srgbClr val="002060"/>
                </a:solidFill>
                <a:latin typeface="Candara" panose="020E0502030303020204" pitchFamily="34" charset="0"/>
              </a:rPr>
              <a:t>Meters gather data and build tables</a:t>
            </a:r>
          </a:p>
          <a:p>
            <a:pPr marL="457200" lvl="1">
              <a:buClr>
                <a:schemeClr val="dk1"/>
              </a:buClr>
              <a:buSzPct val="100000"/>
              <a:buFont typeface="Arial"/>
              <a:buChar char="•"/>
            </a:pPr>
            <a:r>
              <a:rPr lang="en-US" sz="2000" dirty="0">
                <a:solidFill>
                  <a:srgbClr val="002060"/>
                </a:solidFill>
                <a:latin typeface="Candara" panose="020E0502030303020204" pitchFamily="34" charset="0"/>
              </a:rPr>
              <a:t> Meter readers collect data from meters</a:t>
            </a:r>
          </a:p>
          <a:p>
            <a:pPr marL="457200" lvl="1">
              <a:buClr>
                <a:schemeClr val="dk1"/>
              </a:buClr>
              <a:buSzPct val="100000"/>
              <a:buFont typeface="Arial"/>
              <a:buChar char="•"/>
            </a:pPr>
            <a:r>
              <a:rPr lang="en-US" sz="2000" dirty="0">
                <a:solidFill>
                  <a:srgbClr val="002060"/>
                </a:solidFill>
                <a:latin typeface="Candara" panose="020E0502030303020204" pitchFamily="34" charset="0"/>
              </a:rPr>
              <a:t> Managers oversee the operation</a:t>
            </a:r>
          </a:p>
          <a:p>
            <a:pPr>
              <a:buClr>
                <a:schemeClr val="dk1"/>
              </a:buClr>
              <a:buSzPct val="100000"/>
              <a:buFont typeface="Arial"/>
              <a:buChar char="•"/>
            </a:pPr>
            <a:r>
              <a:rPr lang="en-US" sz="2000" dirty="0">
                <a:solidFill>
                  <a:schemeClr val="dk1"/>
                </a:solidFill>
                <a:latin typeface="Candara" panose="020E0502030303020204" pitchFamily="34" charset="0"/>
              </a:rPr>
              <a:t> Meter MIB (RFC 2064)</a:t>
            </a:r>
          </a:p>
          <a:p>
            <a:pPr>
              <a:buClr>
                <a:schemeClr val="dk1"/>
              </a:buClr>
              <a:buSzPct val="100000"/>
              <a:buFont typeface="Arial"/>
              <a:buChar char="•"/>
            </a:pPr>
            <a:r>
              <a:rPr lang="en-US" sz="2000" dirty="0">
                <a:solidFill>
                  <a:schemeClr val="dk1"/>
                </a:solidFill>
                <a:latin typeface="Candara" panose="020E0502030303020204" pitchFamily="34" charset="0"/>
              </a:rPr>
              <a:t> NetrMet - an implementation (RFC 2123)</a:t>
            </a:r>
          </a:p>
        </p:txBody>
      </p:sp>
      <p:cxnSp>
        <p:nvCxnSpPr>
          <p:cNvPr id="241" name="Shape 241"/>
          <p:cNvCxnSpPr/>
          <p:nvPr/>
        </p:nvCxnSpPr>
        <p:spPr>
          <a:xfrm>
            <a:off x="228600"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242" name="Shape 242"/>
          <p:cNvSpPr txBox="1"/>
          <p:nvPr/>
        </p:nvSpPr>
        <p:spPr>
          <a:xfrm>
            <a:off x="228601"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12" name="TextBox 11"/>
          <p:cNvSpPr txBox="1"/>
          <p:nvPr/>
        </p:nvSpPr>
        <p:spPr>
          <a:xfrm>
            <a:off x="6172200" y="304799"/>
            <a:ext cx="5562600" cy="9017853"/>
          </a:xfrm>
          <a:prstGeom prst="rect">
            <a:avLst/>
          </a:prstGeom>
          <a:noFill/>
        </p:spPr>
        <p:txBody>
          <a:bodyPr wrap="square" rtlCol="0">
            <a:spAutoFit/>
          </a:bodyPr>
          <a:lstStyle/>
          <a:p>
            <a:r>
              <a:rPr lang="en-US" sz="2000" b="1" dirty="0" smtClean="0">
                <a:latin typeface="Candara" panose="020E0502030303020204" pitchFamily="34" charset="0"/>
              </a:rPr>
              <a:t>IETF </a:t>
            </a:r>
            <a:r>
              <a:rPr lang="en-US" sz="2000" b="1" dirty="0">
                <a:latin typeface="Candara" panose="020E0502030303020204" pitchFamily="34" charset="0"/>
              </a:rPr>
              <a:t>Network Working Group </a:t>
            </a:r>
            <a:r>
              <a:rPr lang="en-US" sz="2000" dirty="0">
                <a:latin typeface="Candara" panose="020E0502030303020204" pitchFamily="34" charset="0"/>
              </a:rPr>
              <a:t>has developed several </a:t>
            </a:r>
            <a:r>
              <a:rPr lang="en-US" sz="2000" dirty="0">
                <a:solidFill>
                  <a:srgbClr val="CC6600"/>
                </a:solidFill>
                <a:latin typeface="Candara" panose="020E0502030303020204" pitchFamily="34" charset="0"/>
              </a:rPr>
              <a:t>Request for Comments</a:t>
            </a:r>
            <a:r>
              <a:rPr lang="en-US" sz="2000" dirty="0">
                <a:latin typeface="Candara" panose="020E0502030303020204" pitchFamily="34" charset="0"/>
              </a:rPr>
              <a:t> (</a:t>
            </a:r>
            <a:r>
              <a:rPr lang="en-US" sz="2000" dirty="0">
                <a:solidFill>
                  <a:srgbClr val="CC6600"/>
                </a:solidFill>
                <a:latin typeface="Candara" panose="020E0502030303020204" pitchFamily="34" charset="0"/>
              </a:rPr>
              <a:t>RFCs</a:t>
            </a:r>
            <a:r>
              <a:rPr lang="en-US" sz="2000" dirty="0">
                <a:latin typeface="Candara" panose="020E0502030303020204" pitchFamily="34" charset="0"/>
              </a:rPr>
              <a:t>) on traffic </a:t>
            </a:r>
            <a:r>
              <a:rPr lang="en-US" sz="2000" dirty="0" smtClean="0">
                <a:latin typeface="Candara" panose="020E0502030303020204" pitchFamily="34" charset="0"/>
              </a:rPr>
              <a:t>flow measurement</a:t>
            </a:r>
            <a:r>
              <a:rPr lang="en-US" sz="2000" dirty="0">
                <a:latin typeface="Candara" panose="020E0502030303020204" pitchFamily="34" charset="0"/>
              </a:rPr>
              <a:t>. RFC 2063 defines </a:t>
            </a:r>
            <a:r>
              <a:rPr lang="en-US" sz="2000" dirty="0">
                <a:solidFill>
                  <a:srgbClr val="0070C0"/>
                </a:solidFill>
                <a:latin typeface="Candara" panose="020E0502030303020204" pitchFamily="34" charset="0"/>
              </a:rPr>
              <a:t>the architecture for the measurement and reporting of network </a:t>
            </a:r>
            <a:r>
              <a:rPr lang="en-US" sz="2000" dirty="0" smtClean="0">
                <a:solidFill>
                  <a:srgbClr val="0070C0"/>
                </a:solidFill>
                <a:latin typeface="Candara" panose="020E0502030303020204" pitchFamily="34" charset="0"/>
              </a:rPr>
              <a:t>traffic flows</a:t>
            </a:r>
            <a:r>
              <a:rPr lang="en-US" sz="2000" dirty="0">
                <a:solidFill>
                  <a:srgbClr val="0070C0"/>
                </a:solidFill>
                <a:latin typeface="Candara" panose="020E0502030303020204" pitchFamily="34" charset="0"/>
              </a:rPr>
              <a:t>.</a:t>
            </a:r>
            <a:r>
              <a:rPr lang="en-US" sz="2000" dirty="0">
                <a:latin typeface="Candara" panose="020E0502030303020204" pitchFamily="34" charset="0"/>
              </a:rPr>
              <a:t> </a:t>
            </a:r>
            <a:r>
              <a:rPr lang="en-US" sz="2000" b="1" dirty="0">
                <a:latin typeface="Candara" panose="020E0502030303020204" pitchFamily="34" charset="0"/>
              </a:rPr>
              <a:t>The network is characterized as traffic passing through four representative levels</a:t>
            </a:r>
            <a:r>
              <a:rPr lang="en-US" sz="2000" dirty="0">
                <a:latin typeface="Candara" panose="020E0502030303020204" pitchFamily="34" charset="0"/>
              </a:rPr>
              <a:t>, as shown </a:t>
            </a:r>
            <a:r>
              <a:rPr lang="en-US" sz="2000" dirty="0" smtClean="0">
                <a:latin typeface="Candara" panose="020E0502030303020204" pitchFamily="34" charset="0"/>
              </a:rPr>
              <a:t>in Figure </a:t>
            </a:r>
            <a:r>
              <a:rPr lang="en-US" sz="2000" dirty="0">
                <a:latin typeface="Candara" panose="020E0502030303020204" pitchFamily="34" charset="0"/>
              </a:rPr>
              <a:t>11 .6. Backbone networks are those that are typically connected to other networks, and do </a:t>
            </a:r>
            <a:r>
              <a:rPr lang="en-US" sz="2000" dirty="0" smtClean="0">
                <a:latin typeface="Candara" panose="020E0502030303020204" pitchFamily="34" charset="0"/>
              </a:rPr>
              <a:t>not have </a:t>
            </a:r>
            <a:r>
              <a:rPr lang="en-US" sz="2000" dirty="0">
                <a:latin typeface="Candara" panose="020E0502030303020204" pitchFamily="34" charset="0"/>
              </a:rPr>
              <a:t>individual hosts connected to them. A regional network is similar to a backbone, but smaller. </a:t>
            </a:r>
            <a:r>
              <a:rPr lang="en-US" sz="2000" dirty="0" smtClean="0">
                <a:latin typeface="Candara" panose="020E0502030303020204" pitchFamily="34" charset="0"/>
              </a:rPr>
              <a:t>It may have </a:t>
            </a:r>
            <a:r>
              <a:rPr lang="en-US" sz="2000" dirty="0">
                <a:latin typeface="Candara" panose="020E0502030303020204" pitchFamily="34" charset="0"/>
              </a:rPr>
              <a:t>individual hosts connected to it. Regional hosts are subscribers to a backbone network. </a:t>
            </a:r>
            <a:r>
              <a:rPr lang="en-US" sz="2000" dirty="0" smtClean="0">
                <a:latin typeface="Candara" panose="020E0502030303020204" pitchFamily="34" charset="0"/>
              </a:rPr>
              <a:t>Stub/enterprise </a:t>
            </a:r>
            <a:r>
              <a:rPr lang="en-US" sz="2000" dirty="0">
                <a:latin typeface="Candara" panose="020E0502030303020204" pitchFamily="34" charset="0"/>
              </a:rPr>
              <a:t>networks connect hosts and LANs and are subscribers to regional and backbone networks. </a:t>
            </a:r>
            <a:r>
              <a:rPr lang="en-US" sz="2000" dirty="0" smtClean="0">
                <a:latin typeface="Candara" panose="020E0502030303020204" pitchFamily="34" charset="0"/>
              </a:rPr>
              <a:t>End systems </a:t>
            </a:r>
            <a:r>
              <a:rPr lang="en-US" sz="2000" dirty="0">
                <a:latin typeface="Candara" panose="020E0502030303020204" pitchFamily="34" charset="0"/>
              </a:rPr>
              <a:t>or hosts are subscribers to all of the above.</a:t>
            </a:r>
          </a:p>
          <a:p>
            <a:endParaRPr lang="en-US" sz="2000" dirty="0" smtClean="0">
              <a:latin typeface="Candara" panose="020E0502030303020204" pitchFamily="34" charset="0"/>
            </a:endParaRPr>
          </a:p>
          <a:p>
            <a:r>
              <a:rPr lang="en-US" sz="2000" dirty="0" smtClean="0">
                <a:latin typeface="Candara" panose="020E0502030303020204" pitchFamily="34" charset="0"/>
              </a:rPr>
              <a:t>The </a:t>
            </a:r>
            <a:r>
              <a:rPr lang="en-US" sz="2000" dirty="0">
                <a:latin typeface="Candara" panose="020E0502030303020204" pitchFamily="34" charset="0"/>
              </a:rPr>
              <a:t>architecture </a:t>
            </a:r>
            <a:r>
              <a:rPr lang="en-US" sz="2000" dirty="0">
                <a:solidFill>
                  <a:srgbClr val="0070C0"/>
                </a:solidFill>
                <a:latin typeface="Candara" panose="020E0502030303020204" pitchFamily="34" charset="0"/>
              </a:rPr>
              <a:t>defines </a:t>
            </a:r>
            <a:r>
              <a:rPr lang="en-US" sz="2000" b="1" dirty="0">
                <a:solidFill>
                  <a:srgbClr val="0070C0"/>
                </a:solidFill>
                <a:latin typeface="Candara" panose="020E0502030303020204" pitchFamily="34" charset="0"/>
              </a:rPr>
              <a:t>three entities </a:t>
            </a:r>
            <a:r>
              <a:rPr lang="en-US" sz="2000" dirty="0">
                <a:solidFill>
                  <a:srgbClr val="0070C0"/>
                </a:solidFill>
                <a:latin typeface="Candara" panose="020E0502030303020204" pitchFamily="34" charset="0"/>
              </a:rPr>
              <a:t>for </a:t>
            </a:r>
            <a:r>
              <a:rPr lang="en-US" sz="2000" b="1" dirty="0">
                <a:solidFill>
                  <a:srgbClr val="0070C0"/>
                </a:solidFill>
                <a:latin typeface="Candara" panose="020E0502030303020204" pitchFamily="34" charset="0"/>
              </a:rPr>
              <a:t>traffic flow measurements</a:t>
            </a:r>
            <a:r>
              <a:rPr lang="en-US" sz="2000" dirty="0">
                <a:latin typeface="Candara" panose="020E0502030303020204" pitchFamily="34" charset="0"/>
              </a:rPr>
              <a:t>: </a:t>
            </a:r>
            <a:r>
              <a:rPr lang="en-US" sz="2000" b="1" dirty="0">
                <a:solidFill>
                  <a:srgbClr val="669900"/>
                </a:solidFill>
                <a:latin typeface="Candara" panose="020E0502030303020204" pitchFamily="34" charset="0"/>
              </a:rPr>
              <a:t>meters</a:t>
            </a:r>
            <a:r>
              <a:rPr lang="en-US" sz="2000" dirty="0">
                <a:latin typeface="Candara" panose="020E0502030303020204" pitchFamily="34" charset="0"/>
              </a:rPr>
              <a:t>, </a:t>
            </a:r>
            <a:r>
              <a:rPr lang="en-US" sz="2000" b="1" dirty="0">
                <a:solidFill>
                  <a:srgbClr val="669900"/>
                </a:solidFill>
                <a:latin typeface="Candara" panose="020E0502030303020204" pitchFamily="34" charset="0"/>
              </a:rPr>
              <a:t>meter</a:t>
            </a:r>
            <a:r>
              <a:rPr lang="en-US" sz="2000" b="1" dirty="0">
                <a:latin typeface="Candara" panose="020E0502030303020204" pitchFamily="34" charset="0"/>
              </a:rPr>
              <a:t> </a:t>
            </a:r>
            <a:r>
              <a:rPr lang="en-US" sz="2000" b="1" dirty="0">
                <a:solidFill>
                  <a:srgbClr val="669900"/>
                </a:solidFill>
                <a:latin typeface="Candara" panose="020E0502030303020204" pitchFamily="34" charset="0"/>
              </a:rPr>
              <a:t>readers</a:t>
            </a:r>
            <a:r>
              <a:rPr lang="en-US" sz="2000" dirty="0">
                <a:latin typeface="Candara" panose="020E0502030303020204" pitchFamily="34" charset="0"/>
              </a:rPr>
              <a:t>, </a:t>
            </a:r>
            <a:r>
              <a:rPr lang="en-US" sz="2000" dirty="0" smtClean="0">
                <a:latin typeface="Candara" panose="020E0502030303020204" pitchFamily="34" charset="0"/>
              </a:rPr>
              <a:t>and </a:t>
            </a:r>
            <a:r>
              <a:rPr lang="en-US" sz="2000" b="1" dirty="0" smtClean="0">
                <a:solidFill>
                  <a:srgbClr val="669900"/>
                </a:solidFill>
                <a:latin typeface="Candara" panose="020E0502030303020204" pitchFamily="34" charset="0"/>
              </a:rPr>
              <a:t>managers</a:t>
            </a:r>
            <a:r>
              <a:rPr lang="en-US" sz="2000" dirty="0">
                <a:latin typeface="Candara" panose="020E0502030303020204" pitchFamily="34" charset="0"/>
              </a:rPr>
              <a:t>. </a:t>
            </a:r>
            <a:endParaRPr lang="en-US" sz="2000" dirty="0" smtClean="0">
              <a:latin typeface="Candara" panose="020E0502030303020204" pitchFamily="34" charset="0"/>
            </a:endParaRPr>
          </a:p>
          <a:p>
            <a:pPr marL="457200" indent="-457200">
              <a:buFont typeface="+mj-lt"/>
              <a:buAutoNum type="arabicPeriod"/>
            </a:pPr>
            <a:r>
              <a:rPr lang="en-US" sz="2000" b="1" dirty="0" smtClean="0">
                <a:solidFill>
                  <a:srgbClr val="669900"/>
                </a:solidFill>
                <a:latin typeface="Candara" panose="020E0502030303020204" pitchFamily="34" charset="0"/>
              </a:rPr>
              <a:t>Meters </a:t>
            </a:r>
            <a:r>
              <a:rPr lang="en-US" sz="2000" dirty="0">
                <a:latin typeface="Candara" panose="020E0502030303020204" pitchFamily="34" charset="0"/>
              </a:rPr>
              <a:t>observe network traffic flows and build up a table of flow data records for them. </a:t>
            </a:r>
            <a:endParaRPr lang="en-US" sz="2000" dirty="0" smtClean="0">
              <a:latin typeface="Candara" panose="020E0502030303020204" pitchFamily="34" charset="0"/>
            </a:endParaRPr>
          </a:p>
          <a:p>
            <a:pPr marL="457200" indent="-457200">
              <a:buFont typeface="+mj-lt"/>
              <a:buAutoNum type="arabicPeriod"/>
            </a:pPr>
            <a:r>
              <a:rPr lang="en-US" sz="2000" b="1" dirty="0" smtClean="0">
                <a:solidFill>
                  <a:srgbClr val="669900"/>
                </a:solidFill>
                <a:latin typeface="Candara" panose="020E0502030303020204" pitchFamily="34" charset="0"/>
              </a:rPr>
              <a:t>Meter </a:t>
            </a:r>
            <a:r>
              <a:rPr lang="en-US" sz="2000" b="1" dirty="0">
                <a:solidFill>
                  <a:srgbClr val="669900"/>
                </a:solidFill>
                <a:latin typeface="Candara" panose="020E0502030303020204" pitchFamily="34" charset="0"/>
              </a:rPr>
              <a:t>readers </a:t>
            </a:r>
            <a:r>
              <a:rPr lang="en-US" sz="2000" dirty="0">
                <a:latin typeface="Candara" panose="020E0502030303020204" pitchFamily="34" charset="0"/>
              </a:rPr>
              <a:t>collect traffic flow data from meters. </a:t>
            </a:r>
            <a:endParaRPr lang="en-US" sz="2000" dirty="0" smtClean="0">
              <a:latin typeface="Candara" panose="020E0502030303020204" pitchFamily="34" charset="0"/>
            </a:endParaRPr>
          </a:p>
          <a:p>
            <a:pPr marL="457200" indent="-457200">
              <a:buFont typeface="+mj-lt"/>
              <a:buAutoNum type="arabicPeriod"/>
            </a:pPr>
            <a:r>
              <a:rPr lang="en-US" sz="2000" b="1" dirty="0" smtClean="0">
                <a:solidFill>
                  <a:srgbClr val="669900"/>
                </a:solidFill>
                <a:latin typeface="Candara" panose="020E0502030303020204" pitchFamily="34" charset="0"/>
              </a:rPr>
              <a:t>Managers</a:t>
            </a:r>
            <a:r>
              <a:rPr lang="en-US" sz="2000" dirty="0" smtClean="0">
                <a:latin typeface="Candara" panose="020E0502030303020204" pitchFamily="34" charset="0"/>
              </a:rPr>
              <a:t> </a:t>
            </a:r>
            <a:r>
              <a:rPr lang="en-US" sz="2000" dirty="0">
                <a:latin typeface="Candara" panose="020E0502030303020204" pitchFamily="34" charset="0"/>
              </a:rPr>
              <a:t>oversee the operation of meters and </a:t>
            </a:r>
            <a:r>
              <a:rPr lang="en-US" sz="2000" dirty="0" smtClean="0">
                <a:latin typeface="Candara" panose="020E0502030303020204" pitchFamily="34" charset="0"/>
              </a:rPr>
              <a:t>meter readers</a:t>
            </a:r>
            <a:r>
              <a:rPr lang="en-US" sz="2000" dirty="0">
                <a:latin typeface="Candara" panose="020E0502030303020204" pitchFamily="34" charset="0"/>
              </a:rPr>
              <a:t>. </a:t>
            </a:r>
          </a:p>
          <a:p>
            <a:endParaRPr lang="en-US" sz="20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cxnSp>
        <p:nvCxnSpPr>
          <p:cNvPr id="247" name="Shape 247"/>
          <p:cNvCxnSpPr/>
          <p:nvPr/>
        </p:nvCxnSpPr>
        <p:spPr>
          <a:xfrm>
            <a:off x="534986" y="7639049"/>
            <a:ext cx="5638800" cy="0"/>
          </a:xfrm>
          <a:prstGeom prst="straightConnector1">
            <a:avLst/>
          </a:prstGeom>
          <a:noFill/>
          <a:ln w="12700" cap="rnd" cmpd="sng">
            <a:solidFill>
              <a:schemeClr val="dk1"/>
            </a:solidFill>
            <a:prstDash val="solid"/>
            <a:miter/>
            <a:headEnd type="none" w="med" len="med"/>
            <a:tailEnd type="none" w="med" len="med"/>
          </a:ln>
        </p:spPr>
      </p:cxnSp>
      <p:sp>
        <p:nvSpPr>
          <p:cNvPr id="248" name="Shape 248"/>
          <p:cNvSpPr txBox="1"/>
          <p:nvPr/>
        </p:nvSpPr>
        <p:spPr>
          <a:xfrm>
            <a:off x="1586" y="763904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249" name="Shape 249"/>
          <p:cNvSpPr txBox="1"/>
          <p:nvPr/>
        </p:nvSpPr>
        <p:spPr>
          <a:xfrm>
            <a:off x="209550" y="304800"/>
            <a:ext cx="5638800" cy="1066799"/>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2060"/>
                </a:solidFill>
                <a:latin typeface="Candara" panose="020E0502030303020204" pitchFamily="34" charset="0"/>
              </a:rPr>
              <a:t>Data Monitoring and </a:t>
            </a:r>
          </a:p>
          <a:p>
            <a:pPr algn="ctr">
              <a:buClr>
                <a:schemeClr val="dk1"/>
              </a:buClr>
              <a:buSzPct val="25000"/>
            </a:pPr>
            <a:r>
              <a:rPr lang="en-US" sz="3200" b="1" dirty="0">
                <a:solidFill>
                  <a:srgbClr val="002060"/>
                </a:solidFill>
                <a:latin typeface="Candara" panose="020E0502030303020204" pitchFamily="34" charset="0"/>
              </a:rPr>
              <a:t>Problem Isolation</a:t>
            </a:r>
          </a:p>
        </p:txBody>
      </p:sp>
      <p:sp>
        <p:nvSpPr>
          <p:cNvPr id="250" name="Shape 250"/>
          <p:cNvSpPr txBox="1"/>
          <p:nvPr/>
        </p:nvSpPr>
        <p:spPr>
          <a:xfrm>
            <a:off x="209550" y="1462088"/>
            <a:ext cx="6172200" cy="6348410"/>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400" b="1" dirty="0">
                <a:solidFill>
                  <a:srgbClr val="002060"/>
                </a:solidFill>
                <a:latin typeface="Candara" panose="020E0502030303020204" pitchFamily="34" charset="0"/>
              </a:rPr>
              <a:t> Data monitoring</a:t>
            </a:r>
          </a:p>
          <a:p>
            <a:pPr marL="800100" lvl="1"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Normal behavior</a:t>
            </a:r>
          </a:p>
          <a:p>
            <a:pPr marL="800100" lvl="1"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Abnormal behavior </a:t>
            </a:r>
            <a:endParaRPr lang="en-US" sz="2000" b="1" dirty="0" smtClean="0">
              <a:solidFill>
                <a:srgbClr val="0070C0"/>
              </a:solidFill>
              <a:latin typeface="Candara" panose="020E0502030303020204" pitchFamily="34" charset="0"/>
            </a:endParaRPr>
          </a:p>
          <a:p>
            <a:pPr marL="800100" lvl="1" indent="-342900">
              <a:lnSpc>
                <a:spcPct val="150000"/>
              </a:lnSpc>
              <a:buClr>
                <a:schemeClr val="dk1"/>
              </a:buClr>
              <a:buSzPct val="100000"/>
              <a:buFont typeface="Arial" panose="020B0604020202020204" pitchFamily="34" charset="0"/>
              <a:buChar char="•"/>
            </a:pPr>
            <a:r>
              <a:rPr lang="en-US" sz="2000" b="1" dirty="0" smtClean="0">
                <a:solidFill>
                  <a:srgbClr val="0070C0"/>
                </a:solidFill>
                <a:latin typeface="Candara" panose="020E0502030303020204" pitchFamily="34" charset="0"/>
              </a:rPr>
              <a:t>Set </a:t>
            </a:r>
            <a:r>
              <a:rPr lang="en-US" sz="2000" b="1" dirty="0">
                <a:solidFill>
                  <a:srgbClr val="0070C0"/>
                </a:solidFill>
                <a:latin typeface="Candara" panose="020E0502030303020204" pitchFamily="34" charset="0"/>
              </a:rPr>
              <a:t>up </a:t>
            </a:r>
            <a:r>
              <a:rPr lang="en-US" sz="2000" b="1" dirty="0" smtClean="0">
                <a:solidFill>
                  <a:srgbClr val="0070C0"/>
                </a:solidFill>
                <a:latin typeface="Candara" panose="020E0502030303020204" pitchFamily="34" charset="0"/>
              </a:rPr>
              <a:t>traps</a:t>
            </a:r>
            <a:endParaRPr lang="en-US" sz="2000" dirty="0">
              <a:solidFill>
                <a:schemeClr val="dk1"/>
              </a:solidFill>
              <a:latin typeface="Candara" panose="020E0502030303020204" pitchFamily="34" charset="0"/>
            </a:endParaRPr>
          </a:p>
          <a:p>
            <a:pPr marL="800100" lvl="1" indent="-342900">
              <a:lnSpc>
                <a:spcPct val="150000"/>
              </a:lnSpc>
              <a:buClr>
                <a:schemeClr val="dk1"/>
              </a:buClr>
              <a:buSzPct val="100000"/>
              <a:buFont typeface="Arial" panose="020B0604020202020204" pitchFamily="34" charset="0"/>
              <a:buChar char="•"/>
            </a:pPr>
            <a:r>
              <a:rPr lang="en-US" sz="2000" b="1" dirty="0" smtClean="0">
                <a:solidFill>
                  <a:srgbClr val="0070C0"/>
                </a:solidFill>
                <a:latin typeface="Candara" panose="020E0502030303020204" pitchFamily="34" charset="0"/>
              </a:rPr>
              <a:t>Set </a:t>
            </a:r>
            <a:r>
              <a:rPr lang="en-US" sz="2000" b="1" dirty="0">
                <a:solidFill>
                  <a:srgbClr val="0070C0"/>
                </a:solidFill>
                <a:latin typeface="Candara" panose="020E0502030303020204" pitchFamily="34" charset="0"/>
              </a:rPr>
              <a:t>up alarms for criticality</a:t>
            </a:r>
          </a:p>
          <a:p>
            <a:pPr marL="800100" lvl="1"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Manual and automatic clearing of alarms</a:t>
            </a:r>
          </a:p>
          <a:p>
            <a:pPr>
              <a:lnSpc>
                <a:spcPct val="150000"/>
              </a:lnSpc>
              <a:buClr>
                <a:schemeClr val="dk1"/>
              </a:buClr>
              <a:buSzPct val="100000"/>
              <a:buFont typeface="Arial"/>
              <a:buChar char="•"/>
            </a:pPr>
            <a:r>
              <a:rPr lang="en-US" sz="2400" b="1" dirty="0">
                <a:solidFill>
                  <a:srgbClr val="002060"/>
                </a:solidFill>
                <a:latin typeface="Candara" panose="020E0502030303020204" pitchFamily="34" charset="0"/>
              </a:rPr>
              <a:t> Problem isolation</a:t>
            </a:r>
          </a:p>
          <a:p>
            <a:pPr marL="800100" lvl="1"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Manual mode using network and SNMP tools</a:t>
            </a:r>
          </a:p>
          <a:p>
            <a:pPr marL="800100" lvl="1"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Problems in multiple components need </a:t>
            </a:r>
            <a:r>
              <a:rPr lang="en-US" sz="2000" dirty="0" smtClean="0">
                <a:solidFill>
                  <a:schemeClr val="dk1"/>
                </a:solidFill>
                <a:latin typeface="Candara" panose="020E0502030303020204" pitchFamily="34" charset="0"/>
              </a:rPr>
              <a:t>tracking </a:t>
            </a:r>
            <a:r>
              <a:rPr lang="en-US" sz="2000" dirty="0">
                <a:solidFill>
                  <a:schemeClr val="dk1"/>
                </a:solidFill>
                <a:latin typeface="Candara" panose="020E0502030303020204" pitchFamily="34" charset="0"/>
              </a:rPr>
              <a:t>down the topology</a:t>
            </a:r>
          </a:p>
          <a:p>
            <a:pPr marL="800100" lvl="1"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Automated mode using correlation technology</a:t>
            </a:r>
          </a:p>
        </p:txBody>
      </p:sp>
      <p:cxnSp>
        <p:nvCxnSpPr>
          <p:cNvPr id="254" name="Shape 254"/>
          <p:cNvCxnSpPr/>
          <p:nvPr/>
        </p:nvCxnSpPr>
        <p:spPr>
          <a:xfrm>
            <a:off x="209550"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255" name="Shape 255"/>
          <p:cNvSpPr txBox="1"/>
          <p:nvPr/>
        </p:nvSpPr>
        <p:spPr>
          <a:xfrm>
            <a:off x="209551"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TextBox 1"/>
          <p:cNvSpPr txBox="1"/>
          <p:nvPr/>
        </p:nvSpPr>
        <p:spPr>
          <a:xfrm>
            <a:off x="6381750" y="461961"/>
            <a:ext cx="5789614" cy="5324535"/>
          </a:xfrm>
          <a:prstGeom prst="rect">
            <a:avLst/>
          </a:prstGeom>
          <a:noFill/>
        </p:spPr>
        <p:txBody>
          <a:bodyPr wrap="square" rtlCol="0">
            <a:spAutoFit/>
          </a:bodyPr>
          <a:lstStyle/>
          <a:p>
            <a:r>
              <a:rPr lang="en-US" sz="2000" b="1" dirty="0">
                <a:solidFill>
                  <a:srgbClr val="002060"/>
                </a:solidFill>
                <a:latin typeface="Candara" panose="020E0502030303020204" pitchFamily="34" charset="0"/>
              </a:rPr>
              <a:t>Data monitoring </a:t>
            </a:r>
            <a:r>
              <a:rPr lang="en-US" sz="2000" dirty="0">
                <a:latin typeface="Candara" panose="020E0502030303020204" pitchFamily="34" charset="0"/>
              </a:rPr>
              <a:t>in the network for abnormal performance behavior, such as high collision rate </a:t>
            </a:r>
            <a:r>
              <a:rPr lang="en-US" sz="2000" dirty="0" smtClean="0">
                <a:latin typeface="Candara" panose="020E0502030303020204" pitchFamily="34" charset="0"/>
              </a:rPr>
              <a:t>in Ethernet </a:t>
            </a:r>
            <a:r>
              <a:rPr lang="en-US" sz="2000" dirty="0">
                <a:latin typeface="Candara" panose="020E0502030303020204" pitchFamily="34" charset="0"/>
              </a:rPr>
              <a:t>LAN, excessive packet drop due to overload, etc., are detected by traps generated by </a:t>
            </a:r>
            <a:r>
              <a:rPr lang="en-US" sz="2000" dirty="0" smtClean="0">
                <a:latin typeface="Candara" panose="020E0502030303020204" pitchFamily="34" charset="0"/>
              </a:rPr>
              <a:t>agents and </a:t>
            </a:r>
            <a:r>
              <a:rPr lang="en-US" sz="2000" dirty="0">
                <a:latin typeface="Candara" panose="020E0502030303020204" pitchFamily="34" charset="0"/>
              </a:rPr>
              <a:t>RMON. Performance-related issues are detected primarily using trap messages generated by </a:t>
            </a:r>
            <a:r>
              <a:rPr lang="en-US" sz="2000" dirty="0" smtClean="0">
                <a:latin typeface="Candara" panose="020E0502030303020204" pitchFamily="34" charset="0"/>
              </a:rPr>
              <a:t>RMON probes.</a:t>
            </a:r>
          </a:p>
          <a:p>
            <a:endParaRPr lang="en-US" sz="2000" dirty="0">
              <a:latin typeface="Candara" panose="020E0502030303020204" pitchFamily="34" charset="0"/>
            </a:endParaRPr>
          </a:p>
          <a:p>
            <a:r>
              <a:rPr lang="en-US" sz="2000" b="1" dirty="0">
                <a:solidFill>
                  <a:srgbClr val="002060"/>
                </a:solidFill>
                <a:latin typeface="Candara" panose="020E0502030303020204" pitchFamily="34" charset="0"/>
              </a:rPr>
              <a:t>Problem isolation </a:t>
            </a:r>
            <a:r>
              <a:rPr lang="en-US" sz="2000" dirty="0">
                <a:latin typeface="Candara" panose="020E0502030303020204" pitchFamily="34" charset="0"/>
              </a:rPr>
              <a:t>for performance-related issues depends on the type of problem. As we have </a:t>
            </a:r>
            <a:r>
              <a:rPr lang="en-US" sz="2000" dirty="0" smtClean="0">
                <a:latin typeface="Candara" panose="020E0502030303020204" pitchFamily="34" charset="0"/>
              </a:rPr>
              <a:t>indicated before</a:t>
            </a:r>
            <a:r>
              <a:rPr lang="en-US" sz="2000" dirty="0">
                <a:latin typeface="Candara" panose="020E0502030303020204" pitchFamily="34" charset="0"/>
              </a:rPr>
              <a:t>, a high percentage of packet loss will cause loss of connectivity, which could be </a:t>
            </a:r>
            <a:r>
              <a:rPr lang="en-US" sz="2000" dirty="0" smtClean="0">
                <a:latin typeface="Candara" panose="020E0502030303020204" pitchFamily="34" charset="0"/>
              </a:rPr>
              <a:t>intermittent. In </a:t>
            </a:r>
            <a:r>
              <a:rPr lang="en-US" sz="2000" dirty="0">
                <a:latin typeface="Candara" panose="020E0502030303020204" pitchFamily="34" charset="0"/>
              </a:rPr>
              <a:t>this situation, monitoring the packet loss over an extended period will isolate the problem</a:t>
            </a:r>
            <a:r>
              <a:rPr lang="en-US" sz="2000" dirty="0" smtClean="0">
                <a:latin typeface="Candara" panose="020E0502030303020204" pitchFamily="34" charset="0"/>
              </a:rPr>
              <a:t>.</a:t>
            </a:r>
          </a:p>
          <a:p>
            <a:endParaRPr lang="en-US" sz="2000" dirty="0">
              <a:latin typeface="Candara" panose="020E0502030303020204" pitchFamily="34" charset="0"/>
            </a:endParaRPr>
          </a:p>
          <a:p>
            <a:endParaRPr lang="en-US" sz="20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cxnSp>
        <p:nvCxnSpPr>
          <p:cNvPr id="260" name="Shape 260"/>
          <p:cNvCxnSpPr/>
          <p:nvPr/>
        </p:nvCxnSpPr>
        <p:spPr>
          <a:xfrm>
            <a:off x="285750" y="5029199"/>
            <a:ext cx="4876800" cy="0"/>
          </a:xfrm>
          <a:prstGeom prst="straightConnector1">
            <a:avLst/>
          </a:prstGeom>
          <a:noFill/>
          <a:ln w="12700" cap="rnd" cmpd="sng">
            <a:solidFill>
              <a:schemeClr val="dk1"/>
            </a:solidFill>
            <a:prstDash val="solid"/>
            <a:miter/>
            <a:headEnd type="none" w="med" len="med"/>
            <a:tailEnd type="none" w="med" len="med"/>
          </a:ln>
        </p:spPr>
      </p:cxnSp>
      <p:sp>
        <p:nvSpPr>
          <p:cNvPr id="261" name="Shape 261"/>
          <p:cNvSpPr txBox="1"/>
          <p:nvPr/>
        </p:nvSpPr>
        <p:spPr>
          <a:xfrm>
            <a:off x="-323850" y="50291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262" name="Shape 262"/>
          <p:cNvSpPr txBox="1"/>
          <p:nvPr/>
        </p:nvSpPr>
        <p:spPr>
          <a:xfrm>
            <a:off x="209550" y="304799"/>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2060"/>
                </a:solidFill>
                <a:latin typeface="Candara" panose="020E0502030303020204" pitchFamily="34" charset="0"/>
              </a:rPr>
              <a:t>Performance Statistics</a:t>
            </a:r>
          </a:p>
        </p:txBody>
      </p:sp>
      <p:sp>
        <p:nvSpPr>
          <p:cNvPr id="263" name="Shape 263"/>
          <p:cNvSpPr txBox="1"/>
          <p:nvPr/>
        </p:nvSpPr>
        <p:spPr>
          <a:xfrm>
            <a:off x="209550" y="914398"/>
            <a:ext cx="5276850" cy="4114799"/>
          </a:xfrm>
          <a:prstGeom prst="rect">
            <a:avLst/>
          </a:prstGeom>
          <a:noFill/>
          <a:ln>
            <a:noFill/>
          </a:ln>
        </p:spPr>
        <p:txBody>
          <a:bodyPr lIns="91425" tIns="45700" rIns="91425" bIns="45700" anchor="t" anchorCtr="0">
            <a:noAutofit/>
          </a:bodyPr>
          <a:lstStyle/>
          <a:p>
            <a:pPr>
              <a:lnSpc>
                <a:spcPct val="120000"/>
              </a:lnSpc>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rgbClr val="0070C0"/>
                </a:solidFill>
                <a:latin typeface="Candara" panose="020E0502030303020204" pitchFamily="34" charset="0"/>
              </a:rPr>
              <a:t>Traffic statistics</a:t>
            </a:r>
          </a:p>
          <a:p>
            <a:pPr>
              <a:lnSpc>
                <a:spcPct val="120000"/>
              </a:lnSpc>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rgbClr val="0070C0"/>
                </a:solidFill>
                <a:latin typeface="Candara" panose="020E0502030303020204" pitchFamily="34" charset="0"/>
              </a:rPr>
              <a:t>Error statistics</a:t>
            </a:r>
          </a:p>
          <a:p>
            <a:pPr>
              <a:lnSpc>
                <a:spcPct val="120000"/>
              </a:lnSpc>
              <a:buClr>
                <a:schemeClr val="dk1"/>
              </a:buClr>
              <a:buSzPct val="100000"/>
              <a:buFont typeface="Arial"/>
              <a:buChar char="•"/>
            </a:pPr>
            <a:r>
              <a:rPr lang="en-US" sz="2400" dirty="0">
                <a:solidFill>
                  <a:schemeClr val="dk1"/>
                </a:solidFill>
                <a:latin typeface="Candara" panose="020E0502030303020204" pitchFamily="34" charset="0"/>
              </a:rPr>
              <a:t> Used in</a:t>
            </a:r>
          </a:p>
          <a:p>
            <a:pPr marL="457200" lvl="1">
              <a:lnSpc>
                <a:spcPct val="120000"/>
              </a:lnSpc>
              <a:buClr>
                <a:schemeClr val="dk1"/>
              </a:buClr>
              <a:buSzPct val="100000"/>
              <a:buFont typeface="Arial"/>
              <a:buChar char="•"/>
            </a:pPr>
            <a:r>
              <a:rPr lang="en-US" sz="2400" dirty="0">
                <a:solidFill>
                  <a:schemeClr val="dk1"/>
                </a:solidFill>
                <a:latin typeface="Candara" panose="020E0502030303020204" pitchFamily="34" charset="0"/>
              </a:rPr>
              <a:t> QoS tracking</a:t>
            </a:r>
          </a:p>
          <a:p>
            <a:pPr marL="457200" lvl="1">
              <a:lnSpc>
                <a:spcPct val="120000"/>
              </a:lnSpc>
              <a:buClr>
                <a:schemeClr val="dk1"/>
              </a:buClr>
              <a:buSzPct val="100000"/>
              <a:buFont typeface="Arial"/>
              <a:buChar char="•"/>
            </a:pPr>
            <a:r>
              <a:rPr lang="en-US" sz="2400" dirty="0">
                <a:solidFill>
                  <a:schemeClr val="dk1"/>
                </a:solidFill>
                <a:latin typeface="Candara" panose="020E0502030303020204" pitchFamily="34" charset="0"/>
              </a:rPr>
              <a:t> Performance tuning </a:t>
            </a:r>
          </a:p>
          <a:p>
            <a:pPr marL="457200" lvl="1">
              <a:lnSpc>
                <a:spcPct val="120000"/>
              </a:lnSpc>
              <a:buClr>
                <a:schemeClr val="dk1"/>
              </a:buClr>
              <a:buSzPct val="100000"/>
              <a:buFont typeface="Arial"/>
              <a:buChar char="•"/>
            </a:pPr>
            <a:r>
              <a:rPr lang="en-US" sz="2400" dirty="0">
                <a:solidFill>
                  <a:schemeClr val="dk1"/>
                </a:solidFill>
                <a:latin typeface="Candara" panose="020E0502030303020204" pitchFamily="34" charset="0"/>
              </a:rPr>
              <a:t> Validation of SLA</a:t>
            </a:r>
          </a:p>
          <a:p>
            <a:pPr marL="457200" lvl="1">
              <a:lnSpc>
                <a:spcPct val="120000"/>
              </a:lnSpc>
              <a:buClr>
                <a:schemeClr val="dk1"/>
              </a:buClr>
              <a:buSzPct val="100000"/>
              <a:buFont typeface="Arial"/>
              <a:buChar char="•"/>
            </a:pPr>
            <a:r>
              <a:rPr lang="en-US" sz="2400" dirty="0">
                <a:solidFill>
                  <a:schemeClr val="dk1"/>
                </a:solidFill>
                <a:latin typeface="Candara" panose="020E0502030303020204" pitchFamily="34" charset="0"/>
              </a:rPr>
              <a:t> Trend analysis</a:t>
            </a:r>
          </a:p>
          <a:p>
            <a:pPr marL="457200" lvl="1">
              <a:lnSpc>
                <a:spcPct val="120000"/>
              </a:lnSpc>
              <a:buClr>
                <a:schemeClr val="dk1"/>
              </a:buClr>
              <a:buSzPct val="100000"/>
              <a:buFont typeface="Arial"/>
              <a:buChar char="•"/>
            </a:pPr>
            <a:r>
              <a:rPr lang="en-US" sz="2400" dirty="0">
                <a:solidFill>
                  <a:schemeClr val="dk1"/>
                </a:solidFill>
                <a:latin typeface="Candara" panose="020E0502030303020204" pitchFamily="34" charset="0"/>
              </a:rPr>
              <a:t> Facility planning</a:t>
            </a:r>
          </a:p>
          <a:p>
            <a:pPr marL="457200" lvl="1">
              <a:lnSpc>
                <a:spcPct val="120000"/>
              </a:lnSpc>
              <a:buClr>
                <a:schemeClr val="dk1"/>
              </a:buClr>
              <a:buSzPct val="100000"/>
              <a:buFont typeface="Arial"/>
              <a:buChar char="•"/>
            </a:pPr>
            <a:r>
              <a:rPr lang="en-US" sz="2400" dirty="0">
                <a:solidFill>
                  <a:schemeClr val="dk1"/>
                </a:solidFill>
                <a:latin typeface="Candara" panose="020E0502030303020204" pitchFamily="34" charset="0"/>
              </a:rPr>
              <a:t> Functional accounting</a:t>
            </a:r>
          </a:p>
        </p:txBody>
      </p:sp>
      <p:cxnSp>
        <p:nvCxnSpPr>
          <p:cNvPr id="267" name="Shape 267"/>
          <p:cNvCxnSpPr/>
          <p:nvPr/>
        </p:nvCxnSpPr>
        <p:spPr>
          <a:xfrm>
            <a:off x="209550"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268" name="Shape 268"/>
          <p:cNvSpPr txBox="1"/>
          <p:nvPr/>
        </p:nvSpPr>
        <p:spPr>
          <a:xfrm>
            <a:off x="209551"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TextBox 1"/>
          <p:cNvSpPr txBox="1"/>
          <p:nvPr/>
        </p:nvSpPr>
        <p:spPr>
          <a:xfrm>
            <a:off x="5562600" y="512948"/>
            <a:ext cx="6515099" cy="8402300"/>
          </a:xfrm>
          <a:prstGeom prst="rect">
            <a:avLst/>
          </a:prstGeom>
          <a:noFill/>
        </p:spPr>
        <p:txBody>
          <a:bodyPr wrap="square" rtlCol="0">
            <a:spAutoFit/>
          </a:bodyPr>
          <a:lstStyle/>
          <a:p>
            <a:r>
              <a:rPr lang="en-US" sz="1800" dirty="0">
                <a:latin typeface="Candara" panose="020E0502030303020204" pitchFamily="34" charset="0"/>
              </a:rPr>
              <a:t>Performance statistics are used in tuning a </a:t>
            </a:r>
            <a:r>
              <a:rPr lang="en-US" sz="1800" dirty="0" smtClean="0">
                <a:latin typeface="Candara" panose="020E0502030303020204" pitchFamily="34" charset="0"/>
              </a:rPr>
              <a:t>network</a:t>
            </a:r>
            <a:r>
              <a:rPr lang="en-US" sz="1800" dirty="0">
                <a:latin typeface="Candara" panose="020E0502030303020204" pitchFamily="34" charset="0"/>
              </a:rPr>
              <a:t>.</a:t>
            </a:r>
            <a:endParaRPr lang="en-US" sz="1800" dirty="0" smtClean="0">
              <a:latin typeface="Candara" panose="020E0502030303020204" pitchFamily="34" charset="0"/>
            </a:endParaRPr>
          </a:p>
          <a:p>
            <a:endParaRPr lang="en-US" sz="1800" dirty="0" smtClean="0">
              <a:latin typeface="Candara" panose="020E0502030303020204" pitchFamily="34" charset="0"/>
            </a:endParaRPr>
          </a:p>
          <a:p>
            <a:r>
              <a:rPr lang="en-US" sz="1800" dirty="0">
                <a:latin typeface="Candara" panose="020E0502030303020204" pitchFamily="34" charset="0"/>
              </a:rPr>
              <a:t>Data are </a:t>
            </a:r>
            <a:r>
              <a:rPr lang="en-US" sz="1800" dirty="0" smtClean="0">
                <a:latin typeface="Candara" panose="020E0502030303020204" pitchFamily="34" charset="0"/>
              </a:rPr>
              <a:t>gathered by </a:t>
            </a:r>
            <a:r>
              <a:rPr lang="en-US" sz="1800" dirty="0">
                <a:latin typeface="Candara" panose="020E0502030303020204" pitchFamily="34" charset="0"/>
              </a:rPr>
              <a:t>means of an RMON probe and RMON MIB for statistics. Statistics, to be accurate, require </a:t>
            </a:r>
            <a:r>
              <a:rPr lang="en-US" sz="1800" dirty="0" smtClean="0">
                <a:latin typeface="Candara" panose="020E0502030303020204" pitchFamily="34" charset="0"/>
              </a:rPr>
              <a:t>large amounts </a:t>
            </a:r>
            <a:r>
              <a:rPr lang="en-US" sz="1800" dirty="0">
                <a:latin typeface="Candara" panose="020E0502030303020204" pitchFamily="34" charset="0"/>
              </a:rPr>
              <a:t>of data sampling, which create overhead traffic on the network and thus impact its </a:t>
            </a:r>
            <a:r>
              <a:rPr lang="en-US" sz="1800" dirty="0" smtClean="0">
                <a:latin typeface="Candara" panose="020E0502030303020204" pitchFamily="34" charset="0"/>
              </a:rPr>
              <a:t>performance</a:t>
            </a:r>
            <a:r>
              <a:rPr lang="en-US" sz="1800" dirty="0">
                <a:latin typeface="Candara" panose="020E0502030303020204" pitchFamily="34" charset="0"/>
              </a:rPr>
              <a:t>. One of the enormous benefits of using RMON probe for collecting statistics is that it can </a:t>
            </a:r>
            <a:r>
              <a:rPr lang="en-US" sz="1800" dirty="0" smtClean="0">
                <a:latin typeface="Candara" panose="020E0502030303020204" pitchFamily="34" charset="0"/>
              </a:rPr>
              <a:t>be done </a:t>
            </a:r>
            <a:r>
              <a:rPr lang="en-US" sz="1800" dirty="0">
                <a:latin typeface="Candara" panose="020E0502030303020204" pitchFamily="34" charset="0"/>
              </a:rPr>
              <a:t>locally without degrading the overall performance of the network. An RMON MIB contains </a:t>
            </a:r>
            <a:r>
              <a:rPr lang="en-US" sz="1800" dirty="0" smtClean="0">
                <a:latin typeface="Candara" panose="020E0502030303020204" pitchFamily="34" charset="0"/>
              </a:rPr>
              <a:t>the history </a:t>
            </a:r>
            <a:r>
              <a:rPr lang="en-US" sz="1800" dirty="0">
                <a:latin typeface="Candara" panose="020E0502030303020204" pitchFamily="34" charset="0"/>
              </a:rPr>
              <a:t>and statistics groups (see Section 8.4) for various media and can be used efficiently to collect </a:t>
            </a:r>
            <a:r>
              <a:rPr lang="en-US" sz="1800" dirty="0" smtClean="0">
                <a:latin typeface="Candara" panose="020E0502030303020204" pitchFamily="34" charset="0"/>
              </a:rPr>
              <a:t>the relevant </a:t>
            </a:r>
            <a:r>
              <a:rPr lang="en-US" sz="1800" dirty="0">
                <a:latin typeface="Candara" panose="020E0502030303020204" pitchFamily="34" charset="0"/>
              </a:rPr>
              <a:t>data and store them for current or future analysis</a:t>
            </a:r>
            <a:r>
              <a:rPr lang="en-US" sz="1800" dirty="0" smtClean="0">
                <a:latin typeface="Candara" panose="020E0502030303020204" pitchFamily="34" charset="0"/>
              </a:rPr>
              <a:t>.</a:t>
            </a:r>
          </a:p>
          <a:p>
            <a:endParaRPr lang="en-US" sz="1800" dirty="0">
              <a:latin typeface="Candara" panose="020E0502030303020204" pitchFamily="34" charset="0"/>
            </a:endParaRPr>
          </a:p>
          <a:p>
            <a:r>
              <a:rPr lang="en-US" sz="1800" dirty="0">
                <a:latin typeface="Candara" panose="020E0502030303020204" pitchFamily="34" charset="0"/>
              </a:rPr>
              <a:t>Various </a:t>
            </a:r>
            <a:r>
              <a:rPr lang="en-US" sz="1800" b="1" dirty="0">
                <a:latin typeface="Candara" panose="020E0502030303020204" pitchFamily="34" charset="0"/>
              </a:rPr>
              <a:t>error statistics</a:t>
            </a:r>
            <a:r>
              <a:rPr lang="en-US" sz="1800" dirty="0">
                <a:latin typeface="Candara" panose="020E0502030303020204" pitchFamily="34" charset="0"/>
              </a:rPr>
              <a:t> at different layers are gathered to measure the quality of service and to </a:t>
            </a:r>
            <a:r>
              <a:rPr lang="en-US" sz="1800" dirty="0" smtClean="0">
                <a:latin typeface="Candara" panose="020E0502030303020204" pitchFamily="34" charset="0"/>
              </a:rPr>
              <a:t>do performance </a:t>
            </a:r>
            <a:r>
              <a:rPr lang="en-US" sz="1800" dirty="0">
                <a:latin typeface="Candara" panose="020E0502030303020204" pitchFamily="34" charset="0"/>
              </a:rPr>
              <a:t>improvement, if needed. Some of the other performance parameters that can be </a:t>
            </a:r>
            <a:r>
              <a:rPr lang="en-US" sz="1800" dirty="0" smtClean="0">
                <a:latin typeface="Candara" panose="020E0502030303020204" pitchFamily="34" charset="0"/>
              </a:rPr>
              <a:t>tuned by </a:t>
            </a:r>
            <a:r>
              <a:rPr lang="en-US" sz="1800" dirty="0">
                <a:latin typeface="Candara" panose="020E0502030303020204" pitchFamily="34" charset="0"/>
              </a:rPr>
              <a:t>monitoring network statistics are bandwidth of links, utilization of links, and controlling </a:t>
            </a:r>
            <a:r>
              <a:rPr lang="en-US" sz="1800" dirty="0" smtClean="0">
                <a:latin typeface="Candara" panose="020E0502030303020204" pitchFamily="34" charset="0"/>
              </a:rPr>
              <a:t>peak- to-average </a:t>
            </a:r>
            <a:r>
              <a:rPr lang="en-US" sz="1800" dirty="0">
                <a:latin typeface="Candara" panose="020E0502030303020204" pitchFamily="34" charset="0"/>
              </a:rPr>
              <a:t>ratio of inherently bursty data traffic. </a:t>
            </a:r>
            <a:endParaRPr lang="en-US" sz="1800" dirty="0" smtClean="0">
              <a:latin typeface="Candara" panose="020E0502030303020204" pitchFamily="34" charset="0"/>
            </a:endParaRPr>
          </a:p>
          <a:p>
            <a:endParaRPr lang="en-US" sz="1800" dirty="0">
              <a:latin typeface="Candara" panose="020E0502030303020204" pitchFamily="34" charset="0"/>
            </a:endParaRPr>
          </a:p>
          <a:p>
            <a:r>
              <a:rPr lang="en-US" sz="1800" dirty="0">
                <a:latin typeface="Candara" panose="020E0502030303020204" pitchFamily="34" charset="0"/>
              </a:rPr>
              <a:t>An important performance criterion in real-time traffic in broadband service is the latency or </a:t>
            </a:r>
            <a:r>
              <a:rPr lang="en-US" sz="1800" dirty="0" smtClean="0">
                <a:latin typeface="Candara" panose="020E0502030303020204" pitchFamily="34" charset="0"/>
              </a:rPr>
              <a:t>delay caused </a:t>
            </a:r>
            <a:r>
              <a:rPr lang="en-US" sz="1800" dirty="0">
                <a:latin typeface="Candara" panose="020E0502030303020204" pitchFamily="34" charset="0"/>
              </a:rPr>
              <a:t>by dispersion in large bandwidth signal. This affects the quality of service due to </a:t>
            </a:r>
            <a:r>
              <a:rPr lang="en-US" sz="1800" dirty="0" smtClean="0">
                <a:latin typeface="Candara" panose="020E0502030303020204" pitchFamily="34" charset="0"/>
              </a:rPr>
              <a:t>performance degradation</a:t>
            </a:r>
            <a:r>
              <a:rPr lang="en-US" sz="1800" dirty="0">
                <a:latin typeface="Candara" panose="020E0502030303020204" pitchFamily="34" charset="0"/>
              </a:rPr>
              <a:t>.</a:t>
            </a:r>
          </a:p>
          <a:p>
            <a:endParaRPr lang="en-US" sz="1800" dirty="0" smtClean="0">
              <a:latin typeface="Candara" panose="020E0502030303020204" pitchFamily="34" charset="0"/>
            </a:endParaRPr>
          </a:p>
          <a:p>
            <a:r>
              <a:rPr lang="en-US" sz="1800" dirty="0" smtClean="0">
                <a:latin typeface="Candara" panose="020E0502030303020204" pitchFamily="34" charset="0"/>
              </a:rPr>
              <a:t>Another </a:t>
            </a:r>
            <a:r>
              <a:rPr lang="en-US" sz="1800" dirty="0">
                <a:latin typeface="Candara" panose="020E0502030303020204" pitchFamily="34" charset="0"/>
              </a:rPr>
              <a:t>important statistic, especially in real-time broadband services, is the variation in </a:t>
            </a:r>
            <a:r>
              <a:rPr lang="en-US" sz="1800" dirty="0" smtClean="0">
                <a:latin typeface="Candara" panose="020E0502030303020204" pitchFamily="34" charset="0"/>
              </a:rPr>
              <a:t>network delay</a:t>
            </a:r>
            <a:r>
              <a:rPr lang="en-US" sz="1800" dirty="0">
                <a:latin typeface="Candara" panose="020E0502030303020204" pitchFamily="34" charset="0"/>
              </a:rPr>
              <a:t>, otherwise known as jitter. This impacts the quality of service (QoS) guaranteed to the </a:t>
            </a:r>
            <a:r>
              <a:rPr lang="en-US" sz="1800" dirty="0" smtClean="0">
                <a:latin typeface="Candara" panose="020E0502030303020204" pitchFamily="34" charset="0"/>
              </a:rPr>
              <a:t>customer by </a:t>
            </a:r>
            <a:r>
              <a:rPr lang="en-US" sz="1800" dirty="0">
                <a:latin typeface="Candara" panose="020E0502030303020204" pitchFamily="34" charset="0"/>
              </a:rPr>
              <a:t>the </a:t>
            </a:r>
            <a:r>
              <a:rPr lang="en-US" sz="1800" dirty="0" smtClean="0">
                <a:latin typeface="Candara" panose="020E0502030303020204" pitchFamily="34" charset="0"/>
              </a:rPr>
              <a:t>SLA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cxnSp>
        <p:nvCxnSpPr>
          <p:cNvPr id="273" name="Shape 273"/>
          <p:cNvCxnSpPr/>
          <p:nvPr/>
        </p:nvCxnSpPr>
        <p:spPr>
          <a:xfrm>
            <a:off x="609600" y="5459415"/>
            <a:ext cx="4705350" cy="0"/>
          </a:xfrm>
          <a:prstGeom prst="straightConnector1">
            <a:avLst/>
          </a:prstGeom>
          <a:noFill/>
          <a:ln w="12700" cap="rnd" cmpd="sng">
            <a:solidFill>
              <a:schemeClr val="dk1"/>
            </a:solidFill>
            <a:prstDash val="solid"/>
            <a:miter/>
            <a:headEnd type="none" w="med" len="med"/>
            <a:tailEnd type="none" w="med" len="med"/>
          </a:ln>
        </p:spPr>
      </p:cxnSp>
      <p:sp>
        <p:nvSpPr>
          <p:cNvPr id="274" name="Shape 274"/>
          <p:cNvSpPr txBox="1"/>
          <p:nvPr/>
        </p:nvSpPr>
        <p:spPr>
          <a:xfrm>
            <a:off x="0" y="5459415"/>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275" name="Shape 275"/>
          <p:cNvSpPr txBox="1"/>
          <p:nvPr/>
        </p:nvSpPr>
        <p:spPr>
          <a:xfrm>
            <a:off x="133351" y="304799"/>
            <a:ext cx="5943599"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AF1155"/>
                </a:solidFill>
                <a:latin typeface="Candara" panose="020E0502030303020204" pitchFamily="34" charset="0"/>
              </a:rPr>
              <a:t>Event Correlation Techniques</a:t>
            </a:r>
          </a:p>
        </p:txBody>
      </p:sp>
      <p:sp>
        <p:nvSpPr>
          <p:cNvPr id="276" name="Shape 276"/>
          <p:cNvSpPr txBox="1"/>
          <p:nvPr/>
        </p:nvSpPr>
        <p:spPr>
          <a:xfrm>
            <a:off x="285751" y="990600"/>
            <a:ext cx="5791199" cy="4362450"/>
          </a:xfrm>
          <a:prstGeom prst="rect">
            <a:avLst/>
          </a:prstGeom>
          <a:noFill/>
          <a:ln>
            <a:noFill/>
          </a:ln>
        </p:spPr>
        <p:txBody>
          <a:bodyPr lIns="91425" tIns="45700" rIns="91425" bIns="45700" anchor="t" anchorCtr="0">
            <a:noAutofit/>
          </a:bodyPr>
          <a:lstStyle/>
          <a:p>
            <a:pPr marL="342900" indent="-342900">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800" b="1" dirty="0">
                <a:solidFill>
                  <a:srgbClr val="0070C0"/>
                </a:solidFill>
                <a:latin typeface="Candara" panose="020E0502030303020204" pitchFamily="34" charset="0"/>
              </a:rPr>
              <a:t>Basic elements</a:t>
            </a:r>
          </a:p>
          <a:p>
            <a:pPr marL="800100" lvl="1" indent="-342900">
              <a:buClr>
                <a:schemeClr val="dk1"/>
              </a:buClr>
              <a:buSzPct val="100000"/>
              <a:buFont typeface="Wingdings" panose="05000000000000000000" pitchFamily="2" charset="2"/>
              <a:buChar char="v"/>
            </a:pPr>
            <a:r>
              <a:rPr lang="en-US" sz="2000" dirty="0">
                <a:solidFill>
                  <a:schemeClr val="dk1"/>
                </a:solidFill>
                <a:latin typeface="Candara" panose="020E0502030303020204" pitchFamily="34" charset="0"/>
              </a:rPr>
              <a:t> Detection and filtering of events</a:t>
            </a:r>
          </a:p>
          <a:p>
            <a:pPr marL="800100" lvl="1" indent="-342900">
              <a:buClr>
                <a:schemeClr val="dk1"/>
              </a:buClr>
              <a:buSzPct val="100000"/>
              <a:buFont typeface="Wingdings" panose="05000000000000000000" pitchFamily="2" charset="2"/>
              <a:buChar char="v"/>
            </a:pPr>
            <a:r>
              <a:rPr lang="en-US" sz="2000" dirty="0">
                <a:solidFill>
                  <a:schemeClr val="dk1"/>
                </a:solidFill>
                <a:latin typeface="Candara" panose="020E0502030303020204" pitchFamily="34" charset="0"/>
              </a:rPr>
              <a:t> Correlation of observed events using AI</a:t>
            </a:r>
          </a:p>
          <a:p>
            <a:pPr marL="800100" lvl="1" indent="-342900">
              <a:buClr>
                <a:schemeClr val="dk1"/>
              </a:buClr>
              <a:buSzPct val="100000"/>
              <a:buFont typeface="Wingdings" panose="05000000000000000000" pitchFamily="2" charset="2"/>
              <a:buChar char="v"/>
            </a:pPr>
            <a:r>
              <a:rPr lang="en-US" sz="2000" dirty="0">
                <a:solidFill>
                  <a:schemeClr val="dk1"/>
                </a:solidFill>
                <a:latin typeface="Candara" panose="020E0502030303020204" pitchFamily="34" charset="0"/>
              </a:rPr>
              <a:t> Localize the source of the problem</a:t>
            </a:r>
          </a:p>
          <a:p>
            <a:pPr marL="800100" lvl="1" indent="-342900">
              <a:buClr>
                <a:schemeClr val="dk1"/>
              </a:buClr>
              <a:buSzPct val="100000"/>
              <a:buFont typeface="Wingdings" panose="05000000000000000000" pitchFamily="2" charset="2"/>
              <a:buChar char="v"/>
            </a:pPr>
            <a:r>
              <a:rPr lang="en-US" sz="2000" dirty="0">
                <a:solidFill>
                  <a:schemeClr val="dk1"/>
                </a:solidFill>
                <a:latin typeface="Candara" panose="020E0502030303020204" pitchFamily="34" charset="0"/>
              </a:rPr>
              <a:t> Identify the cause of the problem</a:t>
            </a:r>
            <a:br>
              <a:rPr lang="en-US" sz="2000" dirty="0">
                <a:solidFill>
                  <a:schemeClr val="dk1"/>
                </a:solidFill>
                <a:latin typeface="Candara" panose="020E0502030303020204" pitchFamily="34" charset="0"/>
              </a:rPr>
            </a:br>
            <a:endParaRPr lang="en-US" sz="2000" dirty="0">
              <a:solidFill>
                <a:schemeClr val="dk1"/>
              </a:solidFill>
              <a:latin typeface="Candara" panose="020E0502030303020204" pitchFamily="34" charset="0"/>
            </a:endParaRPr>
          </a:p>
          <a:p>
            <a:pPr marL="342900" indent="-342900">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800" b="1" dirty="0">
                <a:solidFill>
                  <a:srgbClr val="7030A0"/>
                </a:solidFill>
                <a:latin typeface="Candara" panose="020E0502030303020204" pitchFamily="34" charset="0"/>
              </a:rPr>
              <a:t>Techniques</a:t>
            </a:r>
            <a:endParaRPr lang="en-US" sz="2000" b="1" dirty="0">
              <a:solidFill>
                <a:srgbClr val="7030A0"/>
              </a:solidFill>
              <a:latin typeface="Candara" panose="020E0502030303020204" pitchFamily="34" charset="0"/>
            </a:endParaRPr>
          </a:p>
          <a:p>
            <a:pPr marL="914400" lvl="1" indent="-457200">
              <a:buClr>
                <a:schemeClr val="dk1"/>
              </a:buClr>
              <a:buSzPct val="100000"/>
              <a:buFont typeface="+mj-lt"/>
              <a:buAutoNum type="arabicPeriod"/>
            </a:pPr>
            <a:r>
              <a:rPr lang="en-US" sz="2000" dirty="0">
                <a:solidFill>
                  <a:schemeClr val="dk1"/>
                </a:solidFill>
                <a:latin typeface="Candara" panose="020E0502030303020204" pitchFamily="34" charset="0"/>
              </a:rPr>
              <a:t> Rule-based reasoning</a:t>
            </a:r>
          </a:p>
          <a:p>
            <a:pPr marL="914400" lvl="1" indent="-457200">
              <a:buClr>
                <a:schemeClr val="dk1"/>
              </a:buClr>
              <a:buSzPct val="100000"/>
              <a:buFont typeface="+mj-lt"/>
              <a:buAutoNum type="arabicPeriod"/>
            </a:pPr>
            <a:r>
              <a:rPr lang="en-US" sz="2000" dirty="0">
                <a:solidFill>
                  <a:schemeClr val="dk1"/>
                </a:solidFill>
                <a:latin typeface="Candara" panose="020E0502030303020204" pitchFamily="34" charset="0"/>
              </a:rPr>
              <a:t> Model-based reasoning</a:t>
            </a:r>
          </a:p>
          <a:p>
            <a:pPr marL="914400" lvl="1" indent="-457200">
              <a:buClr>
                <a:schemeClr val="dk1"/>
              </a:buClr>
              <a:buSzPct val="100000"/>
              <a:buFont typeface="+mj-lt"/>
              <a:buAutoNum type="arabicPeriod"/>
            </a:pPr>
            <a:r>
              <a:rPr lang="en-US" sz="2000" dirty="0">
                <a:solidFill>
                  <a:schemeClr val="dk1"/>
                </a:solidFill>
                <a:latin typeface="Candara" panose="020E0502030303020204" pitchFamily="34" charset="0"/>
              </a:rPr>
              <a:t> Case-based reasoning</a:t>
            </a:r>
          </a:p>
          <a:p>
            <a:pPr marL="914400" lvl="1" indent="-457200">
              <a:buClr>
                <a:schemeClr val="dk1"/>
              </a:buClr>
              <a:buSzPct val="100000"/>
              <a:buFont typeface="+mj-lt"/>
              <a:buAutoNum type="arabicPeriod"/>
            </a:pPr>
            <a:r>
              <a:rPr lang="en-US" sz="2000" dirty="0">
                <a:solidFill>
                  <a:schemeClr val="dk1"/>
                </a:solidFill>
                <a:latin typeface="Candara" panose="020E0502030303020204" pitchFamily="34" charset="0"/>
              </a:rPr>
              <a:t> Codebook correlation model</a:t>
            </a:r>
          </a:p>
          <a:p>
            <a:pPr marL="914400" lvl="1" indent="-457200">
              <a:buClr>
                <a:schemeClr val="dk1"/>
              </a:buClr>
              <a:buSzPct val="100000"/>
              <a:buFont typeface="+mj-lt"/>
              <a:buAutoNum type="arabicPeriod"/>
            </a:pPr>
            <a:r>
              <a:rPr lang="en-US" sz="2000" dirty="0">
                <a:solidFill>
                  <a:schemeClr val="dk1"/>
                </a:solidFill>
                <a:latin typeface="Candara" panose="020E0502030303020204" pitchFamily="34" charset="0"/>
              </a:rPr>
              <a:t> State transition graph model</a:t>
            </a:r>
          </a:p>
          <a:p>
            <a:pPr marL="914400" lvl="1" indent="-457200">
              <a:buClr>
                <a:schemeClr val="dk1"/>
              </a:buClr>
              <a:buSzPct val="100000"/>
              <a:buFont typeface="+mj-lt"/>
              <a:buAutoNum type="arabicPeriod"/>
            </a:pPr>
            <a:r>
              <a:rPr lang="en-US" sz="2000" dirty="0">
                <a:solidFill>
                  <a:schemeClr val="dk1"/>
                </a:solidFill>
                <a:latin typeface="Candara" panose="020E0502030303020204" pitchFamily="34" charset="0"/>
              </a:rPr>
              <a:t> Finite state machine model</a:t>
            </a:r>
          </a:p>
        </p:txBody>
      </p:sp>
      <p:cxnSp>
        <p:nvCxnSpPr>
          <p:cNvPr id="280" name="Shape 280"/>
          <p:cNvCxnSpPr/>
          <p:nvPr/>
        </p:nvCxnSpPr>
        <p:spPr>
          <a:xfrm>
            <a:off x="285750"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281" name="Shape 281"/>
          <p:cNvSpPr txBox="1"/>
          <p:nvPr/>
        </p:nvSpPr>
        <p:spPr>
          <a:xfrm>
            <a:off x="285751"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TextBox 1"/>
          <p:cNvSpPr txBox="1"/>
          <p:nvPr/>
        </p:nvSpPr>
        <p:spPr>
          <a:xfrm>
            <a:off x="6000750" y="632617"/>
            <a:ext cx="6019800" cy="8125301"/>
          </a:xfrm>
          <a:prstGeom prst="rect">
            <a:avLst/>
          </a:prstGeom>
          <a:noFill/>
        </p:spPr>
        <p:txBody>
          <a:bodyPr wrap="square" rtlCol="0">
            <a:spAutoFit/>
          </a:bodyPr>
          <a:lstStyle/>
          <a:p>
            <a:r>
              <a:rPr lang="en-US" sz="1800" dirty="0">
                <a:latin typeface="Candara" panose="020E0502030303020204" pitchFamily="34" charset="0"/>
              </a:rPr>
              <a:t>We have illustrated some simple methods to diagnose and isolate the source of a problem in fault </a:t>
            </a:r>
            <a:r>
              <a:rPr lang="en-US" sz="1800" dirty="0" smtClean="0">
                <a:latin typeface="Candara" panose="020E0502030303020204" pitchFamily="34" charset="0"/>
              </a:rPr>
              <a:t>and performance </a:t>
            </a:r>
            <a:r>
              <a:rPr lang="en-US" sz="1800" dirty="0">
                <a:latin typeface="Candara" panose="020E0502030303020204" pitchFamily="34" charset="0"/>
              </a:rPr>
              <a:t>management. When a centralized NMS receives a trap or a notification, it is called </a:t>
            </a:r>
            <a:r>
              <a:rPr lang="en-US" sz="1800" b="1" dirty="0" smtClean="0">
                <a:solidFill>
                  <a:srgbClr val="0070C0"/>
                </a:solidFill>
                <a:latin typeface="Candara" panose="020E0502030303020204" pitchFamily="34" charset="0"/>
              </a:rPr>
              <a:t>receiving </a:t>
            </a:r>
            <a:r>
              <a:rPr lang="en-US" sz="1800" b="1" dirty="0">
                <a:solidFill>
                  <a:srgbClr val="0070C0"/>
                </a:solidFill>
                <a:latin typeface="Candara" panose="020E0502030303020204" pitchFamily="34" charset="0"/>
              </a:rPr>
              <a:t>an event. </a:t>
            </a:r>
            <a:endParaRPr lang="en-US" sz="1800" b="1" dirty="0" smtClean="0">
              <a:solidFill>
                <a:srgbClr val="0070C0"/>
              </a:solidFill>
              <a:latin typeface="Candara" panose="020E0502030303020204" pitchFamily="34" charset="0"/>
            </a:endParaRPr>
          </a:p>
          <a:p>
            <a:endParaRPr lang="en-US" sz="1800" dirty="0">
              <a:latin typeface="Candara" panose="020E0502030303020204" pitchFamily="34" charset="0"/>
            </a:endParaRPr>
          </a:p>
          <a:p>
            <a:r>
              <a:rPr lang="en-US" sz="1800" dirty="0">
                <a:latin typeface="Candara" panose="020E0502030303020204" pitchFamily="34" charset="0"/>
              </a:rPr>
              <a:t>A single problem source may cause multiple symptoms, and each symptom detected </a:t>
            </a:r>
            <a:r>
              <a:rPr lang="en-US" sz="1800" dirty="0" smtClean="0">
                <a:latin typeface="Candara" panose="020E0502030303020204" pitchFamily="34" charset="0"/>
              </a:rPr>
              <a:t>is reported </a:t>
            </a:r>
            <a:r>
              <a:rPr lang="en-US" sz="1800" dirty="0">
                <a:latin typeface="Candara" panose="020E0502030303020204" pitchFamily="34" charset="0"/>
              </a:rPr>
              <a:t>as an independent event to the management system. Obviously, we do not want to treat </a:t>
            </a:r>
            <a:r>
              <a:rPr lang="en-US" sz="1800" dirty="0" smtClean="0">
                <a:latin typeface="Candara" panose="020E0502030303020204" pitchFamily="34" charset="0"/>
              </a:rPr>
              <a:t>each event </a:t>
            </a:r>
            <a:r>
              <a:rPr lang="en-US" sz="1800" dirty="0">
                <a:latin typeface="Candara" panose="020E0502030303020204" pitchFamily="34" charset="0"/>
              </a:rPr>
              <a:t>independently and act to resolve it. Thus, it is important that the management system </a:t>
            </a:r>
            <a:r>
              <a:rPr lang="en-US" sz="1800" dirty="0" smtClean="0">
                <a:latin typeface="Candara" panose="020E0502030303020204" pitchFamily="34" charset="0"/>
              </a:rPr>
              <a:t>correlates all </a:t>
            </a:r>
            <a:r>
              <a:rPr lang="en-US" sz="1800" dirty="0">
                <a:latin typeface="Candara" panose="020E0502030303020204" pitchFamily="34" charset="0"/>
              </a:rPr>
              <a:t>these events and isolates the root cause of the problem. The techniques used for accomplishing </a:t>
            </a:r>
            <a:r>
              <a:rPr lang="en-US" sz="1800" dirty="0" smtClean="0">
                <a:latin typeface="Candara" panose="020E0502030303020204" pitchFamily="34" charset="0"/>
              </a:rPr>
              <a:t>this are </a:t>
            </a:r>
            <a:r>
              <a:rPr lang="en-US" sz="1800" dirty="0">
                <a:latin typeface="Candara" panose="020E0502030303020204" pitchFamily="34" charset="0"/>
              </a:rPr>
              <a:t>called </a:t>
            </a:r>
            <a:r>
              <a:rPr lang="en-US" sz="1800" b="1" dirty="0">
                <a:solidFill>
                  <a:srgbClr val="AF1155"/>
                </a:solidFill>
                <a:latin typeface="Candara" panose="020E0502030303020204" pitchFamily="34" charset="0"/>
              </a:rPr>
              <a:t>event correlation techniques</a:t>
            </a:r>
            <a:r>
              <a:rPr lang="en-US" sz="1800" b="1" dirty="0" smtClean="0">
                <a:solidFill>
                  <a:srgbClr val="AF1155"/>
                </a:solidFill>
                <a:latin typeface="Candara" panose="020E0502030303020204" pitchFamily="34" charset="0"/>
              </a:rPr>
              <a:t>.</a:t>
            </a:r>
          </a:p>
          <a:p>
            <a:endParaRPr lang="en-US" sz="1800" dirty="0">
              <a:latin typeface="Candara" panose="020E0502030303020204" pitchFamily="34" charset="0"/>
            </a:endParaRPr>
          </a:p>
          <a:p>
            <a:r>
              <a:rPr lang="en-US" sz="1800" dirty="0">
                <a:latin typeface="Candara" panose="020E0502030303020204" pitchFamily="34" charset="0"/>
              </a:rPr>
              <a:t>There are several correlation techniques used to isolate and localize fault in networks. All are based </a:t>
            </a:r>
            <a:r>
              <a:rPr lang="en-US" sz="1800" dirty="0" smtClean="0">
                <a:latin typeface="Candara" panose="020E0502030303020204" pitchFamily="34" charset="0"/>
              </a:rPr>
              <a:t>on (1</a:t>
            </a:r>
            <a:r>
              <a:rPr lang="en-US" sz="1800" dirty="0">
                <a:latin typeface="Candara" panose="020E0502030303020204" pitchFamily="34" charset="0"/>
              </a:rPr>
              <a:t>) detecting and </a:t>
            </a:r>
            <a:r>
              <a:rPr lang="en-US" sz="1800" dirty="0" smtClean="0">
                <a:latin typeface="Candara" panose="020E0502030303020204" pitchFamily="34" charset="0"/>
              </a:rPr>
              <a:t>filtering </a:t>
            </a:r>
            <a:r>
              <a:rPr lang="en-US" sz="1800" dirty="0">
                <a:latin typeface="Candara" panose="020E0502030303020204" pitchFamily="34" charset="0"/>
              </a:rPr>
              <a:t>of events, (2) correlating observed events to isolate and localize the </a:t>
            </a:r>
            <a:r>
              <a:rPr lang="en-US" sz="1800" dirty="0" smtClean="0">
                <a:latin typeface="Candara" panose="020E0502030303020204" pitchFamily="34" charset="0"/>
              </a:rPr>
              <a:t>fault either </a:t>
            </a:r>
            <a:r>
              <a:rPr lang="en-US" sz="1800" dirty="0">
                <a:latin typeface="Candara" panose="020E0502030303020204" pitchFamily="34" charset="0"/>
              </a:rPr>
              <a:t>topologically or functionally, and (3) identifying the cause of the problem. In all three cases, </a:t>
            </a:r>
            <a:r>
              <a:rPr lang="en-US" sz="1800" dirty="0" smtClean="0">
                <a:latin typeface="Candara" panose="020E0502030303020204" pitchFamily="34" charset="0"/>
              </a:rPr>
              <a:t>there is </a:t>
            </a:r>
            <a:r>
              <a:rPr lang="en-US" sz="1800" dirty="0">
                <a:latin typeface="Candara" panose="020E0502030303020204" pitchFamily="34" charset="0"/>
              </a:rPr>
              <a:t>intelligence or reasoning behind the methods. The reasoning methods distinguish one technique </a:t>
            </a:r>
            <a:r>
              <a:rPr lang="en-US" sz="1800" dirty="0" smtClean="0">
                <a:latin typeface="Candara" panose="020E0502030303020204" pitchFamily="34" charset="0"/>
              </a:rPr>
              <a:t>from another</a:t>
            </a:r>
            <a:r>
              <a:rPr lang="en-US" sz="1800" dirty="0">
                <a:latin typeface="Candara" panose="020E0502030303020204" pitchFamily="34" charset="0"/>
              </a:rPr>
              <a:t>.</a:t>
            </a:r>
          </a:p>
          <a:p>
            <a:endParaRPr lang="en-US" sz="1800" dirty="0" smtClean="0">
              <a:latin typeface="Candara" panose="020E0502030303020204" pitchFamily="34" charset="0"/>
            </a:endParaRPr>
          </a:p>
          <a:p>
            <a:endParaRPr lang="en-US" sz="1800" dirty="0">
              <a:latin typeface="Candara" panose="020E0502030303020204" pitchFamily="34" charset="0"/>
            </a:endParaRPr>
          </a:p>
          <a:p>
            <a:r>
              <a:rPr lang="en-US" sz="1800" dirty="0" smtClean="0">
                <a:latin typeface="Candara" panose="020E0502030303020204" pitchFamily="34" charset="0"/>
              </a:rPr>
              <a:t>We </a:t>
            </a:r>
            <a:r>
              <a:rPr lang="en-US" sz="1800" dirty="0">
                <a:latin typeface="Candara" panose="020E0502030303020204" pitchFamily="34" charset="0"/>
              </a:rPr>
              <a:t>will discuss six approaches to correlation techniques. They are (1) rule-based reasoning</a:t>
            </a:r>
            <a:r>
              <a:rPr lang="en-US" sz="1800" dirty="0" smtClean="0">
                <a:latin typeface="Candara" panose="020E0502030303020204" pitchFamily="34" charset="0"/>
              </a:rPr>
              <a:t>, (</a:t>
            </a:r>
            <a:r>
              <a:rPr lang="en-US" sz="1800" dirty="0">
                <a:latin typeface="Candara" panose="020E0502030303020204" pitchFamily="34" charset="0"/>
              </a:rPr>
              <a:t>2) model-based reasoning, (3) case-based reasoning, (4) codebook, (5) state transition graph model, </a:t>
            </a:r>
            <a:r>
              <a:rPr lang="en-US" sz="1800" dirty="0" smtClean="0">
                <a:latin typeface="Candara" panose="020E0502030303020204" pitchFamily="34" charset="0"/>
              </a:rPr>
              <a:t>and (6</a:t>
            </a:r>
            <a:r>
              <a:rPr lang="en-US" sz="1800" dirty="0">
                <a:latin typeface="Candara" panose="020E0502030303020204" pitchFamily="34" charset="0"/>
              </a:rPr>
              <a:t>) finite state machine model. See Lewis [1999] for a detailed comparison of the various methods.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cxnSp>
        <p:nvCxnSpPr>
          <p:cNvPr id="286" name="Shape 286"/>
          <p:cNvCxnSpPr/>
          <p:nvPr/>
        </p:nvCxnSpPr>
        <p:spPr>
          <a:xfrm>
            <a:off x="3276600" y="5715000"/>
            <a:ext cx="5638800" cy="0"/>
          </a:xfrm>
          <a:prstGeom prst="straightConnector1">
            <a:avLst/>
          </a:prstGeom>
          <a:noFill/>
          <a:ln w="12700" cap="rnd" cmpd="sng">
            <a:solidFill>
              <a:schemeClr val="dk1"/>
            </a:solidFill>
            <a:prstDash val="solid"/>
            <a:miter/>
            <a:headEnd type="none" w="med" len="med"/>
            <a:tailEnd type="none" w="med" len="med"/>
          </a:ln>
        </p:spPr>
      </p:cxnSp>
      <p:sp>
        <p:nvSpPr>
          <p:cNvPr id="287" name="Shape 287"/>
          <p:cNvSpPr txBox="1"/>
          <p:nvPr/>
        </p:nvSpPr>
        <p:spPr>
          <a:xfrm>
            <a:off x="2667000" y="57150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288" name="Shape 288"/>
          <p:cNvSpPr txBox="1"/>
          <p:nvPr/>
        </p:nvSpPr>
        <p:spPr>
          <a:xfrm>
            <a:off x="3200400" y="5334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Rule-Based Reasoning</a:t>
            </a:r>
          </a:p>
        </p:txBody>
      </p:sp>
      <p:pic>
        <p:nvPicPr>
          <p:cNvPr id="289" name="Shape 289"/>
          <p:cNvPicPr preferRelativeResize="0"/>
          <p:nvPr/>
        </p:nvPicPr>
        <p:blipFill rotWithShape="1">
          <a:blip r:embed="rId3">
            <a:alphaModFix/>
          </a:blip>
          <a:srcRect/>
          <a:stretch/>
        </p:blipFill>
        <p:spPr>
          <a:xfrm>
            <a:off x="3505201" y="1066800"/>
            <a:ext cx="5162549" cy="4714874"/>
          </a:xfrm>
          <a:prstGeom prst="rect">
            <a:avLst/>
          </a:prstGeom>
          <a:noFill/>
          <a:ln>
            <a:noFill/>
          </a:ln>
        </p:spPr>
      </p:pic>
      <p:sp>
        <p:nvSpPr>
          <p:cNvPr id="290" name="Shape 290"/>
          <p:cNvSpPr txBox="1"/>
          <p:nvPr/>
        </p:nvSpPr>
        <p:spPr>
          <a:xfrm>
            <a:off x="3200401" y="6096000"/>
            <a:ext cx="6188075" cy="2263774"/>
          </a:xfrm>
          <a:prstGeom prst="rect">
            <a:avLst/>
          </a:prstGeom>
          <a:noFill/>
          <a:ln>
            <a:noFill/>
          </a:ln>
        </p:spPr>
        <p:txBody>
          <a:bodyPr lIns="91425" tIns="45700" rIns="91425" bIns="45700" anchor="t" anchorCtr="0">
            <a:noAutofit/>
          </a:bodyPr>
          <a:lstStyle/>
          <a:p>
            <a:pPr>
              <a:lnSpc>
                <a:spcPct val="80000"/>
              </a:lnSpc>
              <a:buClr>
                <a:schemeClr val="dk1"/>
              </a:buClr>
              <a:buSzPct val="100000"/>
              <a:buFont typeface="Arial"/>
              <a:buChar char="•"/>
            </a:pPr>
            <a:r>
              <a:rPr lang="en-US" sz="1800" dirty="0">
                <a:solidFill>
                  <a:schemeClr val="dk1"/>
                </a:solidFill>
                <a:latin typeface="Candara" panose="020E0502030303020204" pitchFamily="34" charset="0"/>
              </a:rPr>
              <a:t> </a:t>
            </a:r>
            <a:r>
              <a:rPr lang="en-US" sz="1600" dirty="0">
                <a:solidFill>
                  <a:schemeClr val="dk1"/>
                </a:solidFill>
                <a:latin typeface="Candara" panose="020E0502030303020204" pitchFamily="34" charset="0"/>
              </a:rPr>
              <a:t>Knowledge base contains expert knowledge on</a:t>
            </a:r>
            <a:br>
              <a:rPr lang="en-US" sz="1600" dirty="0">
                <a:solidFill>
                  <a:schemeClr val="dk1"/>
                </a:solidFill>
                <a:latin typeface="Candara" panose="020E0502030303020204" pitchFamily="34" charset="0"/>
              </a:rPr>
            </a:br>
            <a:r>
              <a:rPr lang="en-US" sz="1600" dirty="0">
                <a:solidFill>
                  <a:schemeClr val="dk1"/>
                </a:solidFill>
                <a:latin typeface="Candara" panose="020E0502030303020204" pitchFamily="34" charset="0"/>
              </a:rPr>
              <a:t>  problem symptoms and actions to be taken</a:t>
            </a:r>
            <a:br>
              <a:rPr lang="en-US" sz="1600" dirty="0">
                <a:solidFill>
                  <a:schemeClr val="dk1"/>
                </a:solidFill>
                <a:latin typeface="Candara" panose="020E0502030303020204" pitchFamily="34" charset="0"/>
              </a:rPr>
            </a:br>
            <a:r>
              <a:rPr lang="en-US" sz="1600" dirty="0">
                <a:solidFill>
                  <a:schemeClr val="dk1"/>
                </a:solidFill>
                <a:latin typeface="Candara" panose="020E0502030303020204" pitchFamily="34" charset="0"/>
              </a:rPr>
              <a:t>	if	   -&gt;	then</a:t>
            </a:r>
            <a:br>
              <a:rPr lang="en-US" sz="1600" dirty="0">
                <a:solidFill>
                  <a:schemeClr val="dk1"/>
                </a:solidFill>
                <a:latin typeface="Candara" panose="020E0502030303020204" pitchFamily="34" charset="0"/>
              </a:rPr>
            </a:br>
            <a:r>
              <a:rPr lang="en-US" sz="1600" dirty="0">
                <a:solidFill>
                  <a:schemeClr val="dk1"/>
                </a:solidFill>
                <a:latin typeface="Candara" panose="020E0502030303020204" pitchFamily="34" charset="0"/>
              </a:rPr>
              <a:t>	condition  -&gt;	action</a:t>
            </a:r>
          </a:p>
          <a:p>
            <a:pPr>
              <a:lnSpc>
                <a:spcPct val="80000"/>
              </a:lnSpc>
              <a:buClr>
                <a:schemeClr val="dk1"/>
              </a:buClr>
              <a:buSzPct val="100000"/>
              <a:buFont typeface="Arial"/>
              <a:buChar char="•"/>
            </a:pPr>
            <a:r>
              <a:rPr lang="en-US" sz="1600" dirty="0">
                <a:solidFill>
                  <a:schemeClr val="dk1"/>
                </a:solidFill>
                <a:latin typeface="Candara" panose="020E0502030303020204" pitchFamily="34" charset="0"/>
              </a:rPr>
              <a:t> Working memory contains topological and state</a:t>
            </a:r>
            <a:br>
              <a:rPr lang="en-US" sz="1600" dirty="0">
                <a:solidFill>
                  <a:schemeClr val="dk1"/>
                </a:solidFill>
                <a:latin typeface="Candara" panose="020E0502030303020204" pitchFamily="34" charset="0"/>
              </a:rPr>
            </a:br>
            <a:r>
              <a:rPr lang="en-US" sz="1600" dirty="0">
                <a:solidFill>
                  <a:schemeClr val="dk1"/>
                </a:solidFill>
                <a:latin typeface="Candara" panose="020E0502030303020204" pitchFamily="34" charset="0"/>
              </a:rPr>
              <a:t>  information of the network; recognizes system going into</a:t>
            </a:r>
            <a:br>
              <a:rPr lang="en-US" sz="1600" dirty="0">
                <a:solidFill>
                  <a:schemeClr val="dk1"/>
                </a:solidFill>
                <a:latin typeface="Candara" panose="020E0502030303020204" pitchFamily="34" charset="0"/>
              </a:rPr>
            </a:br>
            <a:r>
              <a:rPr lang="en-US" sz="1600" dirty="0">
                <a:solidFill>
                  <a:schemeClr val="dk1"/>
                </a:solidFill>
                <a:latin typeface="Candara" panose="020E0502030303020204" pitchFamily="34" charset="0"/>
              </a:rPr>
              <a:t>  faulty state</a:t>
            </a:r>
          </a:p>
          <a:p>
            <a:pPr>
              <a:lnSpc>
                <a:spcPct val="80000"/>
              </a:lnSpc>
              <a:buClr>
                <a:schemeClr val="dk1"/>
              </a:buClr>
              <a:buSzPct val="100000"/>
              <a:buFont typeface="Arial"/>
              <a:buChar char="•"/>
            </a:pPr>
            <a:r>
              <a:rPr lang="en-US" sz="1600" dirty="0">
                <a:solidFill>
                  <a:schemeClr val="dk1"/>
                </a:solidFill>
                <a:latin typeface="Candara" panose="020E0502030303020204" pitchFamily="34" charset="0"/>
              </a:rPr>
              <a:t> Inference engine in cooperation with knowledge base</a:t>
            </a:r>
            <a:br>
              <a:rPr lang="en-US" sz="1600" dirty="0">
                <a:solidFill>
                  <a:schemeClr val="dk1"/>
                </a:solidFill>
                <a:latin typeface="Candara" panose="020E0502030303020204" pitchFamily="34" charset="0"/>
              </a:rPr>
            </a:br>
            <a:r>
              <a:rPr lang="en-US" sz="1600" dirty="0">
                <a:solidFill>
                  <a:schemeClr val="dk1"/>
                </a:solidFill>
                <a:latin typeface="Candara" panose="020E0502030303020204" pitchFamily="34" charset="0"/>
              </a:rPr>
              <a:t>  decides on the action to be taken</a:t>
            </a:r>
          </a:p>
          <a:p>
            <a:pPr>
              <a:lnSpc>
                <a:spcPct val="80000"/>
              </a:lnSpc>
              <a:buClr>
                <a:schemeClr val="dk1"/>
              </a:buClr>
              <a:buSzPct val="100000"/>
              <a:buFont typeface="Arial"/>
              <a:buChar char="•"/>
            </a:pPr>
            <a:r>
              <a:rPr lang="en-US" sz="1600" dirty="0">
                <a:solidFill>
                  <a:schemeClr val="dk1"/>
                </a:solidFill>
                <a:latin typeface="Candara" panose="020E0502030303020204" pitchFamily="34" charset="0"/>
              </a:rPr>
              <a:t> Knowledge Base executes the action</a:t>
            </a:r>
          </a:p>
          <a:p>
            <a:pPr>
              <a:lnSpc>
                <a:spcPct val="80000"/>
              </a:lnSpc>
              <a:buClr>
                <a:schemeClr val="dk1"/>
              </a:buClr>
              <a:buSzPct val="100000"/>
              <a:buFont typeface="Arial"/>
              <a:buChar char="•"/>
            </a:pPr>
            <a:r>
              <a:rPr lang="en-US" sz="1600" dirty="0">
                <a:solidFill>
                  <a:schemeClr val="dk1"/>
                </a:solidFill>
                <a:latin typeface="Candara" panose="020E0502030303020204" pitchFamily="34" charset="0"/>
              </a:rPr>
              <a:t> Process is interactive</a:t>
            </a:r>
          </a:p>
        </p:txBody>
      </p:sp>
      <p:cxnSp>
        <p:nvCxnSpPr>
          <p:cNvPr id="291" name="Shape 291"/>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292" name="Shape 292"/>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293" name="Shape 293"/>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294" name="Shape 294"/>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295" name="Shape 295"/>
          <p:cNvSpPr txBox="1"/>
          <p:nvPr/>
        </p:nvSpPr>
        <p:spPr>
          <a:xfrm>
            <a:off x="3200401" y="228601"/>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3" name="Multiply 2"/>
          <p:cNvSpPr/>
          <p:nvPr/>
        </p:nvSpPr>
        <p:spPr>
          <a:xfrm>
            <a:off x="2667000" y="1988820"/>
            <a:ext cx="5722620" cy="486918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cxnSp>
        <p:nvCxnSpPr>
          <p:cNvPr id="300" name="Shape 300"/>
          <p:cNvCxnSpPr/>
          <p:nvPr/>
        </p:nvCxnSpPr>
        <p:spPr>
          <a:xfrm>
            <a:off x="3276600" y="5257800"/>
            <a:ext cx="5638800" cy="0"/>
          </a:xfrm>
          <a:prstGeom prst="straightConnector1">
            <a:avLst/>
          </a:prstGeom>
          <a:noFill/>
          <a:ln w="12700" cap="rnd" cmpd="sng">
            <a:solidFill>
              <a:schemeClr val="dk1"/>
            </a:solidFill>
            <a:prstDash val="solid"/>
            <a:miter/>
            <a:headEnd type="none" w="med" len="med"/>
            <a:tailEnd type="none" w="med" len="med"/>
          </a:ln>
        </p:spPr>
      </p:cxnSp>
      <p:sp>
        <p:nvSpPr>
          <p:cNvPr id="301" name="Shape 301"/>
          <p:cNvSpPr txBox="1"/>
          <p:nvPr/>
        </p:nvSpPr>
        <p:spPr>
          <a:xfrm>
            <a:off x="2667000" y="52578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302" name="Shape 302"/>
          <p:cNvSpPr txBox="1"/>
          <p:nvPr/>
        </p:nvSpPr>
        <p:spPr>
          <a:xfrm>
            <a:off x="3200400" y="5334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Rule-Based Reasoning</a:t>
            </a:r>
          </a:p>
        </p:txBody>
      </p:sp>
      <p:sp>
        <p:nvSpPr>
          <p:cNvPr id="303" name="Shape 303"/>
          <p:cNvSpPr txBox="1"/>
          <p:nvPr/>
        </p:nvSpPr>
        <p:spPr>
          <a:xfrm>
            <a:off x="3200400" y="1295401"/>
            <a:ext cx="5819774" cy="2862261"/>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Rule-based paradigm is an iterative process</a:t>
            </a:r>
          </a:p>
          <a:p>
            <a:pPr>
              <a:buClr>
                <a:schemeClr val="dk1"/>
              </a:buClr>
              <a:buSzPct val="100000"/>
              <a:buFont typeface="Arial"/>
              <a:buChar char="•"/>
            </a:pPr>
            <a:r>
              <a:rPr lang="en-US" sz="2000" dirty="0">
                <a:solidFill>
                  <a:schemeClr val="dk1"/>
                </a:solidFill>
                <a:latin typeface="Candara" panose="020E0502030303020204" pitchFamily="34" charset="0"/>
              </a:rPr>
              <a:t> RBR is “brittle” if no precedence exists</a:t>
            </a:r>
          </a:p>
          <a:p>
            <a:pPr>
              <a:buClr>
                <a:schemeClr val="dk1"/>
              </a:buClr>
              <a:buSzPct val="100000"/>
              <a:buFont typeface="Arial"/>
              <a:buChar char="•"/>
            </a:pPr>
            <a:r>
              <a:rPr lang="en-US" sz="2000" dirty="0">
                <a:solidFill>
                  <a:schemeClr val="dk1"/>
                </a:solidFill>
                <a:latin typeface="Candara" panose="020E0502030303020204" pitchFamily="34" charset="0"/>
              </a:rPr>
              <a:t> An exponential growth in knowledge base poses</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problem in scalability</a:t>
            </a:r>
          </a:p>
          <a:p>
            <a:pPr>
              <a:buClr>
                <a:schemeClr val="dk1"/>
              </a:buClr>
              <a:buSzPct val="100000"/>
              <a:buFont typeface="Arial"/>
              <a:buChar char="•"/>
            </a:pPr>
            <a:r>
              <a:rPr lang="en-US" sz="2000" dirty="0">
                <a:solidFill>
                  <a:schemeClr val="dk1"/>
                </a:solidFill>
                <a:latin typeface="Candara" panose="020E0502030303020204" pitchFamily="34" charset="0"/>
              </a:rPr>
              <a:t> Problem with instability</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if packet loss &lt; 10%		alarm green</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if packet loss =&gt; 10% &lt; 15%	alarm yellow</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if packet loss =&gt; 15%		alarm red</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Solution using fuzzy logic</a:t>
            </a:r>
          </a:p>
        </p:txBody>
      </p:sp>
      <p:cxnSp>
        <p:nvCxnSpPr>
          <p:cNvPr id="304" name="Shape 304"/>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305" name="Shape 305"/>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306" name="Shape 306"/>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307" name="Shape 307"/>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308" name="Shape 308"/>
          <p:cNvSpPr txBox="1"/>
          <p:nvPr/>
        </p:nvSpPr>
        <p:spPr>
          <a:xfrm>
            <a:off x="3200401" y="228601"/>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11" name="Multiply 10"/>
          <p:cNvSpPr/>
          <p:nvPr/>
        </p:nvSpPr>
        <p:spPr>
          <a:xfrm>
            <a:off x="2874264" y="2513076"/>
            <a:ext cx="5722620" cy="486918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cxnSp>
        <p:nvCxnSpPr>
          <p:cNvPr id="313" name="Shape 313"/>
          <p:cNvCxnSpPr/>
          <p:nvPr/>
        </p:nvCxnSpPr>
        <p:spPr>
          <a:xfrm>
            <a:off x="3276600" y="5638800"/>
            <a:ext cx="5638800" cy="0"/>
          </a:xfrm>
          <a:prstGeom prst="straightConnector1">
            <a:avLst/>
          </a:prstGeom>
          <a:noFill/>
          <a:ln w="12700" cap="rnd" cmpd="sng">
            <a:solidFill>
              <a:schemeClr val="dk1"/>
            </a:solidFill>
            <a:prstDash val="solid"/>
            <a:miter/>
            <a:headEnd type="none" w="med" len="med"/>
            <a:tailEnd type="none" w="med" len="med"/>
          </a:ln>
        </p:spPr>
      </p:cxnSp>
      <p:sp>
        <p:nvSpPr>
          <p:cNvPr id="314" name="Shape 314"/>
          <p:cNvSpPr txBox="1"/>
          <p:nvPr/>
        </p:nvSpPr>
        <p:spPr>
          <a:xfrm>
            <a:off x="2667000" y="56388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315" name="Shape 315"/>
          <p:cNvSpPr txBox="1"/>
          <p:nvPr/>
        </p:nvSpPr>
        <p:spPr>
          <a:xfrm>
            <a:off x="2667000" y="533400"/>
            <a:ext cx="68580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Configuration for RBR Example</a:t>
            </a:r>
          </a:p>
        </p:txBody>
      </p:sp>
      <p:pic>
        <p:nvPicPr>
          <p:cNvPr id="316" name="Shape 316"/>
          <p:cNvPicPr preferRelativeResize="0"/>
          <p:nvPr/>
        </p:nvPicPr>
        <p:blipFill rotWithShape="1">
          <a:blip r:embed="rId3">
            <a:alphaModFix/>
          </a:blip>
          <a:srcRect/>
          <a:stretch/>
        </p:blipFill>
        <p:spPr>
          <a:xfrm>
            <a:off x="3124200" y="1447800"/>
            <a:ext cx="5840412" cy="4098924"/>
          </a:xfrm>
          <a:prstGeom prst="rect">
            <a:avLst/>
          </a:prstGeom>
          <a:noFill/>
          <a:ln>
            <a:noFill/>
          </a:ln>
        </p:spPr>
      </p:pic>
      <p:cxnSp>
        <p:nvCxnSpPr>
          <p:cNvPr id="317" name="Shape 317"/>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318" name="Shape 318"/>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319" name="Shape 319"/>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320" name="Shape 320"/>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321" name="Shape 321"/>
          <p:cNvSpPr txBox="1"/>
          <p:nvPr/>
        </p:nvSpPr>
        <p:spPr>
          <a:xfrm>
            <a:off x="3200401" y="228601"/>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11" name="Multiply 10"/>
          <p:cNvSpPr/>
          <p:nvPr/>
        </p:nvSpPr>
        <p:spPr>
          <a:xfrm>
            <a:off x="2667000" y="1988820"/>
            <a:ext cx="5722620" cy="486918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cxnSp>
        <p:nvCxnSpPr>
          <p:cNvPr id="69" name="Shape 69"/>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70" name="Shape 70"/>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71" name="Shape 71"/>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cxnSp>
        <p:nvCxnSpPr>
          <p:cNvPr id="72" name="Shape 72"/>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73" name="Shape 73"/>
          <p:cNvSpPr txBox="1"/>
          <p:nvPr/>
        </p:nvSpPr>
        <p:spPr>
          <a:xfrm>
            <a:off x="3200401" y="228601"/>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76" name="Shape 76"/>
          <p:cNvSpPr txBox="1">
            <a:spLocks noGrp="1"/>
          </p:cNvSpPr>
          <p:nvPr>
            <p:ph type="title"/>
          </p:nvPr>
        </p:nvSpPr>
        <p:spPr>
          <a:xfrm>
            <a:off x="3124201" y="533401"/>
            <a:ext cx="5829299" cy="533399"/>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chemeClr val="dk2"/>
                </a:solidFill>
              </a:rPr>
              <a:t>Objectives</a:t>
            </a:r>
          </a:p>
        </p:txBody>
      </p:sp>
      <p:sp>
        <p:nvSpPr>
          <p:cNvPr id="77" name="Shape 77"/>
          <p:cNvSpPr txBox="1">
            <a:spLocks noGrp="1"/>
          </p:cNvSpPr>
          <p:nvPr>
            <p:ph type="body" idx="1"/>
          </p:nvPr>
        </p:nvSpPr>
        <p:spPr>
          <a:xfrm>
            <a:off x="163287" y="1219200"/>
            <a:ext cx="5829299" cy="6444343"/>
          </a:xfrm>
          <a:prstGeom prst="rect">
            <a:avLst/>
          </a:prstGeom>
          <a:noFill/>
          <a:ln>
            <a:noFill/>
          </a:ln>
        </p:spPr>
        <p:txBody>
          <a:bodyPr lIns="91425" tIns="45700" rIns="91425" bIns="45700" anchor="t" anchorCtr="0">
            <a:noAutofit/>
          </a:bodyPr>
          <a:lstStyle/>
          <a:p>
            <a:pPr indent="-342900">
              <a:spcBef>
                <a:spcPts val="0"/>
              </a:spcBef>
              <a:buSzPct val="100000"/>
              <a:buFont typeface="Arial"/>
              <a:buChar char="•"/>
            </a:pPr>
            <a:r>
              <a:rPr lang="en-US" sz="1800" b="1" dirty="0">
                <a:solidFill>
                  <a:schemeClr val="dk1"/>
                </a:solidFill>
              </a:rPr>
              <a:t>Network management </a:t>
            </a:r>
            <a:r>
              <a:rPr lang="en-US" sz="1800" dirty="0">
                <a:solidFill>
                  <a:schemeClr val="dk1"/>
                </a:solidFill>
              </a:rPr>
              <a:t>and </a:t>
            </a:r>
            <a:r>
              <a:rPr lang="en-US" sz="1800" b="1" dirty="0">
                <a:solidFill>
                  <a:schemeClr val="dk1"/>
                </a:solidFill>
              </a:rPr>
              <a:t>system management</a:t>
            </a:r>
          </a:p>
          <a:p>
            <a:pPr indent="-342900">
              <a:spcBef>
                <a:spcPts val="360"/>
              </a:spcBef>
              <a:buSzPct val="100000"/>
              <a:buFont typeface="Arial"/>
              <a:buChar char="•"/>
            </a:pPr>
            <a:r>
              <a:rPr lang="en-US" sz="2400" b="1" dirty="0">
                <a:solidFill>
                  <a:srgbClr val="002060"/>
                </a:solidFill>
              </a:rPr>
              <a:t>Network management</a:t>
            </a:r>
          </a:p>
          <a:p>
            <a:pPr lvl="3" indent="-285750">
              <a:spcBef>
                <a:spcPts val="360"/>
              </a:spcBef>
              <a:buSzPct val="100000"/>
              <a:buFont typeface="Arial"/>
              <a:buChar char="•"/>
            </a:pPr>
            <a:r>
              <a:rPr lang="en-US" sz="1800" b="1" dirty="0">
                <a:solidFill>
                  <a:srgbClr val="0070C0"/>
                </a:solidFill>
                <a:latin typeface="Candara" panose="020E0502030303020204" pitchFamily="34" charset="0"/>
              </a:rPr>
              <a:t>Configuration</a:t>
            </a:r>
          </a:p>
          <a:p>
            <a:pPr lvl="3" indent="-285750">
              <a:spcBef>
                <a:spcPts val="360"/>
              </a:spcBef>
              <a:buSzPct val="100000"/>
              <a:buFont typeface="Arial"/>
              <a:buChar char="•"/>
            </a:pPr>
            <a:r>
              <a:rPr lang="en-US" sz="1800" b="1" dirty="0">
                <a:solidFill>
                  <a:srgbClr val="0070C0"/>
                </a:solidFill>
                <a:latin typeface="Candara" panose="020E0502030303020204" pitchFamily="34" charset="0"/>
              </a:rPr>
              <a:t>Fault</a:t>
            </a:r>
          </a:p>
          <a:p>
            <a:pPr lvl="3" indent="-285750">
              <a:spcBef>
                <a:spcPts val="360"/>
              </a:spcBef>
              <a:buSzPct val="100000"/>
              <a:buFont typeface="Arial"/>
              <a:buChar char="•"/>
            </a:pPr>
            <a:r>
              <a:rPr lang="en-US" sz="1800" b="1" dirty="0">
                <a:solidFill>
                  <a:srgbClr val="0070C0"/>
                </a:solidFill>
                <a:latin typeface="Candara" panose="020E0502030303020204" pitchFamily="34" charset="0"/>
              </a:rPr>
              <a:t>Performance</a:t>
            </a:r>
          </a:p>
          <a:p>
            <a:pPr lvl="3" indent="-285750">
              <a:spcBef>
                <a:spcPts val="360"/>
              </a:spcBef>
              <a:buSzPct val="100000"/>
              <a:buFont typeface="Arial"/>
              <a:buChar char="•"/>
            </a:pPr>
            <a:r>
              <a:rPr lang="en-US" sz="1800" b="1" dirty="0">
                <a:solidFill>
                  <a:srgbClr val="0070C0"/>
                </a:solidFill>
                <a:latin typeface="Candara" panose="020E0502030303020204" pitchFamily="34" charset="0"/>
              </a:rPr>
              <a:t>Security</a:t>
            </a:r>
          </a:p>
          <a:p>
            <a:pPr lvl="3" indent="-285750">
              <a:spcBef>
                <a:spcPts val="360"/>
              </a:spcBef>
              <a:buSzPct val="100000"/>
              <a:buFont typeface="Arial"/>
              <a:buChar char="•"/>
            </a:pPr>
            <a:r>
              <a:rPr lang="en-US" sz="1800" b="1" dirty="0">
                <a:solidFill>
                  <a:srgbClr val="0070C0"/>
                </a:solidFill>
                <a:latin typeface="Candara" panose="020E0502030303020204" pitchFamily="34" charset="0"/>
              </a:rPr>
              <a:t>Accounting</a:t>
            </a:r>
          </a:p>
          <a:p>
            <a:pPr indent="-342900">
              <a:spcBef>
                <a:spcPts val="360"/>
              </a:spcBef>
              <a:buSzPct val="100000"/>
              <a:buFont typeface="Arial"/>
              <a:buChar char="•"/>
            </a:pPr>
            <a:r>
              <a:rPr lang="en-US" sz="1800" b="1" dirty="0">
                <a:solidFill>
                  <a:srgbClr val="0070C0"/>
                </a:solidFill>
              </a:rPr>
              <a:t>Configuration management</a:t>
            </a:r>
          </a:p>
          <a:p>
            <a:pPr lvl="1" indent="-285750">
              <a:spcBef>
                <a:spcPts val="360"/>
              </a:spcBef>
              <a:buSzPct val="100000"/>
              <a:buFont typeface="Arial"/>
              <a:buChar char="•"/>
            </a:pPr>
            <a:r>
              <a:rPr lang="en-US" sz="1800" dirty="0">
                <a:solidFill>
                  <a:schemeClr val="dk1"/>
                </a:solidFill>
                <a:latin typeface="Candara" panose="020E0502030303020204" pitchFamily="34" charset="0"/>
              </a:rPr>
              <a:t>Configuration management</a:t>
            </a:r>
          </a:p>
          <a:p>
            <a:pPr lvl="1" indent="-285750">
              <a:spcBef>
                <a:spcPts val="360"/>
              </a:spcBef>
              <a:buSzPct val="100000"/>
              <a:buFont typeface="Arial"/>
              <a:buChar char="•"/>
            </a:pPr>
            <a:r>
              <a:rPr lang="en-US" sz="1800" dirty="0">
                <a:solidFill>
                  <a:schemeClr val="dk1"/>
                </a:solidFill>
                <a:latin typeface="Candara" panose="020E0502030303020204" pitchFamily="34" charset="0"/>
              </a:rPr>
              <a:t>Service/Network provisioning</a:t>
            </a:r>
          </a:p>
          <a:p>
            <a:pPr lvl="1" indent="-285750">
              <a:spcBef>
                <a:spcPts val="360"/>
              </a:spcBef>
              <a:buSzPct val="100000"/>
              <a:buFont typeface="Arial"/>
              <a:buChar char="•"/>
            </a:pPr>
            <a:r>
              <a:rPr lang="en-US" sz="1800" dirty="0">
                <a:solidFill>
                  <a:schemeClr val="dk1"/>
                </a:solidFill>
                <a:latin typeface="Candara" panose="020E0502030303020204" pitchFamily="34" charset="0"/>
              </a:rPr>
              <a:t>Inventory management</a:t>
            </a:r>
          </a:p>
          <a:p>
            <a:pPr indent="-342900">
              <a:spcBef>
                <a:spcPts val="360"/>
              </a:spcBef>
              <a:buSzPct val="100000"/>
              <a:buFont typeface="Arial"/>
              <a:buChar char="•"/>
            </a:pPr>
            <a:r>
              <a:rPr lang="en-US" sz="1800" b="1" dirty="0">
                <a:solidFill>
                  <a:srgbClr val="0070C0"/>
                </a:solidFill>
              </a:rPr>
              <a:t>Fault management</a:t>
            </a:r>
          </a:p>
          <a:p>
            <a:pPr lvl="1" indent="-285750">
              <a:spcBef>
                <a:spcPts val="360"/>
              </a:spcBef>
              <a:buSzPct val="100000"/>
              <a:buFont typeface="Arial"/>
              <a:buChar char="•"/>
            </a:pPr>
            <a:r>
              <a:rPr lang="en-US" sz="1800" dirty="0">
                <a:solidFill>
                  <a:schemeClr val="dk1"/>
                </a:solidFill>
                <a:latin typeface="Candara" panose="020E0502030303020204" pitchFamily="34" charset="0"/>
              </a:rPr>
              <a:t>Fault detection and isolation</a:t>
            </a:r>
          </a:p>
          <a:p>
            <a:pPr lvl="1" indent="-285750">
              <a:spcBef>
                <a:spcPts val="360"/>
              </a:spcBef>
              <a:buSzPct val="100000"/>
              <a:buFont typeface="Arial"/>
              <a:buChar char="•"/>
            </a:pPr>
            <a:r>
              <a:rPr lang="en-US" sz="1800" dirty="0">
                <a:solidFill>
                  <a:schemeClr val="dk1"/>
                </a:solidFill>
                <a:latin typeface="Candara" panose="020E0502030303020204" pitchFamily="34" charset="0"/>
              </a:rPr>
              <a:t>Correlation techniques for root cause analysis</a:t>
            </a:r>
          </a:p>
          <a:p>
            <a:pPr indent="-342900">
              <a:spcBef>
                <a:spcPts val="360"/>
              </a:spcBef>
              <a:buSzPct val="100000"/>
              <a:buFont typeface="Arial"/>
              <a:buChar char="•"/>
            </a:pPr>
            <a:r>
              <a:rPr lang="en-US" sz="1800" b="1" dirty="0">
                <a:solidFill>
                  <a:srgbClr val="0070C0"/>
                </a:solidFill>
              </a:rPr>
              <a:t>Performance management</a:t>
            </a:r>
          </a:p>
          <a:p>
            <a:pPr lvl="1" indent="-285750">
              <a:spcBef>
                <a:spcPts val="360"/>
              </a:spcBef>
              <a:buSzPct val="100000"/>
              <a:buFont typeface="Arial"/>
              <a:buChar char="•"/>
            </a:pPr>
            <a:r>
              <a:rPr lang="en-US" sz="1800" dirty="0">
                <a:solidFill>
                  <a:schemeClr val="dk1"/>
                </a:solidFill>
                <a:latin typeface="Candara" panose="020E0502030303020204" pitchFamily="34" charset="0"/>
              </a:rPr>
              <a:t>Performance metrics</a:t>
            </a:r>
          </a:p>
          <a:p>
            <a:pPr lvl="1" indent="-285750">
              <a:spcBef>
                <a:spcPts val="360"/>
              </a:spcBef>
              <a:buSzPct val="100000"/>
              <a:buFont typeface="Arial"/>
              <a:buChar char="•"/>
            </a:pPr>
            <a:r>
              <a:rPr lang="en-US" sz="1800" dirty="0">
                <a:solidFill>
                  <a:schemeClr val="dk1"/>
                </a:solidFill>
                <a:latin typeface="Candara" panose="020E0502030303020204" pitchFamily="34" charset="0"/>
              </a:rPr>
              <a:t>Data monitoring</a:t>
            </a:r>
          </a:p>
          <a:p>
            <a:pPr lvl="1" indent="-285750">
              <a:spcBef>
                <a:spcPts val="360"/>
              </a:spcBef>
              <a:buSzPct val="100000"/>
              <a:buFont typeface="Arial"/>
              <a:buChar char="•"/>
            </a:pPr>
            <a:r>
              <a:rPr lang="en-US" sz="1800" dirty="0">
                <a:solidFill>
                  <a:schemeClr val="dk1"/>
                </a:solidFill>
                <a:latin typeface="Candara" panose="020E0502030303020204" pitchFamily="34" charset="0"/>
              </a:rPr>
              <a:t>Problem isolation</a:t>
            </a:r>
          </a:p>
          <a:p>
            <a:pPr lvl="1" indent="-285750">
              <a:spcBef>
                <a:spcPts val="360"/>
              </a:spcBef>
              <a:buSzPct val="100000"/>
              <a:buFont typeface="Arial"/>
              <a:buChar char="•"/>
            </a:pPr>
            <a:r>
              <a:rPr lang="en-US" sz="1800" dirty="0">
                <a:solidFill>
                  <a:schemeClr val="dk1"/>
                </a:solidFill>
                <a:latin typeface="Candara" panose="020E0502030303020204" pitchFamily="34" charset="0"/>
              </a:rPr>
              <a:t>Performance </a:t>
            </a:r>
            <a:r>
              <a:rPr lang="en-US" sz="1800" dirty="0" smtClean="0">
                <a:solidFill>
                  <a:schemeClr val="dk1"/>
                </a:solidFill>
                <a:latin typeface="Candara" panose="020E0502030303020204" pitchFamily="34" charset="0"/>
              </a:rPr>
              <a:t>statistics</a:t>
            </a:r>
            <a:endParaRPr lang="en-US" sz="1800" dirty="0">
              <a:solidFill>
                <a:schemeClr val="dk1"/>
              </a:solidFill>
              <a:latin typeface="Candara" panose="020E0502030303020204" pitchFamily="34" charset="0"/>
            </a:endParaRPr>
          </a:p>
        </p:txBody>
      </p:sp>
      <p:sp>
        <p:nvSpPr>
          <p:cNvPr id="12" name="Shape 91"/>
          <p:cNvSpPr txBox="1">
            <a:spLocks/>
          </p:cNvSpPr>
          <p:nvPr/>
        </p:nvSpPr>
        <p:spPr>
          <a:xfrm>
            <a:off x="6172201" y="1266372"/>
            <a:ext cx="5829299" cy="6019799"/>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Font typeface="Times New Roman"/>
              <a:buChar char="•"/>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a:lvl2pPr marL="742950" marR="0" lvl="1" indent="-107950" algn="l" rtl="0">
              <a:lnSpc>
                <a:spcPct val="100000"/>
              </a:lnSpc>
              <a:spcBef>
                <a:spcPts val="560"/>
              </a:spcBef>
              <a:spcAft>
                <a:spcPts val="0"/>
              </a:spcAft>
              <a:buClr>
                <a:schemeClr val="dk1"/>
              </a:buClr>
              <a:buFont typeface="Times New Roman"/>
              <a:buChar char="–"/>
              <a:defRPr sz="1400" b="0" i="0" u="none" strike="noStrike" cap="none">
                <a:solidFill>
                  <a:srgbClr val="000000"/>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Font typeface="Times New Roman"/>
              <a:buChar char="•"/>
              <a:defRPr sz="1400" b="0" i="0" u="none" strike="noStrike" cap="none">
                <a:solidFill>
                  <a:srgbClr val="000000"/>
                </a:solidFill>
                <a:latin typeface="Arial"/>
                <a:ea typeface="Arial"/>
                <a:cs typeface="Arial"/>
                <a:sym typeface="Arial"/>
              </a:defRPr>
            </a:lvl3pPr>
            <a:lvl4pPr marL="1600200" marR="0" lvl="3" indent="-101600" algn="l" rtl="0">
              <a:lnSpc>
                <a:spcPct val="100000"/>
              </a:lnSpc>
              <a:spcBef>
                <a:spcPts val="400"/>
              </a:spcBef>
              <a:spcAft>
                <a:spcPts val="0"/>
              </a:spcAft>
              <a:buClr>
                <a:schemeClr val="dk1"/>
              </a:buClr>
              <a:buFont typeface="Times New Roman"/>
              <a:buChar char="–"/>
              <a:defRPr sz="1400" b="0" i="0" u="none" strike="noStrike" cap="none">
                <a:solidFill>
                  <a:srgbClr val="000000"/>
                </a:solidFill>
                <a:latin typeface="Arial"/>
                <a:ea typeface="Arial"/>
                <a:cs typeface="Arial"/>
                <a:sym typeface="Arial"/>
              </a:defRPr>
            </a:lvl4pPr>
            <a:lvl5pPr marL="2057400" marR="0" lvl="4" indent="-101600" algn="l" rtl="0">
              <a:lnSpc>
                <a:spcPct val="100000"/>
              </a:lnSpc>
              <a:spcBef>
                <a:spcPts val="400"/>
              </a:spcBef>
              <a:spcAft>
                <a:spcPts val="0"/>
              </a:spcAft>
              <a:buClr>
                <a:schemeClr val="dk1"/>
              </a:buClr>
              <a:buFont typeface="Times New Roman"/>
              <a:buChar char="»"/>
              <a:defRPr sz="1400" b="0" i="0" u="none" strike="noStrike" cap="none">
                <a:solidFill>
                  <a:srgbClr val="000000"/>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Font typeface="Times New Roman"/>
              <a:buChar char="»"/>
              <a:defRPr sz="1400" b="0" i="0" u="none" strike="noStrike" cap="none">
                <a:solidFill>
                  <a:srgbClr val="000000"/>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Font typeface="Times New Roman"/>
              <a:buChar char="»"/>
              <a:defRPr sz="1400" b="0" i="0" u="none" strike="noStrike" cap="none">
                <a:solidFill>
                  <a:srgbClr val="000000"/>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Font typeface="Times New Roman"/>
              <a:buChar char="»"/>
              <a:defRPr sz="1400" b="0" i="0" u="none" strike="noStrike" cap="none">
                <a:solidFill>
                  <a:srgbClr val="000000"/>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Font typeface="Times New Roman"/>
              <a:buChar char="»"/>
              <a:defRPr sz="1400" b="0" i="0" u="none" strike="noStrike" cap="none">
                <a:solidFill>
                  <a:srgbClr val="000000"/>
                </a:solidFill>
                <a:latin typeface="Arial"/>
                <a:ea typeface="Arial"/>
                <a:cs typeface="Arial"/>
                <a:sym typeface="Arial"/>
              </a:defRPr>
            </a:lvl9pPr>
          </a:lstStyle>
          <a:p>
            <a:pPr indent="-342900">
              <a:spcBef>
                <a:spcPts val="0"/>
              </a:spcBef>
              <a:buSzPct val="100000"/>
              <a:buFont typeface="Arial"/>
              <a:buChar char="•"/>
            </a:pPr>
            <a:r>
              <a:rPr lang="en-US" sz="1800" b="1" dirty="0" smtClean="0">
                <a:solidFill>
                  <a:srgbClr val="0070C0"/>
                </a:solidFill>
              </a:rPr>
              <a:t>Security management</a:t>
            </a:r>
          </a:p>
          <a:p>
            <a:pPr lvl="1" indent="-285750">
              <a:spcBef>
                <a:spcPts val="360"/>
              </a:spcBef>
              <a:buSzPct val="100000"/>
              <a:buFont typeface="Arial"/>
              <a:buChar char="•"/>
            </a:pPr>
            <a:r>
              <a:rPr lang="en-US" sz="1800" dirty="0" smtClean="0">
                <a:solidFill>
                  <a:schemeClr val="dk1"/>
                </a:solidFill>
                <a:latin typeface="Candara" panose="020E0502030303020204" pitchFamily="34" charset="0"/>
              </a:rPr>
              <a:t>Security policies and procedures</a:t>
            </a:r>
          </a:p>
          <a:p>
            <a:pPr lvl="1" indent="-285750">
              <a:spcBef>
                <a:spcPts val="360"/>
              </a:spcBef>
              <a:buSzPct val="100000"/>
              <a:buFont typeface="Arial"/>
              <a:buChar char="•"/>
            </a:pPr>
            <a:r>
              <a:rPr lang="en-US" sz="1800" dirty="0" smtClean="0">
                <a:solidFill>
                  <a:schemeClr val="dk1"/>
                </a:solidFill>
                <a:latin typeface="Candara" panose="020E0502030303020204" pitchFamily="34" charset="0"/>
              </a:rPr>
              <a:t>Security threats</a:t>
            </a:r>
          </a:p>
          <a:p>
            <a:pPr lvl="1" indent="-285750">
              <a:spcBef>
                <a:spcPts val="360"/>
              </a:spcBef>
              <a:buSzPct val="100000"/>
              <a:buFont typeface="Arial"/>
              <a:buChar char="•"/>
            </a:pPr>
            <a:r>
              <a:rPr lang="en-US" sz="1800" dirty="0" smtClean="0">
                <a:solidFill>
                  <a:schemeClr val="dk1"/>
                </a:solidFill>
                <a:latin typeface="Candara" panose="020E0502030303020204" pitchFamily="34" charset="0"/>
              </a:rPr>
              <a:t>Firewall</a:t>
            </a:r>
          </a:p>
          <a:p>
            <a:pPr lvl="1" indent="-285750">
              <a:spcBef>
                <a:spcPts val="360"/>
              </a:spcBef>
              <a:buSzPct val="100000"/>
              <a:buFont typeface="Arial"/>
              <a:buChar char="•"/>
            </a:pPr>
            <a:r>
              <a:rPr lang="en-US" sz="1800" dirty="0" smtClean="0">
                <a:solidFill>
                  <a:schemeClr val="dk1"/>
                </a:solidFill>
                <a:latin typeface="Candara" panose="020E0502030303020204" pitchFamily="34" charset="0"/>
              </a:rPr>
              <a:t>Cryptography: keys, algorithms, authentication, and authorization schemes</a:t>
            </a:r>
          </a:p>
          <a:p>
            <a:pPr lvl="1" indent="-285750">
              <a:spcBef>
                <a:spcPts val="360"/>
              </a:spcBef>
              <a:buSzPct val="100000"/>
              <a:buFont typeface="Arial"/>
              <a:buChar char="•"/>
            </a:pPr>
            <a:r>
              <a:rPr lang="en-US" sz="1800" dirty="0" smtClean="0">
                <a:solidFill>
                  <a:schemeClr val="dk1"/>
                </a:solidFill>
                <a:latin typeface="Candara" panose="020E0502030303020204" pitchFamily="34" charset="0"/>
              </a:rPr>
              <a:t>Secure message transfer methods</a:t>
            </a:r>
          </a:p>
          <a:p>
            <a:pPr indent="-342900">
              <a:spcBef>
                <a:spcPts val="360"/>
              </a:spcBef>
              <a:buSzPct val="100000"/>
              <a:buFont typeface="Arial"/>
              <a:buChar char="•"/>
            </a:pPr>
            <a:r>
              <a:rPr lang="en-US" sz="1800" b="1" dirty="0" smtClean="0">
                <a:solidFill>
                  <a:srgbClr val="0070C0"/>
                </a:solidFill>
              </a:rPr>
              <a:t>Accounting management</a:t>
            </a:r>
          </a:p>
          <a:p>
            <a:pPr indent="-342900">
              <a:spcBef>
                <a:spcPts val="360"/>
              </a:spcBef>
              <a:buSzPct val="100000"/>
              <a:buFont typeface="Arial"/>
              <a:buChar char="•"/>
            </a:pPr>
            <a:r>
              <a:rPr lang="en-US" sz="1800" b="1" dirty="0" smtClean="0">
                <a:solidFill>
                  <a:srgbClr val="00B0F0"/>
                </a:solidFill>
              </a:rPr>
              <a:t>Report management</a:t>
            </a:r>
          </a:p>
          <a:p>
            <a:pPr indent="-342900">
              <a:spcBef>
                <a:spcPts val="360"/>
              </a:spcBef>
              <a:buSzPct val="100000"/>
              <a:buFont typeface="Arial"/>
              <a:buChar char="•"/>
            </a:pPr>
            <a:r>
              <a:rPr lang="en-US" sz="1800" b="1" dirty="0" smtClean="0">
                <a:solidFill>
                  <a:srgbClr val="00B0F0"/>
                </a:solidFill>
              </a:rPr>
              <a:t>Policy-based management</a:t>
            </a:r>
          </a:p>
          <a:p>
            <a:pPr indent="-342900">
              <a:spcBef>
                <a:spcPts val="360"/>
              </a:spcBef>
              <a:buSzPct val="100000"/>
              <a:buFont typeface="Arial"/>
              <a:buChar char="•"/>
            </a:pPr>
            <a:r>
              <a:rPr lang="en-US" sz="1800" b="1" dirty="0" smtClean="0">
                <a:solidFill>
                  <a:srgbClr val="00B0F0"/>
                </a:solidFill>
              </a:rPr>
              <a:t>Service level management</a:t>
            </a:r>
          </a:p>
          <a:p>
            <a:pPr lvl="1" indent="-285750">
              <a:spcBef>
                <a:spcPts val="360"/>
              </a:spcBef>
              <a:buSzPct val="100000"/>
              <a:buFont typeface="Arial"/>
              <a:buChar char="•"/>
            </a:pPr>
            <a:r>
              <a:rPr lang="en-US" sz="1800" dirty="0" smtClean="0">
                <a:solidFill>
                  <a:schemeClr val="dk1"/>
                </a:solidFill>
                <a:latin typeface="Candara" panose="020E0502030303020204" pitchFamily="34" charset="0"/>
              </a:rPr>
              <a:t>Quality of service, QoS</a:t>
            </a:r>
          </a:p>
          <a:p>
            <a:pPr lvl="1" indent="-285750">
              <a:spcBef>
                <a:spcPts val="360"/>
              </a:spcBef>
              <a:buSzPct val="100000"/>
              <a:buFont typeface="Arial"/>
              <a:buChar char="•"/>
            </a:pPr>
            <a:r>
              <a:rPr lang="en-US" sz="1800" dirty="0" smtClean="0">
                <a:solidFill>
                  <a:schemeClr val="dk1"/>
                </a:solidFill>
                <a:latin typeface="Candara" panose="020E0502030303020204" pitchFamily="34" charset="0"/>
              </a:rPr>
              <a:t>Service level agreement, SLA</a:t>
            </a:r>
          </a:p>
          <a:p>
            <a:pPr marL="0" indent="0">
              <a:spcBef>
                <a:spcPts val="0"/>
              </a:spcBef>
              <a:buSzPct val="25000"/>
              <a:buFont typeface="Times New Roman"/>
              <a:buNone/>
            </a:pPr>
            <a:endParaRPr lang="en-US" sz="1800" dirty="0">
              <a:solidFill>
                <a:schemeClr val="dk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5"/>
        <p:cNvGrpSpPr/>
        <p:nvPr/>
      </p:nvGrpSpPr>
      <p:grpSpPr>
        <a:xfrm>
          <a:off x="0" y="0"/>
          <a:ext cx="0" cy="0"/>
          <a:chOff x="0" y="0"/>
          <a:chExt cx="0" cy="0"/>
        </a:xfrm>
      </p:grpSpPr>
      <p:cxnSp>
        <p:nvCxnSpPr>
          <p:cNvPr id="326" name="Shape 326"/>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cxnSp>
        <p:nvCxnSpPr>
          <p:cNvPr id="327" name="Shape 327"/>
          <p:cNvCxnSpPr/>
          <p:nvPr/>
        </p:nvCxnSpPr>
        <p:spPr>
          <a:xfrm>
            <a:off x="3276600" y="5257800"/>
            <a:ext cx="5638800" cy="0"/>
          </a:xfrm>
          <a:prstGeom prst="straightConnector1">
            <a:avLst/>
          </a:prstGeom>
          <a:noFill/>
          <a:ln w="12700" cap="rnd" cmpd="sng">
            <a:solidFill>
              <a:schemeClr val="dk1"/>
            </a:solidFill>
            <a:prstDash val="solid"/>
            <a:miter/>
            <a:headEnd type="none" w="med" len="med"/>
            <a:tailEnd type="none" w="med" len="med"/>
          </a:ln>
        </p:spPr>
      </p:cxnSp>
      <p:sp>
        <p:nvSpPr>
          <p:cNvPr id="328" name="Shape 328"/>
          <p:cNvSpPr txBox="1"/>
          <p:nvPr/>
        </p:nvSpPr>
        <p:spPr>
          <a:xfrm>
            <a:off x="2667000" y="52578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329" name="Shape 329"/>
          <p:cNvSpPr txBox="1"/>
          <p:nvPr/>
        </p:nvSpPr>
        <p:spPr>
          <a:xfrm>
            <a:off x="3200400" y="5334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RBR Example</a:t>
            </a:r>
          </a:p>
        </p:txBody>
      </p:sp>
      <p:pic>
        <p:nvPicPr>
          <p:cNvPr id="330" name="Shape 330"/>
          <p:cNvPicPr preferRelativeResize="0"/>
          <p:nvPr/>
        </p:nvPicPr>
        <p:blipFill rotWithShape="1">
          <a:blip r:embed="rId3">
            <a:alphaModFix/>
          </a:blip>
          <a:srcRect/>
          <a:stretch/>
        </p:blipFill>
        <p:spPr>
          <a:xfrm>
            <a:off x="3048000" y="1295401"/>
            <a:ext cx="6096000" cy="1166811"/>
          </a:xfrm>
          <a:prstGeom prst="rect">
            <a:avLst/>
          </a:prstGeom>
          <a:noFill/>
          <a:ln>
            <a:noFill/>
          </a:ln>
        </p:spPr>
      </p:pic>
      <p:pic>
        <p:nvPicPr>
          <p:cNvPr id="331" name="Shape 331"/>
          <p:cNvPicPr preferRelativeResize="0"/>
          <p:nvPr/>
        </p:nvPicPr>
        <p:blipFill rotWithShape="1">
          <a:blip r:embed="rId4">
            <a:alphaModFix/>
          </a:blip>
          <a:srcRect/>
          <a:stretch/>
        </p:blipFill>
        <p:spPr>
          <a:xfrm>
            <a:off x="2971801" y="3048000"/>
            <a:ext cx="6248399" cy="1995486"/>
          </a:xfrm>
          <a:prstGeom prst="rect">
            <a:avLst/>
          </a:prstGeom>
          <a:noFill/>
          <a:ln>
            <a:noFill/>
          </a:ln>
        </p:spPr>
      </p:pic>
      <p:cxnSp>
        <p:nvCxnSpPr>
          <p:cNvPr id="332" name="Shape 332"/>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333" name="Shape 333"/>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334" name="Shape 334"/>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335" name="Shape 335"/>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336" name="Shape 336"/>
          <p:cNvSpPr txBox="1"/>
          <p:nvPr/>
        </p:nvSpPr>
        <p:spPr>
          <a:xfrm>
            <a:off x="3200401" y="228601"/>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13" name="Multiply 12"/>
          <p:cNvSpPr/>
          <p:nvPr/>
        </p:nvSpPr>
        <p:spPr>
          <a:xfrm>
            <a:off x="2667000" y="1988820"/>
            <a:ext cx="5722620" cy="486918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0"/>
        <p:cNvGrpSpPr/>
        <p:nvPr/>
      </p:nvGrpSpPr>
      <p:grpSpPr>
        <a:xfrm>
          <a:off x="0" y="0"/>
          <a:ext cx="0" cy="0"/>
          <a:chOff x="0" y="0"/>
          <a:chExt cx="0" cy="0"/>
        </a:xfrm>
      </p:grpSpPr>
      <p:cxnSp>
        <p:nvCxnSpPr>
          <p:cNvPr id="341" name="Shape 341"/>
          <p:cNvCxnSpPr/>
          <p:nvPr/>
        </p:nvCxnSpPr>
        <p:spPr>
          <a:xfrm>
            <a:off x="3276600" y="5334000"/>
            <a:ext cx="5638800" cy="0"/>
          </a:xfrm>
          <a:prstGeom prst="straightConnector1">
            <a:avLst/>
          </a:prstGeom>
          <a:noFill/>
          <a:ln w="12700" cap="rnd" cmpd="sng">
            <a:solidFill>
              <a:schemeClr val="dk1"/>
            </a:solidFill>
            <a:prstDash val="solid"/>
            <a:miter/>
            <a:headEnd type="none" w="med" len="med"/>
            <a:tailEnd type="none" w="med" len="med"/>
          </a:ln>
        </p:spPr>
      </p:cxnSp>
      <p:sp>
        <p:nvSpPr>
          <p:cNvPr id="342" name="Shape 342"/>
          <p:cNvSpPr txBox="1"/>
          <p:nvPr/>
        </p:nvSpPr>
        <p:spPr>
          <a:xfrm>
            <a:off x="2667000" y="53340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343" name="Shape 343"/>
          <p:cNvSpPr txBox="1"/>
          <p:nvPr/>
        </p:nvSpPr>
        <p:spPr>
          <a:xfrm>
            <a:off x="3200400" y="5334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Model-Based Reasoning</a:t>
            </a:r>
          </a:p>
        </p:txBody>
      </p:sp>
      <p:pic>
        <p:nvPicPr>
          <p:cNvPr id="344" name="Shape 344"/>
          <p:cNvPicPr preferRelativeResize="0"/>
          <p:nvPr/>
        </p:nvPicPr>
        <p:blipFill rotWithShape="1">
          <a:blip r:embed="rId3">
            <a:alphaModFix/>
          </a:blip>
          <a:srcRect/>
          <a:stretch/>
        </p:blipFill>
        <p:spPr>
          <a:xfrm>
            <a:off x="3352801" y="1066800"/>
            <a:ext cx="5527675" cy="4273550"/>
          </a:xfrm>
          <a:prstGeom prst="rect">
            <a:avLst/>
          </a:prstGeom>
          <a:noFill/>
          <a:ln>
            <a:noFill/>
          </a:ln>
        </p:spPr>
      </p:pic>
      <p:sp>
        <p:nvSpPr>
          <p:cNvPr id="345" name="Shape 345"/>
          <p:cNvSpPr txBox="1"/>
          <p:nvPr/>
        </p:nvSpPr>
        <p:spPr>
          <a:xfrm>
            <a:off x="3124201" y="5715000"/>
            <a:ext cx="6307137" cy="16160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Object-oriented model</a:t>
            </a:r>
          </a:p>
          <a:p>
            <a:pPr>
              <a:buClr>
                <a:schemeClr val="dk1"/>
              </a:buClr>
              <a:buSzPct val="100000"/>
              <a:buFont typeface="Arial"/>
              <a:buChar char="•"/>
            </a:pPr>
            <a:r>
              <a:rPr lang="en-US" sz="2000" dirty="0">
                <a:solidFill>
                  <a:schemeClr val="dk1"/>
                </a:solidFill>
                <a:latin typeface="Candara" panose="020E0502030303020204" pitchFamily="34" charset="0"/>
              </a:rPr>
              <a:t> Model is a representation of the component it models</a:t>
            </a:r>
          </a:p>
          <a:p>
            <a:pPr>
              <a:buClr>
                <a:schemeClr val="dk1"/>
              </a:buClr>
              <a:buSzPct val="100000"/>
              <a:buFont typeface="Arial"/>
              <a:buChar char="•"/>
            </a:pPr>
            <a:r>
              <a:rPr lang="en-US" sz="2000" dirty="0">
                <a:solidFill>
                  <a:schemeClr val="dk1"/>
                </a:solidFill>
                <a:latin typeface="Candara" panose="020E0502030303020204" pitchFamily="34" charset="0"/>
              </a:rPr>
              <a:t> Model has attributes and relations to other models</a:t>
            </a:r>
          </a:p>
          <a:p>
            <a:pPr>
              <a:buClr>
                <a:schemeClr val="dk1"/>
              </a:buClr>
              <a:buSzPct val="100000"/>
              <a:buFont typeface="Arial"/>
              <a:buChar char="•"/>
            </a:pPr>
            <a:r>
              <a:rPr lang="en-US" sz="2000" dirty="0">
                <a:solidFill>
                  <a:schemeClr val="dk1"/>
                </a:solidFill>
                <a:latin typeface="Candara" panose="020E0502030303020204" pitchFamily="34" charset="0"/>
              </a:rPr>
              <a:t> Relationship between objects reflected in a similar</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relationship between models</a:t>
            </a:r>
          </a:p>
        </p:txBody>
      </p:sp>
      <p:cxnSp>
        <p:nvCxnSpPr>
          <p:cNvPr id="346" name="Shape 346"/>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347" name="Shape 347"/>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348" name="Shape 348"/>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349" name="Shape 349"/>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350" name="Shape 350"/>
          <p:cNvSpPr txBox="1"/>
          <p:nvPr/>
        </p:nvSpPr>
        <p:spPr>
          <a:xfrm>
            <a:off x="3200401" y="228601"/>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12" name="Multiply 11"/>
          <p:cNvSpPr/>
          <p:nvPr/>
        </p:nvSpPr>
        <p:spPr>
          <a:xfrm>
            <a:off x="2508504" y="1671828"/>
            <a:ext cx="5722620" cy="486918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4"/>
        <p:cNvGrpSpPr/>
        <p:nvPr/>
      </p:nvGrpSpPr>
      <p:grpSpPr>
        <a:xfrm>
          <a:off x="0" y="0"/>
          <a:ext cx="0" cy="0"/>
          <a:chOff x="0" y="0"/>
          <a:chExt cx="0" cy="0"/>
        </a:xfrm>
      </p:grpSpPr>
      <p:cxnSp>
        <p:nvCxnSpPr>
          <p:cNvPr id="355" name="Shape 355"/>
          <p:cNvCxnSpPr/>
          <p:nvPr/>
        </p:nvCxnSpPr>
        <p:spPr>
          <a:xfrm>
            <a:off x="3276600" y="6781800"/>
            <a:ext cx="5638800" cy="0"/>
          </a:xfrm>
          <a:prstGeom prst="straightConnector1">
            <a:avLst/>
          </a:prstGeom>
          <a:noFill/>
          <a:ln w="12700" cap="rnd" cmpd="sng">
            <a:solidFill>
              <a:schemeClr val="dk1"/>
            </a:solidFill>
            <a:prstDash val="solid"/>
            <a:miter/>
            <a:headEnd type="none" w="med" len="med"/>
            <a:tailEnd type="none" w="med" len="med"/>
          </a:ln>
        </p:spPr>
      </p:cxnSp>
      <p:sp>
        <p:nvSpPr>
          <p:cNvPr id="356" name="Shape 356"/>
          <p:cNvSpPr txBox="1"/>
          <p:nvPr/>
        </p:nvSpPr>
        <p:spPr>
          <a:xfrm>
            <a:off x="2667000" y="67818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357" name="Shape 357"/>
          <p:cNvSpPr txBox="1"/>
          <p:nvPr/>
        </p:nvSpPr>
        <p:spPr>
          <a:xfrm>
            <a:off x="3124200" y="5334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MBR Event </a:t>
            </a:r>
            <a:r>
              <a:rPr lang="en-US" sz="3200" b="1" dirty="0" err="1">
                <a:solidFill>
                  <a:schemeClr val="dk1"/>
                </a:solidFill>
                <a:latin typeface="Candara" panose="020E0502030303020204" pitchFamily="34" charset="0"/>
              </a:rPr>
              <a:t>Correlator</a:t>
            </a:r>
            <a:endParaRPr lang="en-US" sz="3200" b="1" dirty="0">
              <a:solidFill>
                <a:schemeClr val="dk1"/>
              </a:solidFill>
              <a:latin typeface="Candara" panose="020E0502030303020204" pitchFamily="34" charset="0"/>
            </a:endParaRPr>
          </a:p>
        </p:txBody>
      </p:sp>
      <p:sp>
        <p:nvSpPr>
          <p:cNvPr id="358" name="Shape 358"/>
          <p:cNvSpPr txBox="1"/>
          <p:nvPr/>
        </p:nvSpPr>
        <p:spPr>
          <a:xfrm>
            <a:off x="3260725" y="1154112"/>
            <a:ext cx="1243012"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Example:</a:t>
            </a:r>
          </a:p>
        </p:txBody>
      </p:sp>
      <p:cxnSp>
        <p:nvCxnSpPr>
          <p:cNvPr id="359" name="Shape 359"/>
          <p:cNvCxnSpPr/>
          <p:nvPr/>
        </p:nvCxnSpPr>
        <p:spPr>
          <a:xfrm>
            <a:off x="5791200" y="1981200"/>
            <a:ext cx="0" cy="381000"/>
          </a:xfrm>
          <a:prstGeom prst="straightConnector1">
            <a:avLst/>
          </a:prstGeom>
          <a:noFill/>
          <a:ln w="9525" cap="rnd" cmpd="sng">
            <a:solidFill>
              <a:schemeClr val="dk1"/>
            </a:solidFill>
            <a:prstDash val="solid"/>
            <a:miter/>
            <a:headEnd type="none" w="med" len="med"/>
            <a:tailEnd type="triangle" w="med" len="med"/>
          </a:ln>
        </p:spPr>
      </p:cxnSp>
      <p:sp>
        <p:nvSpPr>
          <p:cNvPr id="360" name="Shape 360"/>
          <p:cNvSpPr txBox="1"/>
          <p:nvPr/>
        </p:nvSpPr>
        <p:spPr>
          <a:xfrm>
            <a:off x="4191001" y="2438400"/>
            <a:ext cx="3375025"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Recognized by Hub 1 model</a:t>
            </a:r>
          </a:p>
        </p:txBody>
      </p:sp>
      <p:cxnSp>
        <p:nvCxnSpPr>
          <p:cNvPr id="361" name="Shape 361"/>
          <p:cNvCxnSpPr/>
          <p:nvPr/>
        </p:nvCxnSpPr>
        <p:spPr>
          <a:xfrm>
            <a:off x="5791200" y="2895600"/>
            <a:ext cx="0" cy="381000"/>
          </a:xfrm>
          <a:prstGeom prst="straightConnector1">
            <a:avLst/>
          </a:prstGeom>
          <a:noFill/>
          <a:ln w="9525" cap="rnd" cmpd="sng">
            <a:solidFill>
              <a:schemeClr val="dk1"/>
            </a:solidFill>
            <a:prstDash val="solid"/>
            <a:miter/>
            <a:headEnd type="none" w="med" len="med"/>
            <a:tailEnd type="triangle" w="med" len="med"/>
          </a:ln>
        </p:spPr>
      </p:cxnSp>
      <p:sp>
        <p:nvSpPr>
          <p:cNvPr id="362" name="Shape 362"/>
          <p:cNvSpPr txBox="1"/>
          <p:nvPr/>
        </p:nvSpPr>
        <p:spPr>
          <a:xfrm>
            <a:off x="3886200" y="3352800"/>
            <a:ext cx="4021136"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Hub 1 model queries router model</a:t>
            </a:r>
          </a:p>
        </p:txBody>
      </p:sp>
      <p:sp>
        <p:nvSpPr>
          <p:cNvPr id="363" name="Shape 363"/>
          <p:cNvSpPr txBox="1"/>
          <p:nvPr/>
        </p:nvSpPr>
        <p:spPr>
          <a:xfrm>
            <a:off x="5105401" y="1524000"/>
            <a:ext cx="1384299"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Hub 1 fails</a:t>
            </a:r>
          </a:p>
        </p:txBody>
      </p:sp>
      <p:sp>
        <p:nvSpPr>
          <p:cNvPr id="364" name="Shape 364"/>
          <p:cNvSpPr txBox="1"/>
          <p:nvPr/>
        </p:nvSpPr>
        <p:spPr>
          <a:xfrm rot="-2820000">
            <a:off x="5534818" y="3950494"/>
            <a:ext cx="512761" cy="533399"/>
          </a:xfrm>
          <a:prstGeom prst="rect">
            <a:avLst/>
          </a:prstGeom>
          <a:solidFill>
            <a:schemeClr val="accent1"/>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endParaRPr sz="2000" b="1" dirty="0">
              <a:solidFill>
                <a:schemeClr val="dk1"/>
              </a:solidFill>
              <a:latin typeface="Candara" panose="020E0502030303020204" pitchFamily="34" charset="0"/>
            </a:endParaRPr>
          </a:p>
        </p:txBody>
      </p:sp>
      <p:cxnSp>
        <p:nvCxnSpPr>
          <p:cNvPr id="365" name="Shape 365"/>
          <p:cNvCxnSpPr/>
          <p:nvPr/>
        </p:nvCxnSpPr>
        <p:spPr>
          <a:xfrm rot="10800000">
            <a:off x="3581399" y="4191000"/>
            <a:ext cx="1828800" cy="0"/>
          </a:xfrm>
          <a:prstGeom prst="straightConnector1">
            <a:avLst/>
          </a:prstGeom>
          <a:noFill/>
          <a:ln w="9525" cap="rnd" cmpd="sng">
            <a:solidFill>
              <a:schemeClr val="dk1"/>
            </a:solidFill>
            <a:prstDash val="solid"/>
            <a:miter/>
            <a:headEnd type="none" w="med" len="med"/>
            <a:tailEnd type="none" w="med" len="med"/>
          </a:ln>
        </p:spPr>
      </p:cxnSp>
      <p:sp>
        <p:nvSpPr>
          <p:cNvPr id="366" name="Shape 366"/>
          <p:cNvSpPr txBox="1"/>
          <p:nvPr/>
        </p:nvSpPr>
        <p:spPr>
          <a:xfrm>
            <a:off x="3657601" y="4267200"/>
            <a:ext cx="1976437" cy="7016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Router model</a:t>
            </a:r>
          </a:p>
          <a:p>
            <a:pPr>
              <a:buClr>
                <a:schemeClr val="dk1"/>
              </a:buClr>
              <a:buSzPct val="25000"/>
            </a:pPr>
            <a:r>
              <a:rPr lang="en-US" sz="2000" dirty="0">
                <a:solidFill>
                  <a:schemeClr val="dk1"/>
                </a:solidFill>
                <a:latin typeface="Candara" panose="020E0502030303020204" pitchFamily="34" charset="0"/>
              </a:rPr>
              <a:t>declares failure </a:t>
            </a:r>
          </a:p>
        </p:txBody>
      </p:sp>
      <p:cxnSp>
        <p:nvCxnSpPr>
          <p:cNvPr id="367" name="Shape 367"/>
          <p:cNvCxnSpPr/>
          <p:nvPr/>
        </p:nvCxnSpPr>
        <p:spPr>
          <a:xfrm>
            <a:off x="3657600" y="4191000"/>
            <a:ext cx="0" cy="1143000"/>
          </a:xfrm>
          <a:prstGeom prst="straightConnector1">
            <a:avLst/>
          </a:prstGeom>
          <a:noFill/>
          <a:ln w="9525" cap="rnd" cmpd="sng">
            <a:solidFill>
              <a:schemeClr val="dk1"/>
            </a:solidFill>
            <a:prstDash val="solid"/>
            <a:miter/>
            <a:headEnd type="none" w="med" len="med"/>
            <a:tailEnd type="triangle" w="med" len="med"/>
          </a:ln>
        </p:spPr>
      </p:cxnSp>
      <p:sp>
        <p:nvSpPr>
          <p:cNvPr id="368" name="Shape 368"/>
          <p:cNvSpPr txBox="1"/>
          <p:nvPr/>
        </p:nvSpPr>
        <p:spPr>
          <a:xfrm>
            <a:off x="2971801" y="5410200"/>
            <a:ext cx="2427287" cy="7016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Hub 1 model</a:t>
            </a:r>
          </a:p>
          <a:p>
            <a:pPr>
              <a:buClr>
                <a:schemeClr val="dk1"/>
              </a:buClr>
              <a:buSzPct val="25000"/>
            </a:pPr>
            <a:r>
              <a:rPr lang="en-US" sz="2000" dirty="0">
                <a:solidFill>
                  <a:schemeClr val="dk1"/>
                </a:solidFill>
                <a:latin typeface="Candara" panose="020E0502030303020204" pitchFamily="34" charset="0"/>
              </a:rPr>
              <a:t>declares  NO failure</a:t>
            </a:r>
          </a:p>
        </p:txBody>
      </p:sp>
      <p:cxnSp>
        <p:nvCxnSpPr>
          <p:cNvPr id="369" name="Shape 369"/>
          <p:cNvCxnSpPr/>
          <p:nvPr/>
        </p:nvCxnSpPr>
        <p:spPr>
          <a:xfrm rot="10800000">
            <a:off x="6095999" y="4191000"/>
            <a:ext cx="1828800" cy="0"/>
          </a:xfrm>
          <a:prstGeom prst="straightConnector1">
            <a:avLst/>
          </a:prstGeom>
          <a:noFill/>
          <a:ln w="9525" cap="rnd" cmpd="sng">
            <a:solidFill>
              <a:schemeClr val="dk1"/>
            </a:solidFill>
            <a:prstDash val="solid"/>
            <a:miter/>
            <a:headEnd type="none" w="med" len="med"/>
            <a:tailEnd type="none" w="med" len="med"/>
          </a:ln>
        </p:spPr>
      </p:cxnSp>
      <p:cxnSp>
        <p:nvCxnSpPr>
          <p:cNvPr id="370" name="Shape 370"/>
          <p:cNvCxnSpPr/>
          <p:nvPr/>
        </p:nvCxnSpPr>
        <p:spPr>
          <a:xfrm>
            <a:off x="7924800" y="4191000"/>
            <a:ext cx="0" cy="1143000"/>
          </a:xfrm>
          <a:prstGeom prst="straightConnector1">
            <a:avLst/>
          </a:prstGeom>
          <a:noFill/>
          <a:ln w="9525" cap="rnd" cmpd="sng">
            <a:solidFill>
              <a:schemeClr val="dk1"/>
            </a:solidFill>
            <a:prstDash val="solid"/>
            <a:miter/>
            <a:headEnd type="none" w="med" len="med"/>
            <a:tailEnd type="triangle" w="med" len="med"/>
          </a:ln>
        </p:spPr>
      </p:cxnSp>
      <p:sp>
        <p:nvSpPr>
          <p:cNvPr id="371" name="Shape 371"/>
          <p:cNvSpPr txBox="1"/>
          <p:nvPr/>
        </p:nvSpPr>
        <p:spPr>
          <a:xfrm>
            <a:off x="6232526" y="4202112"/>
            <a:ext cx="1708149" cy="10064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Router model</a:t>
            </a:r>
          </a:p>
          <a:p>
            <a:pPr>
              <a:buClr>
                <a:schemeClr val="dk1"/>
              </a:buClr>
              <a:buSzPct val="25000"/>
            </a:pPr>
            <a:r>
              <a:rPr lang="en-US" sz="2000" dirty="0">
                <a:solidFill>
                  <a:schemeClr val="dk1"/>
                </a:solidFill>
                <a:latin typeface="Candara" panose="020E0502030303020204" pitchFamily="34" charset="0"/>
              </a:rPr>
              <a:t>declares no</a:t>
            </a:r>
          </a:p>
          <a:p>
            <a:pPr>
              <a:buClr>
                <a:schemeClr val="dk1"/>
              </a:buClr>
              <a:buSzPct val="25000"/>
            </a:pPr>
            <a:r>
              <a:rPr lang="en-US" sz="2000" dirty="0">
                <a:solidFill>
                  <a:schemeClr val="dk1"/>
                </a:solidFill>
                <a:latin typeface="Candara" panose="020E0502030303020204" pitchFamily="34" charset="0"/>
              </a:rPr>
              <a:t>failure</a:t>
            </a:r>
          </a:p>
        </p:txBody>
      </p:sp>
      <p:sp>
        <p:nvSpPr>
          <p:cNvPr id="372" name="Shape 372"/>
          <p:cNvSpPr txBox="1"/>
          <p:nvPr/>
        </p:nvSpPr>
        <p:spPr>
          <a:xfrm>
            <a:off x="7010401" y="5334000"/>
            <a:ext cx="1992311" cy="7016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Hub 1 model</a:t>
            </a:r>
          </a:p>
          <a:p>
            <a:pPr>
              <a:buClr>
                <a:schemeClr val="dk1"/>
              </a:buClr>
              <a:buSzPct val="25000"/>
            </a:pPr>
            <a:r>
              <a:rPr lang="en-US" sz="2000" dirty="0">
                <a:solidFill>
                  <a:schemeClr val="dk1"/>
                </a:solidFill>
                <a:latin typeface="Candara" panose="020E0502030303020204" pitchFamily="34" charset="0"/>
              </a:rPr>
              <a:t>declares Failure</a:t>
            </a:r>
          </a:p>
        </p:txBody>
      </p:sp>
      <p:cxnSp>
        <p:nvCxnSpPr>
          <p:cNvPr id="373" name="Shape 373"/>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374" name="Shape 374"/>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375" name="Shape 375"/>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376" name="Shape 376"/>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377" name="Shape 377"/>
          <p:cNvSpPr txBox="1"/>
          <p:nvPr/>
        </p:nvSpPr>
        <p:spPr>
          <a:xfrm>
            <a:off x="3200401" y="228601"/>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5" name="Multiply 24"/>
          <p:cNvSpPr/>
          <p:nvPr/>
        </p:nvSpPr>
        <p:spPr>
          <a:xfrm>
            <a:off x="2667000" y="1988820"/>
            <a:ext cx="5722620" cy="486918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1"/>
        <p:cNvGrpSpPr/>
        <p:nvPr/>
      </p:nvGrpSpPr>
      <p:grpSpPr>
        <a:xfrm>
          <a:off x="0" y="0"/>
          <a:ext cx="0" cy="0"/>
          <a:chOff x="0" y="0"/>
          <a:chExt cx="0" cy="0"/>
        </a:xfrm>
      </p:grpSpPr>
      <p:cxnSp>
        <p:nvCxnSpPr>
          <p:cNvPr id="382" name="Shape 382"/>
          <p:cNvCxnSpPr/>
          <p:nvPr/>
        </p:nvCxnSpPr>
        <p:spPr>
          <a:xfrm>
            <a:off x="3276600" y="4953000"/>
            <a:ext cx="5638800" cy="0"/>
          </a:xfrm>
          <a:prstGeom prst="straightConnector1">
            <a:avLst/>
          </a:prstGeom>
          <a:noFill/>
          <a:ln w="12700" cap="rnd" cmpd="sng">
            <a:solidFill>
              <a:schemeClr val="dk1"/>
            </a:solidFill>
            <a:prstDash val="solid"/>
            <a:miter/>
            <a:headEnd type="none" w="med" len="med"/>
            <a:tailEnd type="none" w="med" len="med"/>
          </a:ln>
        </p:spPr>
      </p:cxnSp>
      <p:sp>
        <p:nvSpPr>
          <p:cNvPr id="383" name="Shape 383"/>
          <p:cNvSpPr txBox="1"/>
          <p:nvPr/>
        </p:nvSpPr>
        <p:spPr>
          <a:xfrm>
            <a:off x="2667000" y="49530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384" name="Shape 384"/>
          <p:cNvSpPr txBox="1"/>
          <p:nvPr/>
        </p:nvSpPr>
        <p:spPr>
          <a:xfrm>
            <a:off x="3200400" y="5334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Case-Based Reasoning</a:t>
            </a:r>
          </a:p>
        </p:txBody>
      </p:sp>
      <p:pic>
        <p:nvPicPr>
          <p:cNvPr id="385" name="Shape 385"/>
          <p:cNvPicPr preferRelativeResize="0"/>
          <p:nvPr/>
        </p:nvPicPr>
        <p:blipFill rotWithShape="1">
          <a:blip r:embed="rId3">
            <a:alphaModFix/>
          </a:blip>
          <a:srcRect/>
          <a:stretch/>
        </p:blipFill>
        <p:spPr>
          <a:xfrm>
            <a:off x="3276600" y="1828800"/>
            <a:ext cx="5638800" cy="2378074"/>
          </a:xfrm>
          <a:prstGeom prst="rect">
            <a:avLst/>
          </a:prstGeom>
          <a:noFill/>
          <a:ln>
            <a:noFill/>
          </a:ln>
        </p:spPr>
      </p:pic>
      <p:sp>
        <p:nvSpPr>
          <p:cNvPr id="386" name="Shape 386"/>
          <p:cNvSpPr txBox="1"/>
          <p:nvPr/>
        </p:nvSpPr>
        <p:spPr>
          <a:xfrm>
            <a:off x="3184526" y="5421312"/>
            <a:ext cx="5372099" cy="28352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Unit of knowledge</a:t>
            </a:r>
          </a:p>
          <a:p>
            <a:pPr marL="457200" lvl="1">
              <a:buClr>
                <a:schemeClr val="dk1"/>
              </a:buClr>
              <a:buSzPct val="100000"/>
              <a:buFont typeface="Arial"/>
              <a:buChar char="•"/>
            </a:pPr>
            <a:r>
              <a:rPr lang="en-US" sz="2000" dirty="0">
                <a:solidFill>
                  <a:schemeClr val="dk1"/>
                </a:solidFill>
                <a:latin typeface="Candara" panose="020E0502030303020204" pitchFamily="34" charset="0"/>
              </a:rPr>
              <a:t> RBR	rule</a:t>
            </a:r>
          </a:p>
          <a:p>
            <a:pPr marL="457200" lvl="1">
              <a:buClr>
                <a:schemeClr val="dk1"/>
              </a:buClr>
              <a:buSzPct val="100000"/>
              <a:buFont typeface="Arial"/>
              <a:buChar char="•"/>
            </a:pPr>
            <a:r>
              <a:rPr lang="en-US" sz="2000" dirty="0">
                <a:solidFill>
                  <a:schemeClr val="dk1"/>
                </a:solidFill>
                <a:latin typeface="Candara" panose="020E0502030303020204" pitchFamily="34" charset="0"/>
              </a:rPr>
              <a:t> CBR	case</a:t>
            </a:r>
          </a:p>
          <a:p>
            <a:pPr>
              <a:buClr>
                <a:schemeClr val="dk1"/>
              </a:buClr>
              <a:buSzPct val="100000"/>
              <a:buFont typeface="Arial"/>
              <a:buChar char="•"/>
            </a:pPr>
            <a:r>
              <a:rPr lang="en-US" sz="2000" dirty="0">
                <a:solidFill>
                  <a:schemeClr val="dk1"/>
                </a:solidFill>
                <a:latin typeface="Candara" panose="020E0502030303020204" pitchFamily="34" charset="0"/>
              </a:rPr>
              <a:t> CBR based on the case experienced before;</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extend to the current situation by adaptation</a:t>
            </a:r>
          </a:p>
          <a:p>
            <a:pPr>
              <a:buClr>
                <a:schemeClr val="dk1"/>
              </a:buClr>
              <a:buSzPct val="100000"/>
              <a:buFont typeface="Arial"/>
              <a:buChar char="•"/>
            </a:pPr>
            <a:r>
              <a:rPr lang="en-US" sz="2000" dirty="0">
                <a:solidFill>
                  <a:schemeClr val="dk1"/>
                </a:solidFill>
                <a:latin typeface="Candara" panose="020E0502030303020204" pitchFamily="34" charset="0"/>
              </a:rPr>
              <a:t> Three adaptation schemes</a:t>
            </a:r>
          </a:p>
          <a:p>
            <a:pPr marL="457200" lvl="1">
              <a:buClr>
                <a:schemeClr val="dk1"/>
              </a:buClr>
              <a:buSzPct val="100000"/>
              <a:buFont typeface="Arial"/>
              <a:buChar char="•"/>
            </a:pPr>
            <a:r>
              <a:rPr lang="en-US" sz="2000" dirty="0">
                <a:solidFill>
                  <a:schemeClr val="dk1"/>
                </a:solidFill>
                <a:latin typeface="Candara" panose="020E0502030303020204" pitchFamily="34" charset="0"/>
              </a:rPr>
              <a:t> Parameterized adaptation</a:t>
            </a:r>
          </a:p>
          <a:p>
            <a:pPr marL="457200" lvl="1">
              <a:buClr>
                <a:schemeClr val="dk1"/>
              </a:buClr>
              <a:buSzPct val="100000"/>
              <a:buFont typeface="Arial"/>
              <a:buChar char="•"/>
            </a:pPr>
            <a:r>
              <a:rPr lang="en-US" sz="2000" dirty="0">
                <a:solidFill>
                  <a:schemeClr val="dk1"/>
                </a:solidFill>
                <a:latin typeface="Candara" panose="020E0502030303020204" pitchFamily="34" charset="0"/>
              </a:rPr>
              <a:t> Abstraction / </a:t>
            </a:r>
            <a:r>
              <a:rPr lang="en-US" sz="2000" dirty="0" err="1">
                <a:solidFill>
                  <a:schemeClr val="dk1"/>
                </a:solidFill>
                <a:latin typeface="Candara" panose="020E0502030303020204" pitchFamily="34" charset="0"/>
              </a:rPr>
              <a:t>respecialization</a:t>
            </a:r>
            <a:r>
              <a:rPr lang="en-US" sz="2000" dirty="0">
                <a:solidFill>
                  <a:schemeClr val="dk1"/>
                </a:solidFill>
                <a:latin typeface="Candara" panose="020E0502030303020204" pitchFamily="34" charset="0"/>
              </a:rPr>
              <a:t> adaptation</a:t>
            </a:r>
          </a:p>
          <a:p>
            <a:pPr marL="457200" lvl="1">
              <a:buClr>
                <a:schemeClr val="dk1"/>
              </a:buClr>
              <a:buSzPct val="100000"/>
              <a:buFont typeface="Arial"/>
              <a:buChar char="•"/>
            </a:pPr>
            <a:r>
              <a:rPr lang="en-US" sz="2000" dirty="0">
                <a:solidFill>
                  <a:schemeClr val="dk1"/>
                </a:solidFill>
                <a:latin typeface="Candara" panose="020E0502030303020204" pitchFamily="34" charset="0"/>
              </a:rPr>
              <a:t> Critic-based adaptation</a:t>
            </a:r>
          </a:p>
        </p:txBody>
      </p:sp>
      <p:cxnSp>
        <p:nvCxnSpPr>
          <p:cNvPr id="387" name="Shape 387"/>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388" name="Shape 388"/>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389" name="Shape 389"/>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390" name="Shape 390"/>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391" name="Shape 391"/>
          <p:cNvSpPr txBox="1"/>
          <p:nvPr/>
        </p:nvSpPr>
        <p:spPr>
          <a:xfrm>
            <a:off x="3200401" y="228601"/>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12" name="Multiply 11"/>
          <p:cNvSpPr/>
          <p:nvPr/>
        </p:nvSpPr>
        <p:spPr>
          <a:xfrm>
            <a:off x="2667000" y="1988820"/>
            <a:ext cx="5722620" cy="486918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5"/>
        <p:cNvGrpSpPr/>
        <p:nvPr/>
      </p:nvGrpSpPr>
      <p:grpSpPr>
        <a:xfrm>
          <a:off x="0" y="0"/>
          <a:ext cx="0" cy="0"/>
          <a:chOff x="0" y="0"/>
          <a:chExt cx="0" cy="0"/>
        </a:xfrm>
      </p:grpSpPr>
      <p:cxnSp>
        <p:nvCxnSpPr>
          <p:cNvPr id="396" name="Shape 396"/>
          <p:cNvCxnSpPr/>
          <p:nvPr/>
        </p:nvCxnSpPr>
        <p:spPr>
          <a:xfrm>
            <a:off x="3276600" y="5257800"/>
            <a:ext cx="5638800" cy="0"/>
          </a:xfrm>
          <a:prstGeom prst="straightConnector1">
            <a:avLst/>
          </a:prstGeom>
          <a:noFill/>
          <a:ln w="12700" cap="rnd" cmpd="sng">
            <a:solidFill>
              <a:schemeClr val="dk1"/>
            </a:solidFill>
            <a:prstDash val="solid"/>
            <a:miter/>
            <a:headEnd type="none" w="med" len="med"/>
            <a:tailEnd type="none" w="med" len="med"/>
          </a:ln>
        </p:spPr>
      </p:cxnSp>
      <p:sp>
        <p:nvSpPr>
          <p:cNvPr id="397" name="Shape 397"/>
          <p:cNvSpPr txBox="1"/>
          <p:nvPr/>
        </p:nvSpPr>
        <p:spPr>
          <a:xfrm>
            <a:off x="2667000" y="52578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398" name="Shape 398"/>
          <p:cNvSpPr txBox="1"/>
          <p:nvPr/>
        </p:nvSpPr>
        <p:spPr>
          <a:xfrm>
            <a:off x="3124200" y="533400"/>
            <a:ext cx="5976936"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CBR: Matching Trouble Ticket</a:t>
            </a:r>
          </a:p>
        </p:txBody>
      </p:sp>
      <p:sp>
        <p:nvSpPr>
          <p:cNvPr id="399" name="Shape 399"/>
          <p:cNvSpPr txBox="1"/>
          <p:nvPr/>
        </p:nvSpPr>
        <p:spPr>
          <a:xfrm>
            <a:off x="3108326" y="1230312"/>
            <a:ext cx="4922837"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Example: File transfer throughput problem</a:t>
            </a:r>
          </a:p>
        </p:txBody>
      </p:sp>
      <p:pic>
        <p:nvPicPr>
          <p:cNvPr id="400" name="Shape 400"/>
          <p:cNvPicPr preferRelativeResize="0"/>
          <p:nvPr/>
        </p:nvPicPr>
        <p:blipFill rotWithShape="1">
          <a:blip r:embed="rId3">
            <a:alphaModFix/>
          </a:blip>
          <a:srcRect/>
          <a:stretch/>
        </p:blipFill>
        <p:spPr>
          <a:xfrm>
            <a:off x="3275013" y="1987551"/>
            <a:ext cx="5616575" cy="1936749"/>
          </a:xfrm>
          <a:prstGeom prst="rect">
            <a:avLst/>
          </a:prstGeom>
          <a:noFill/>
          <a:ln>
            <a:noFill/>
          </a:ln>
        </p:spPr>
      </p:pic>
      <p:sp>
        <p:nvSpPr>
          <p:cNvPr id="401" name="Shape 401"/>
          <p:cNvSpPr txBox="1"/>
          <p:nvPr/>
        </p:nvSpPr>
        <p:spPr>
          <a:xfrm>
            <a:off x="3200401" y="5715000"/>
            <a:ext cx="4951411" cy="7016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Trouble ticket in case library: A = f(F)</a:t>
            </a:r>
          </a:p>
          <a:p>
            <a:pPr>
              <a:buClr>
                <a:schemeClr val="dk1"/>
              </a:buClr>
              <a:buSzPct val="100000"/>
              <a:buFont typeface="Arial"/>
              <a:buChar char="•"/>
            </a:pPr>
            <a:r>
              <a:rPr lang="en-US" sz="2000" dirty="0">
                <a:solidFill>
                  <a:schemeClr val="dk1"/>
                </a:solidFill>
                <a:latin typeface="Candara" panose="020E0502030303020204" pitchFamily="34" charset="0"/>
              </a:rPr>
              <a:t> Parameter A is a function of Parameter F</a:t>
            </a:r>
          </a:p>
        </p:txBody>
      </p:sp>
      <p:cxnSp>
        <p:nvCxnSpPr>
          <p:cNvPr id="402" name="Shape 402"/>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403" name="Shape 403"/>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404" name="Shape 404"/>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405" name="Shape 405"/>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406" name="Shape 406"/>
          <p:cNvSpPr txBox="1"/>
          <p:nvPr/>
        </p:nvSpPr>
        <p:spPr>
          <a:xfrm>
            <a:off x="3200401" y="228601"/>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13" name="Multiply 12"/>
          <p:cNvSpPr/>
          <p:nvPr/>
        </p:nvSpPr>
        <p:spPr>
          <a:xfrm>
            <a:off x="2667000" y="1988820"/>
            <a:ext cx="5722620" cy="486918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0"/>
        <p:cNvGrpSpPr/>
        <p:nvPr/>
      </p:nvGrpSpPr>
      <p:grpSpPr>
        <a:xfrm>
          <a:off x="0" y="0"/>
          <a:ext cx="0" cy="0"/>
          <a:chOff x="0" y="0"/>
          <a:chExt cx="0" cy="0"/>
        </a:xfrm>
      </p:grpSpPr>
      <p:cxnSp>
        <p:nvCxnSpPr>
          <p:cNvPr id="411" name="Shape 411"/>
          <p:cNvCxnSpPr/>
          <p:nvPr/>
        </p:nvCxnSpPr>
        <p:spPr>
          <a:xfrm>
            <a:off x="3276600" y="5257800"/>
            <a:ext cx="5638800" cy="0"/>
          </a:xfrm>
          <a:prstGeom prst="straightConnector1">
            <a:avLst/>
          </a:prstGeom>
          <a:noFill/>
          <a:ln w="12700" cap="rnd" cmpd="sng">
            <a:solidFill>
              <a:schemeClr val="dk1"/>
            </a:solidFill>
            <a:prstDash val="solid"/>
            <a:miter/>
            <a:headEnd type="none" w="med" len="med"/>
            <a:tailEnd type="none" w="med" len="med"/>
          </a:ln>
        </p:spPr>
      </p:cxnSp>
      <p:sp>
        <p:nvSpPr>
          <p:cNvPr id="412" name="Shape 412"/>
          <p:cNvSpPr txBox="1"/>
          <p:nvPr/>
        </p:nvSpPr>
        <p:spPr>
          <a:xfrm>
            <a:off x="2667000" y="52578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413" name="Shape 413"/>
          <p:cNvSpPr txBox="1"/>
          <p:nvPr/>
        </p:nvSpPr>
        <p:spPr>
          <a:xfrm>
            <a:off x="2971801" y="533400"/>
            <a:ext cx="6319837"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CBR: Parameterized Adaptation</a:t>
            </a:r>
          </a:p>
        </p:txBody>
      </p:sp>
      <p:pic>
        <p:nvPicPr>
          <p:cNvPr id="414" name="Shape 414"/>
          <p:cNvPicPr preferRelativeResize="0"/>
          <p:nvPr/>
        </p:nvPicPr>
        <p:blipFill rotWithShape="1">
          <a:blip r:embed="rId3">
            <a:alphaModFix/>
          </a:blip>
          <a:srcRect/>
          <a:stretch/>
        </p:blipFill>
        <p:spPr>
          <a:xfrm>
            <a:off x="3275012" y="1822450"/>
            <a:ext cx="5599112" cy="1938336"/>
          </a:xfrm>
          <a:prstGeom prst="rect">
            <a:avLst/>
          </a:prstGeom>
          <a:noFill/>
          <a:ln>
            <a:noFill/>
          </a:ln>
        </p:spPr>
      </p:pic>
      <p:sp>
        <p:nvSpPr>
          <p:cNvPr id="415" name="Shape 415"/>
          <p:cNvSpPr txBox="1"/>
          <p:nvPr/>
        </p:nvSpPr>
        <p:spPr>
          <a:xfrm>
            <a:off x="3200401" y="5715000"/>
            <a:ext cx="5407025" cy="10064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 = f(F)</a:t>
            </a:r>
          </a:p>
          <a:p>
            <a:pPr>
              <a:buClr>
                <a:schemeClr val="dk1"/>
              </a:buClr>
              <a:buSzPct val="100000"/>
              <a:buFont typeface="Arial"/>
              <a:buChar char="•"/>
            </a:pPr>
            <a:r>
              <a:rPr lang="en-US" sz="2000" dirty="0">
                <a:solidFill>
                  <a:schemeClr val="dk1"/>
                </a:solidFill>
                <a:latin typeface="Candara" panose="020E0502030303020204" pitchFamily="34" charset="0"/>
              </a:rPr>
              <a:t> A’ = f(F’)</a:t>
            </a:r>
          </a:p>
          <a:p>
            <a:pPr>
              <a:buClr>
                <a:schemeClr val="dk1"/>
              </a:buClr>
              <a:buSzPct val="100000"/>
              <a:buFont typeface="Arial"/>
              <a:buChar char="•"/>
            </a:pPr>
            <a:r>
              <a:rPr lang="en-US" sz="2000" dirty="0">
                <a:solidFill>
                  <a:schemeClr val="dk1"/>
                </a:solidFill>
                <a:latin typeface="Candara" panose="020E0502030303020204" pitchFamily="34" charset="0"/>
              </a:rPr>
              <a:t> Functional relationship f(x) remains the same</a:t>
            </a:r>
          </a:p>
        </p:txBody>
      </p:sp>
      <p:cxnSp>
        <p:nvCxnSpPr>
          <p:cNvPr id="416" name="Shape 416"/>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417" name="Shape 417"/>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418" name="Shape 418"/>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419" name="Shape 419"/>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420" name="Shape 420"/>
          <p:cNvSpPr txBox="1"/>
          <p:nvPr/>
        </p:nvSpPr>
        <p:spPr>
          <a:xfrm>
            <a:off x="3200401" y="228601"/>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12" name="Multiply 11"/>
          <p:cNvSpPr/>
          <p:nvPr/>
        </p:nvSpPr>
        <p:spPr>
          <a:xfrm>
            <a:off x="2667000" y="1988820"/>
            <a:ext cx="5722620" cy="486918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4"/>
        <p:cNvGrpSpPr/>
        <p:nvPr/>
      </p:nvGrpSpPr>
      <p:grpSpPr>
        <a:xfrm>
          <a:off x="0" y="0"/>
          <a:ext cx="0" cy="0"/>
          <a:chOff x="0" y="0"/>
          <a:chExt cx="0" cy="0"/>
        </a:xfrm>
      </p:grpSpPr>
      <p:cxnSp>
        <p:nvCxnSpPr>
          <p:cNvPr id="425" name="Shape 425"/>
          <p:cNvCxnSpPr/>
          <p:nvPr/>
        </p:nvCxnSpPr>
        <p:spPr>
          <a:xfrm>
            <a:off x="3276600" y="5791200"/>
            <a:ext cx="5638800" cy="0"/>
          </a:xfrm>
          <a:prstGeom prst="straightConnector1">
            <a:avLst/>
          </a:prstGeom>
          <a:noFill/>
          <a:ln w="12700" cap="rnd" cmpd="sng">
            <a:solidFill>
              <a:schemeClr val="dk1"/>
            </a:solidFill>
            <a:prstDash val="solid"/>
            <a:miter/>
            <a:headEnd type="none" w="med" len="med"/>
            <a:tailEnd type="none" w="med" len="med"/>
          </a:ln>
        </p:spPr>
      </p:cxnSp>
      <p:sp>
        <p:nvSpPr>
          <p:cNvPr id="426" name="Shape 426"/>
          <p:cNvSpPr txBox="1"/>
          <p:nvPr/>
        </p:nvSpPr>
        <p:spPr>
          <a:xfrm>
            <a:off x="2667000" y="57912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427" name="Shape 427"/>
          <p:cNvSpPr txBox="1"/>
          <p:nvPr/>
        </p:nvSpPr>
        <p:spPr>
          <a:xfrm>
            <a:off x="3048000" y="533400"/>
            <a:ext cx="6357936" cy="519112"/>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chemeClr val="dk1"/>
                </a:solidFill>
                <a:latin typeface="Candara" panose="020E0502030303020204" pitchFamily="34" charset="0"/>
              </a:rPr>
              <a:t>CBR: Abstraction / </a:t>
            </a:r>
            <a:r>
              <a:rPr lang="en-US" sz="2800" b="1" dirty="0" err="1">
                <a:solidFill>
                  <a:schemeClr val="dk1"/>
                </a:solidFill>
                <a:latin typeface="Candara" panose="020E0502030303020204" pitchFamily="34" charset="0"/>
              </a:rPr>
              <a:t>Respecialization</a:t>
            </a:r>
            <a:endParaRPr lang="en-US" sz="2800" b="1" dirty="0">
              <a:solidFill>
                <a:schemeClr val="dk1"/>
              </a:solidFill>
              <a:latin typeface="Candara" panose="020E0502030303020204" pitchFamily="34" charset="0"/>
            </a:endParaRPr>
          </a:p>
        </p:txBody>
      </p:sp>
      <p:pic>
        <p:nvPicPr>
          <p:cNvPr id="428" name="Shape 428"/>
          <p:cNvPicPr preferRelativeResize="0"/>
          <p:nvPr/>
        </p:nvPicPr>
        <p:blipFill rotWithShape="1">
          <a:blip r:embed="rId3">
            <a:alphaModFix/>
          </a:blip>
          <a:srcRect/>
          <a:stretch/>
        </p:blipFill>
        <p:spPr>
          <a:xfrm>
            <a:off x="2895600" y="1066801"/>
            <a:ext cx="6276974" cy="4933949"/>
          </a:xfrm>
          <a:prstGeom prst="rect">
            <a:avLst/>
          </a:prstGeom>
          <a:noFill/>
          <a:ln>
            <a:noFill/>
          </a:ln>
        </p:spPr>
      </p:pic>
      <p:sp>
        <p:nvSpPr>
          <p:cNvPr id="429" name="Shape 429"/>
          <p:cNvSpPr txBox="1"/>
          <p:nvPr/>
        </p:nvSpPr>
        <p:spPr>
          <a:xfrm>
            <a:off x="3200400" y="6183312"/>
            <a:ext cx="4859336" cy="1431924"/>
          </a:xfrm>
          <a:prstGeom prst="rect">
            <a:avLst/>
          </a:prstGeom>
          <a:noFill/>
          <a:ln>
            <a:noFill/>
          </a:ln>
        </p:spPr>
        <p:txBody>
          <a:bodyPr lIns="91425" tIns="45700" rIns="91425" bIns="45700" anchor="t" anchorCtr="0">
            <a:noAutofit/>
          </a:bodyPr>
          <a:lstStyle/>
          <a:p>
            <a:pPr>
              <a:lnSpc>
                <a:spcPct val="110000"/>
              </a:lnSpc>
              <a:buClr>
                <a:schemeClr val="dk1"/>
              </a:buClr>
              <a:buSzPct val="100000"/>
              <a:buFont typeface="Arial"/>
              <a:buChar char="•"/>
            </a:pPr>
            <a:r>
              <a:rPr lang="en-US" sz="2000" dirty="0">
                <a:solidFill>
                  <a:schemeClr val="dk1"/>
                </a:solidFill>
                <a:latin typeface="Candara" panose="020E0502030303020204" pitchFamily="34" charset="0"/>
              </a:rPr>
              <a:t> Two possible resolutions</a:t>
            </a:r>
          </a:p>
          <a:p>
            <a:pPr marL="457200" lvl="1">
              <a:lnSpc>
                <a:spcPct val="110000"/>
              </a:lnSpc>
              <a:buClr>
                <a:schemeClr val="dk1"/>
              </a:buClr>
              <a:buSzPct val="100000"/>
              <a:buFont typeface="Arial"/>
              <a:buChar char="•"/>
            </a:pPr>
            <a:r>
              <a:rPr lang="en-US" sz="2000" dirty="0">
                <a:solidFill>
                  <a:schemeClr val="dk1"/>
                </a:solidFill>
                <a:latin typeface="Candara" panose="020E0502030303020204" pitchFamily="34" charset="0"/>
              </a:rPr>
              <a:t> A = f(F)	Adjust network load level</a:t>
            </a:r>
          </a:p>
          <a:p>
            <a:pPr marL="457200" lvl="1">
              <a:lnSpc>
                <a:spcPct val="110000"/>
              </a:lnSpc>
              <a:buClr>
                <a:schemeClr val="dk1"/>
              </a:buClr>
              <a:buSzPct val="100000"/>
              <a:buFont typeface="Arial"/>
              <a:buChar char="•"/>
            </a:pPr>
            <a:r>
              <a:rPr lang="en-US" sz="2000" dirty="0">
                <a:solidFill>
                  <a:schemeClr val="dk1"/>
                </a:solidFill>
                <a:latin typeface="Candara" panose="020E0502030303020204" pitchFamily="34" charset="0"/>
              </a:rPr>
              <a:t> B = g(F)	Adjust bandwidth</a:t>
            </a:r>
          </a:p>
          <a:p>
            <a:pPr>
              <a:lnSpc>
                <a:spcPct val="110000"/>
              </a:lnSpc>
              <a:buClr>
                <a:schemeClr val="dk1"/>
              </a:buClr>
              <a:buSzPct val="100000"/>
              <a:buFont typeface="Arial"/>
              <a:buChar char="•"/>
            </a:pPr>
            <a:r>
              <a:rPr lang="en-US" sz="2000" dirty="0">
                <a:solidFill>
                  <a:schemeClr val="dk1"/>
                </a:solidFill>
                <a:latin typeface="Candara" panose="020E0502030303020204" pitchFamily="34" charset="0"/>
              </a:rPr>
              <a:t> Resolution based on constraint imposed</a:t>
            </a:r>
          </a:p>
        </p:txBody>
      </p:sp>
      <p:cxnSp>
        <p:nvCxnSpPr>
          <p:cNvPr id="430" name="Shape 430"/>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431" name="Shape 431"/>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432" name="Shape 432"/>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433" name="Shape 433"/>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434" name="Shape 434"/>
          <p:cNvSpPr txBox="1"/>
          <p:nvPr/>
        </p:nvSpPr>
        <p:spPr>
          <a:xfrm>
            <a:off x="3200401" y="228601"/>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12" name="Multiply 11"/>
          <p:cNvSpPr/>
          <p:nvPr/>
        </p:nvSpPr>
        <p:spPr>
          <a:xfrm>
            <a:off x="2667000" y="1988820"/>
            <a:ext cx="5722620" cy="486918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8"/>
        <p:cNvGrpSpPr/>
        <p:nvPr/>
      </p:nvGrpSpPr>
      <p:grpSpPr>
        <a:xfrm>
          <a:off x="0" y="0"/>
          <a:ext cx="0" cy="0"/>
          <a:chOff x="0" y="0"/>
          <a:chExt cx="0" cy="0"/>
        </a:xfrm>
      </p:grpSpPr>
      <p:cxnSp>
        <p:nvCxnSpPr>
          <p:cNvPr id="439" name="Shape 439"/>
          <p:cNvCxnSpPr/>
          <p:nvPr/>
        </p:nvCxnSpPr>
        <p:spPr>
          <a:xfrm>
            <a:off x="3276600" y="5257800"/>
            <a:ext cx="5638800" cy="0"/>
          </a:xfrm>
          <a:prstGeom prst="straightConnector1">
            <a:avLst/>
          </a:prstGeom>
          <a:noFill/>
          <a:ln w="12700" cap="rnd" cmpd="sng">
            <a:solidFill>
              <a:schemeClr val="dk1"/>
            </a:solidFill>
            <a:prstDash val="solid"/>
            <a:miter/>
            <a:headEnd type="none" w="med" len="med"/>
            <a:tailEnd type="none" w="med" len="med"/>
          </a:ln>
        </p:spPr>
      </p:cxnSp>
      <p:sp>
        <p:nvSpPr>
          <p:cNvPr id="440" name="Shape 440"/>
          <p:cNvSpPr txBox="1"/>
          <p:nvPr/>
        </p:nvSpPr>
        <p:spPr>
          <a:xfrm>
            <a:off x="2667000" y="52578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441" name="Shape 441"/>
          <p:cNvSpPr txBox="1"/>
          <p:nvPr/>
        </p:nvSpPr>
        <p:spPr>
          <a:xfrm>
            <a:off x="2667000" y="533400"/>
            <a:ext cx="68580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CBR: Critic-Based Adaptation</a:t>
            </a:r>
          </a:p>
        </p:txBody>
      </p:sp>
      <p:pic>
        <p:nvPicPr>
          <p:cNvPr id="442" name="Shape 442"/>
          <p:cNvPicPr preferRelativeResize="0"/>
          <p:nvPr/>
        </p:nvPicPr>
        <p:blipFill rotWithShape="1">
          <a:blip r:embed="rId3">
            <a:alphaModFix/>
          </a:blip>
          <a:srcRect/>
          <a:stretch/>
        </p:blipFill>
        <p:spPr>
          <a:xfrm>
            <a:off x="3190876" y="1590676"/>
            <a:ext cx="5514975" cy="1904999"/>
          </a:xfrm>
          <a:prstGeom prst="rect">
            <a:avLst/>
          </a:prstGeom>
          <a:noFill/>
          <a:ln>
            <a:noFill/>
          </a:ln>
        </p:spPr>
      </p:pic>
      <p:sp>
        <p:nvSpPr>
          <p:cNvPr id="443" name="Shape 443"/>
          <p:cNvSpPr txBox="1"/>
          <p:nvPr/>
        </p:nvSpPr>
        <p:spPr>
          <a:xfrm>
            <a:off x="3184525" y="5649912"/>
            <a:ext cx="5195886" cy="10064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Human expertise introduces a new case</a:t>
            </a:r>
          </a:p>
          <a:p>
            <a:pPr>
              <a:buClr>
                <a:schemeClr val="dk1"/>
              </a:buClr>
              <a:buSzPct val="100000"/>
              <a:buFont typeface="Arial"/>
              <a:buChar char="•"/>
            </a:pPr>
            <a:r>
              <a:rPr lang="en-US" sz="2000" dirty="0">
                <a:solidFill>
                  <a:schemeClr val="dk1"/>
                </a:solidFill>
                <a:latin typeface="Candara" panose="020E0502030303020204" pitchFamily="34" charset="0"/>
              </a:rPr>
              <a:t> N (network load) is an additional parameter</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added to the functional relationship</a:t>
            </a:r>
          </a:p>
        </p:txBody>
      </p:sp>
      <p:cxnSp>
        <p:nvCxnSpPr>
          <p:cNvPr id="444" name="Shape 444"/>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445" name="Shape 445"/>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446" name="Shape 446"/>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447" name="Shape 447"/>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448" name="Shape 448"/>
          <p:cNvSpPr txBox="1"/>
          <p:nvPr/>
        </p:nvSpPr>
        <p:spPr>
          <a:xfrm>
            <a:off x="3200401" y="228601"/>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12" name="Multiply 11"/>
          <p:cNvSpPr/>
          <p:nvPr/>
        </p:nvSpPr>
        <p:spPr>
          <a:xfrm>
            <a:off x="2667000" y="1988820"/>
            <a:ext cx="5722620" cy="486918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2"/>
        <p:cNvGrpSpPr/>
        <p:nvPr/>
      </p:nvGrpSpPr>
      <p:grpSpPr>
        <a:xfrm>
          <a:off x="0" y="0"/>
          <a:ext cx="0" cy="0"/>
          <a:chOff x="0" y="0"/>
          <a:chExt cx="0" cy="0"/>
        </a:xfrm>
      </p:grpSpPr>
      <p:cxnSp>
        <p:nvCxnSpPr>
          <p:cNvPr id="453" name="Shape 453"/>
          <p:cNvCxnSpPr/>
          <p:nvPr/>
        </p:nvCxnSpPr>
        <p:spPr>
          <a:xfrm>
            <a:off x="3276600" y="6553200"/>
            <a:ext cx="5638800" cy="0"/>
          </a:xfrm>
          <a:prstGeom prst="straightConnector1">
            <a:avLst/>
          </a:prstGeom>
          <a:noFill/>
          <a:ln w="12700" cap="rnd" cmpd="sng">
            <a:solidFill>
              <a:schemeClr val="dk1"/>
            </a:solidFill>
            <a:prstDash val="solid"/>
            <a:miter/>
            <a:headEnd type="none" w="med" len="med"/>
            <a:tailEnd type="none" w="med" len="med"/>
          </a:ln>
        </p:spPr>
      </p:cxnSp>
      <p:sp>
        <p:nvSpPr>
          <p:cNvPr id="454" name="Shape 454"/>
          <p:cNvSpPr txBox="1"/>
          <p:nvPr/>
        </p:nvSpPr>
        <p:spPr>
          <a:xfrm>
            <a:off x="2667000" y="65532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455" name="Shape 455"/>
          <p:cNvSpPr txBox="1"/>
          <p:nvPr/>
        </p:nvSpPr>
        <p:spPr>
          <a:xfrm>
            <a:off x="3200400" y="533400"/>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CBR-Based Critter</a:t>
            </a:r>
          </a:p>
        </p:txBody>
      </p:sp>
      <p:pic>
        <p:nvPicPr>
          <p:cNvPr id="456" name="Shape 456"/>
          <p:cNvPicPr preferRelativeResize="0"/>
          <p:nvPr/>
        </p:nvPicPr>
        <p:blipFill rotWithShape="1">
          <a:blip r:embed="rId3">
            <a:alphaModFix/>
          </a:blip>
          <a:srcRect/>
          <a:stretch/>
        </p:blipFill>
        <p:spPr>
          <a:xfrm>
            <a:off x="3733801" y="1143001"/>
            <a:ext cx="4549775" cy="5333999"/>
          </a:xfrm>
          <a:prstGeom prst="rect">
            <a:avLst/>
          </a:prstGeom>
          <a:noFill/>
          <a:ln>
            <a:noFill/>
          </a:ln>
        </p:spPr>
      </p:pic>
      <p:sp>
        <p:nvSpPr>
          <p:cNvPr id="457" name="Shape 457"/>
          <p:cNvSpPr txBox="1"/>
          <p:nvPr/>
        </p:nvSpPr>
        <p:spPr>
          <a:xfrm>
            <a:off x="3200400" y="6934201"/>
            <a:ext cx="5975350" cy="1311275"/>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CRITTER is CBR-based trouble resolution system</a:t>
            </a:r>
          </a:p>
          <a:p>
            <a:pPr>
              <a:buClr>
                <a:schemeClr val="dk1"/>
              </a:buClr>
              <a:buSzPct val="100000"/>
              <a:buFont typeface="Arial"/>
              <a:buChar char="•"/>
            </a:pPr>
            <a:r>
              <a:rPr lang="en-US" sz="2000" dirty="0">
                <a:solidFill>
                  <a:schemeClr val="dk1"/>
                </a:solidFill>
                <a:latin typeface="Candara" panose="020E0502030303020204" pitchFamily="34" charset="0"/>
              </a:rPr>
              <a:t> Integrated with Cabletron Spectrum NMS</a:t>
            </a:r>
          </a:p>
          <a:p>
            <a:pPr>
              <a:buClr>
                <a:schemeClr val="dk1"/>
              </a:buClr>
              <a:buSzPct val="100000"/>
              <a:buFont typeface="Arial"/>
              <a:buChar char="•"/>
            </a:pPr>
            <a:r>
              <a:rPr lang="en-US" sz="2000" dirty="0">
                <a:solidFill>
                  <a:schemeClr val="dk1"/>
                </a:solidFill>
                <a:latin typeface="Candara" panose="020E0502030303020204" pitchFamily="34" charset="0"/>
              </a:rPr>
              <a:t> “Propose” is additional (5th) module to CBR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architecture; permits manual intervention</a:t>
            </a:r>
          </a:p>
        </p:txBody>
      </p:sp>
      <p:cxnSp>
        <p:nvCxnSpPr>
          <p:cNvPr id="458" name="Shape 458"/>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459" name="Shape 459"/>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460" name="Shape 460"/>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461" name="Shape 461"/>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462" name="Shape 462"/>
          <p:cNvSpPr txBox="1"/>
          <p:nvPr/>
        </p:nvSpPr>
        <p:spPr>
          <a:xfrm>
            <a:off x="3200401" y="228601"/>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12" name="Multiply 11"/>
          <p:cNvSpPr/>
          <p:nvPr/>
        </p:nvSpPr>
        <p:spPr>
          <a:xfrm>
            <a:off x="2667000" y="1988820"/>
            <a:ext cx="5722620" cy="486918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6"/>
        <p:cNvGrpSpPr/>
        <p:nvPr/>
      </p:nvGrpSpPr>
      <p:grpSpPr>
        <a:xfrm>
          <a:off x="0" y="0"/>
          <a:ext cx="0" cy="0"/>
          <a:chOff x="0" y="0"/>
          <a:chExt cx="0" cy="0"/>
        </a:xfrm>
      </p:grpSpPr>
      <p:cxnSp>
        <p:nvCxnSpPr>
          <p:cNvPr id="467" name="Shape 467"/>
          <p:cNvCxnSpPr/>
          <p:nvPr/>
        </p:nvCxnSpPr>
        <p:spPr>
          <a:xfrm>
            <a:off x="263578" y="4308422"/>
            <a:ext cx="5638800" cy="0"/>
          </a:xfrm>
          <a:prstGeom prst="straightConnector1">
            <a:avLst/>
          </a:prstGeom>
          <a:noFill/>
          <a:ln w="12700" cap="rnd" cmpd="sng">
            <a:solidFill>
              <a:schemeClr val="dk1"/>
            </a:solidFill>
            <a:prstDash val="solid"/>
            <a:miter/>
            <a:headEnd type="none" w="med" len="med"/>
            <a:tailEnd type="none" w="med" len="med"/>
          </a:ln>
        </p:spPr>
      </p:cxnSp>
      <p:sp>
        <p:nvSpPr>
          <p:cNvPr id="468" name="Shape 468"/>
          <p:cNvSpPr txBox="1"/>
          <p:nvPr/>
        </p:nvSpPr>
        <p:spPr>
          <a:xfrm>
            <a:off x="-346022" y="4308422"/>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469" name="Shape 469"/>
          <p:cNvSpPr txBox="1"/>
          <p:nvPr/>
        </p:nvSpPr>
        <p:spPr>
          <a:xfrm>
            <a:off x="180663" y="304800"/>
            <a:ext cx="5934074" cy="1066799"/>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669900"/>
                </a:solidFill>
                <a:latin typeface="Candara" panose="020E0502030303020204" pitchFamily="34" charset="0"/>
              </a:rPr>
              <a:t>Codebook Correlation Model</a:t>
            </a:r>
            <a:r>
              <a:rPr lang="en-US" sz="3200" b="1" dirty="0">
                <a:solidFill>
                  <a:schemeClr val="dk1"/>
                </a:solidFill>
                <a:latin typeface="Candara" panose="020E0502030303020204" pitchFamily="34" charset="0"/>
              </a:rPr>
              <a:t>:</a:t>
            </a:r>
          </a:p>
          <a:p>
            <a:pPr algn="ctr">
              <a:buClr>
                <a:schemeClr val="dk1"/>
              </a:buClr>
              <a:buSzPct val="25000"/>
            </a:pPr>
            <a:r>
              <a:rPr lang="en-US" sz="3200" b="1" dirty="0">
                <a:solidFill>
                  <a:schemeClr val="dk1"/>
                </a:solidFill>
                <a:latin typeface="Candara" panose="020E0502030303020204" pitchFamily="34" charset="0"/>
              </a:rPr>
              <a:t>Generic Architecture</a:t>
            </a:r>
          </a:p>
        </p:txBody>
      </p:sp>
      <p:sp>
        <p:nvSpPr>
          <p:cNvPr id="470" name="Shape 470"/>
          <p:cNvSpPr txBox="1"/>
          <p:nvPr/>
        </p:nvSpPr>
        <p:spPr>
          <a:xfrm>
            <a:off x="95304" y="4776735"/>
            <a:ext cx="6183576" cy="2530475"/>
          </a:xfrm>
          <a:prstGeom prst="rect">
            <a:avLst/>
          </a:prstGeom>
          <a:noFill/>
          <a:ln>
            <a:noFill/>
          </a:ln>
        </p:spPr>
        <p:txBody>
          <a:bodyPr lIns="91425" tIns="45700" rIns="91425" bIns="45700" anchor="t" anchorCtr="0">
            <a:noAutofit/>
          </a:bodyPr>
          <a:lstStyle/>
          <a:p>
            <a:pPr marL="342900" indent="-342900">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Yemini</a:t>
            </a:r>
            <a:r>
              <a:rPr lang="en-US" sz="2000" dirty="0">
                <a:solidFill>
                  <a:schemeClr val="dk1"/>
                </a:solidFill>
                <a:latin typeface="Candara" panose="020E0502030303020204" pitchFamily="34" charset="0"/>
              </a:rPr>
              <a:t>, et. al. proposed this model </a:t>
            </a:r>
          </a:p>
          <a:p>
            <a:pPr marL="342900" indent="-342900">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Monitors capture alarm events</a:t>
            </a:r>
          </a:p>
          <a:p>
            <a:pPr marL="342900" indent="-342900">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Configuration model </a:t>
            </a:r>
            <a:r>
              <a:rPr lang="en-US" sz="2000" dirty="0">
                <a:solidFill>
                  <a:schemeClr val="dk1"/>
                </a:solidFill>
                <a:latin typeface="Candara" panose="020E0502030303020204" pitchFamily="34" charset="0"/>
              </a:rPr>
              <a:t>contains the configuration </a:t>
            </a:r>
            <a:r>
              <a:rPr lang="en-US" sz="2000" dirty="0" smtClean="0">
                <a:solidFill>
                  <a:schemeClr val="dk1"/>
                </a:solidFill>
                <a:latin typeface="Candara" panose="020E0502030303020204" pitchFamily="34" charset="0"/>
              </a:rPr>
              <a:t>of the </a:t>
            </a:r>
            <a:r>
              <a:rPr lang="en-US" sz="2000" dirty="0">
                <a:solidFill>
                  <a:schemeClr val="dk1"/>
                </a:solidFill>
                <a:latin typeface="Candara" panose="020E0502030303020204" pitchFamily="34" charset="0"/>
              </a:rPr>
              <a:t>network</a:t>
            </a:r>
          </a:p>
          <a:p>
            <a:pPr marL="342900" indent="-342900">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Event model </a:t>
            </a:r>
            <a:r>
              <a:rPr lang="en-US" sz="2000" dirty="0">
                <a:solidFill>
                  <a:schemeClr val="dk1"/>
                </a:solidFill>
                <a:latin typeface="Candara" panose="020E0502030303020204" pitchFamily="34" charset="0"/>
              </a:rPr>
              <a:t>represents events and their </a:t>
            </a:r>
            <a:r>
              <a:rPr lang="en-US" sz="2000" dirty="0" smtClean="0">
                <a:solidFill>
                  <a:schemeClr val="dk1"/>
                </a:solidFill>
                <a:latin typeface="Candara" panose="020E0502030303020204" pitchFamily="34" charset="0"/>
              </a:rPr>
              <a:t>causal </a:t>
            </a:r>
            <a:r>
              <a:rPr lang="en-US" sz="2000" dirty="0">
                <a:solidFill>
                  <a:schemeClr val="dk1"/>
                </a:solidFill>
                <a:latin typeface="Candara" panose="020E0502030303020204" pitchFamily="34" charset="0"/>
              </a:rPr>
              <a:t>relationships</a:t>
            </a:r>
          </a:p>
          <a:p>
            <a:pPr marL="342900" indent="-342900">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Correlator</a:t>
            </a:r>
            <a:r>
              <a:rPr lang="en-US" sz="2000" dirty="0">
                <a:solidFill>
                  <a:schemeClr val="dk1"/>
                </a:solidFill>
                <a:latin typeface="Candara" panose="020E0502030303020204" pitchFamily="34" charset="0"/>
              </a:rPr>
              <a:t> correlates </a:t>
            </a:r>
            <a:r>
              <a:rPr lang="en-US" sz="2000" b="1" dirty="0">
                <a:solidFill>
                  <a:schemeClr val="dk1"/>
                </a:solidFill>
                <a:latin typeface="Candara" panose="020E0502030303020204" pitchFamily="34" charset="0"/>
              </a:rPr>
              <a:t>alarm events </a:t>
            </a:r>
            <a:r>
              <a:rPr lang="en-US" sz="2000" dirty="0">
                <a:solidFill>
                  <a:schemeClr val="dk1"/>
                </a:solidFill>
                <a:latin typeface="Candara" panose="020E0502030303020204" pitchFamily="34" charset="0"/>
              </a:rPr>
              <a:t>with </a:t>
            </a:r>
            <a:r>
              <a:rPr lang="en-US" sz="2000" b="1" dirty="0">
                <a:solidFill>
                  <a:schemeClr val="dk1"/>
                </a:solidFill>
                <a:latin typeface="Candara" panose="020E0502030303020204" pitchFamily="34" charset="0"/>
              </a:rPr>
              <a:t>event model</a:t>
            </a:r>
            <a:r>
              <a:rPr lang="en-US" sz="2000" dirty="0">
                <a:solidFill>
                  <a:schemeClr val="dk1"/>
                </a:solidFill>
                <a:latin typeface="Candara" panose="020E0502030303020204" pitchFamily="34" charset="0"/>
              </a:rPr>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and determines the </a:t>
            </a:r>
            <a:r>
              <a:rPr lang="en-US" sz="2000" b="1" dirty="0">
                <a:solidFill>
                  <a:schemeClr val="dk1"/>
                </a:solidFill>
                <a:latin typeface="Candara" panose="020E0502030303020204" pitchFamily="34" charset="0"/>
              </a:rPr>
              <a:t>problem</a:t>
            </a:r>
            <a:r>
              <a:rPr lang="en-US" sz="2000" dirty="0">
                <a:solidFill>
                  <a:schemeClr val="dk1"/>
                </a:solidFill>
                <a:latin typeface="Candara" panose="020E0502030303020204" pitchFamily="34" charset="0"/>
              </a:rPr>
              <a:t> that caused the events</a:t>
            </a:r>
          </a:p>
        </p:txBody>
      </p:sp>
      <p:cxnSp>
        <p:nvCxnSpPr>
          <p:cNvPr id="475" name="Shape 475"/>
          <p:cNvCxnSpPr/>
          <p:nvPr/>
        </p:nvCxnSpPr>
        <p:spPr>
          <a:xfrm>
            <a:off x="247338"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476" name="Shape 476"/>
          <p:cNvSpPr txBox="1"/>
          <p:nvPr/>
        </p:nvSpPr>
        <p:spPr>
          <a:xfrm>
            <a:off x="247339"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Rectangle 1"/>
          <p:cNvSpPr/>
          <p:nvPr/>
        </p:nvSpPr>
        <p:spPr>
          <a:xfrm>
            <a:off x="2005083" y="8465458"/>
            <a:ext cx="1346844" cy="307777"/>
          </a:xfrm>
          <a:prstGeom prst="rect">
            <a:avLst/>
          </a:prstGeom>
        </p:spPr>
        <p:txBody>
          <a:bodyPr wrap="none">
            <a:spAutoFit/>
          </a:bodyPr>
          <a:lstStyle/>
          <a:p>
            <a:r>
              <a:rPr lang="en-US" dirty="0">
                <a:solidFill>
                  <a:schemeClr val="dk1"/>
                </a:solidFill>
                <a:latin typeface="Candara" panose="020E0502030303020204" pitchFamily="34" charset="0"/>
              </a:rPr>
              <a:t>correlates </a:t>
            </a:r>
            <a:r>
              <a:rPr lang="en-US" dirty="0" smtClean="0">
                <a:solidFill>
                  <a:schemeClr val="dk1"/>
                </a:solidFill>
                <a:latin typeface="Candara" panose="020E0502030303020204" pitchFamily="34" charset="0"/>
              </a:rPr>
              <a:t> </a:t>
            </a:r>
            <a:r>
              <a:rPr lang="ar-SA" dirty="0" smtClean="0"/>
              <a:t>يربط</a:t>
            </a:r>
            <a:endParaRPr lang="ar-SA" dirty="0"/>
          </a:p>
        </p:txBody>
      </p:sp>
      <p:sp>
        <p:nvSpPr>
          <p:cNvPr id="3" name="TextBox 2"/>
          <p:cNvSpPr txBox="1"/>
          <p:nvPr/>
        </p:nvSpPr>
        <p:spPr>
          <a:xfrm>
            <a:off x="6461760" y="620993"/>
            <a:ext cx="5266944" cy="2308324"/>
          </a:xfrm>
          <a:prstGeom prst="rect">
            <a:avLst/>
          </a:prstGeom>
          <a:noFill/>
        </p:spPr>
        <p:txBody>
          <a:bodyPr wrap="square" rtlCol="1">
            <a:spAutoFit/>
          </a:bodyPr>
          <a:lstStyle/>
          <a:p>
            <a:r>
              <a:rPr lang="en-US" sz="1800" dirty="0">
                <a:latin typeface="Candara" panose="020E0502030303020204" pitchFamily="34" charset="0"/>
              </a:rPr>
              <a:t>Algorithms have been developed to correlate events that are generated in networks based on modeling</a:t>
            </a:r>
          </a:p>
          <a:p>
            <a:r>
              <a:rPr lang="en-US" sz="1800" dirty="0">
                <a:latin typeface="Candara" panose="020E0502030303020204" pitchFamily="34" charset="0"/>
              </a:rPr>
              <a:t>of the network and the behavior of network components</a:t>
            </a:r>
            <a:r>
              <a:rPr lang="en-US" sz="1800" dirty="0" smtClean="0">
                <a:latin typeface="Candara" panose="020E0502030303020204" pitchFamily="34" charset="0"/>
              </a:rPr>
              <a:t>.</a:t>
            </a:r>
          </a:p>
          <a:p>
            <a:endParaRPr lang="en-US" sz="1800" dirty="0">
              <a:latin typeface="Candara" panose="020E0502030303020204" pitchFamily="34" charset="0"/>
            </a:endParaRPr>
          </a:p>
          <a:p>
            <a:r>
              <a:rPr lang="en-US" sz="1800" dirty="0">
                <a:latin typeface="Candara" panose="020E0502030303020204" pitchFamily="34" charset="0"/>
              </a:rPr>
              <a:t>Figure 11.18 </a:t>
            </a:r>
            <a:r>
              <a:rPr lang="en-US" sz="1800" dirty="0" smtClean="0">
                <a:latin typeface="Candara" panose="020E0502030303020204" pitchFamily="34" charset="0"/>
              </a:rPr>
              <a:t>shows </a:t>
            </a:r>
            <a:r>
              <a:rPr lang="en-US" sz="1800" dirty="0">
                <a:latin typeface="Candara" panose="020E0502030303020204" pitchFamily="34" charset="0"/>
              </a:rPr>
              <a:t>the </a:t>
            </a:r>
            <a:r>
              <a:rPr lang="en-US" sz="1800" b="1" dirty="0">
                <a:latin typeface="Candara" panose="020E0502030303020204" pitchFamily="34" charset="0"/>
              </a:rPr>
              <a:t>architecture</a:t>
            </a:r>
            <a:r>
              <a:rPr lang="en-US" sz="1800" dirty="0">
                <a:latin typeface="Candara" panose="020E0502030303020204" pitchFamily="34" charset="0"/>
              </a:rPr>
              <a:t> of a </a:t>
            </a:r>
            <a:r>
              <a:rPr lang="en-US" sz="1800" b="1" dirty="0">
                <a:solidFill>
                  <a:srgbClr val="0070C0"/>
                </a:solidFill>
                <a:latin typeface="Candara" panose="020E0502030303020204" pitchFamily="34" charset="0"/>
              </a:rPr>
              <a:t>model-based event correlation </a:t>
            </a:r>
            <a:r>
              <a:rPr lang="en-US" sz="1800" b="1" dirty="0" smtClean="0">
                <a:solidFill>
                  <a:srgbClr val="0070C0"/>
                </a:solidFill>
                <a:latin typeface="Candara" panose="020E0502030303020204" pitchFamily="34" charset="0"/>
              </a:rPr>
              <a:t>system</a:t>
            </a:r>
            <a:r>
              <a:rPr lang="en-US" sz="1800" dirty="0" smtClean="0">
                <a:latin typeface="Candara" panose="020E0502030303020204" pitchFamily="34" charset="0"/>
              </a:rPr>
              <a:t>, </a:t>
            </a:r>
            <a:r>
              <a:rPr lang="en-US" sz="1800" dirty="0">
                <a:latin typeface="Candara" panose="020E0502030303020204" pitchFamily="34" charset="0"/>
              </a:rPr>
              <a:t>we </a:t>
            </a:r>
            <a:r>
              <a:rPr lang="en-US" sz="1800" dirty="0" smtClean="0">
                <a:latin typeface="Candara" panose="020E0502030303020204" pitchFamily="34" charset="0"/>
              </a:rPr>
              <a:t>will refer </a:t>
            </a:r>
            <a:r>
              <a:rPr lang="en-US" sz="1800" dirty="0">
                <a:latin typeface="Candara" panose="020E0502030303020204" pitchFamily="34" charset="0"/>
              </a:rPr>
              <a:t>to this as </a:t>
            </a:r>
            <a:r>
              <a:rPr lang="en-US" sz="1800" b="1" dirty="0">
                <a:solidFill>
                  <a:srgbClr val="669900"/>
                </a:solidFill>
                <a:latin typeface="Candara" panose="020E0502030303020204" pitchFamily="34" charset="0"/>
              </a:rPr>
              <a:t>codebook correlation</a:t>
            </a:r>
            <a:r>
              <a:rPr lang="en-US" sz="1800" dirty="0">
                <a:latin typeface="Candara" panose="020E0502030303020204" pitchFamily="34" charset="0"/>
              </a:rPr>
              <a:t>.</a:t>
            </a:r>
            <a:endParaRPr lang="ar-SA" sz="1800" dirty="0">
              <a:latin typeface="Candara" panose="020E0502030303020204" pitchFamily="34" charset="0"/>
            </a:endParaRPr>
          </a:p>
        </p:txBody>
      </p:sp>
      <p:pic>
        <p:nvPicPr>
          <p:cNvPr id="5" name="Picture 4"/>
          <p:cNvPicPr>
            <a:picLocks noChangeAspect="1"/>
          </p:cNvPicPr>
          <p:nvPr/>
        </p:nvPicPr>
        <p:blipFill>
          <a:blip r:embed="rId3"/>
          <a:stretch>
            <a:fillRect/>
          </a:stretch>
        </p:blipFill>
        <p:spPr>
          <a:xfrm>
            <a:off x="434540" y="2281096"/>
            <a:ext cx="5250508" cy="1736269"/>
          </a:xfrm>
          <a:prstGeom prst="rect">
            <a:avLst/>
          </a:prstGeom>
        </p:spPr>
      </p:pic>
      <p:sp>
        <p:nvSpPr>
          <p:cNvPr id="7" name="Rectangle 6"/>
          <p:cNvSpPr/>
          <p:nvPr/>
        </p:nvSpPr>
        <p:spPr>
          <a:xfrm>
            <a:off x="6522720" y="3489359"/>
            <a:ext cx="5559552" cy="3323987"/>
          </a:xfrm>
          <a:prstGeom prst="rect">
            <a:avLst/>
          </a:prstGeom>
        </p:spPr>
        <p:txBody>
          <a:bodyPr wrap="square">
            <a:spAutoFit/>
          </a:bodyPr>
          <a:lstStyle/>
          <a:p>
            <a:pPr marL="285750" indent="-285750">
              <a:spcAft>
                <a:spcPts val="1200"/>
              </a:spcAft>
              <a:buFont typeface="Arial" panose="020B0604020202020204" pitchFamily="34" charset="0"/>
              <a:buChar char="•"/>
            </a:pPr>
            <a:r>
              <a:rPr lang="en-US" sz="1800" b="1" dirty="0">
                <a:solidFill>
                  <a:srgbClr val="0070C0"/>
                </a:solidFill>
                <a:latin typeface="Candara" panose="020E0502030303020204" pitchFamily="34" charset="0"/>
              </a:rPr>
              <a:t>Monitors</a:t>
            </a:r>
            <a:r>
              <a:rPr lang="en-US" sz="1800" dirty="0">
                <a:latin typeface="Candara" panose="020E0502030303020204" pitchFamily="34" charset="0"/>
              </a:rPr>
              <a:t> capture </a:t>
            </a:r>
            <a:r>
              <a:rPr lang="en-US" sz="1800" b="1" dirty="0">
                <a:latin typeface="Candara" panose="020E0502030303020204" pitchFamily="34" charset="0"/>
              </a:rPr>
              <a:t>alarm events </a:t>
            </a:r>
            <a:r>
              <a:rPr lang="en-US" sz="1800" dirty="0">
                <a:latin typeface="Candara" panose="020E0502030303020204" pitchFamily="34" charset="0"/>
              </a:rPr>
              <a:t>and input them to the </a:t>
            </a:r>
            <a:r>
              <a:rPr lang="en-US" sz="1800" b="1" dirty="0">
                <a:solidFill>
                  <a:srgbClr val="0070C0"/>
                </a:solidFill>
                <a:latin typeface="Candara" panose="020E0502030303020204" pitchFamily="34" charset="0"/>
              </a:rPr>
              <a:t>correlator</a:t>
            </a:r>
            <a:r>
              <a:rPr lang="en-US" sz="1800" dirty="0">
                <a:latin typeface="Candara" panose="020E0502030303020204" pitchFamily="34" charset="0"/>
              </a:rPr>
              <a:t>. </a:t>
            </a:r>
          </a:p>
          <a:p>
            <a:pPr marL="285750" indent="-285750">
              <a:spcAft>
                <a:spcPts val="1200"/>
              </a:spcAft>
              <a:buFont typeface="Arial" panose="020B0604020202020204" pitchFamily="34" charset="0"/>
              <a:buChar char="•"/>
            </a:pPr>
            <a:r>
              <a:rPr lang="en-US" sz="1800" dirty="0">
                <a:latin typeface="Candara" panose="020E0502030303020204" pitchFamily="34" charset="0"/>
              </a:rPr>
              <a:t>The </a:t>
            </a:r>
            <a:r>
              <a:rPr lang="en-US" sz="1800" b="1" dirty="0">
                <a:solidFill>
                  <a:srgbClr val="0070C0"/>
                </a:solidFill>
                <a:latin typeface="Candara" panose="020E0502030303020204" pitchFamily="34" charset="0"/>
              </a:rPr>
              <a:t>configuration model </a:t>
            </a:r>
            <a:r>
              <a:rPr lang="en-US" sz="1800" dirty="0">
                <a:latin typeface="Candara" panose="020E0502030303020204" pitchFamily="34" charset="0"/>
              </a:rPr>
              <a:t>contains the configuration of the network. </a:t>
            </a:r>
          </a:p>
          <a:p>
            <a:pPr marL="285750" indent="-285750">
              <a:spcAft>
                <a:spcPts val="1200"/>
              </a:spcAft>
              <a:buFont typeface="Arial" panose="020B0604020202020204" pitchFamily="34" charset="0"/>
              <a:buChar char="•"/>
            </a:pPr>
            <a:r>
              <a:rPr lang="en-US" sz="1800" dirty="0">
                <a:latin typeface="Candara" panose="020E0502030303020204" pitchFamily="34" charset="0"/>
              </a:rPr>
              <a:t>The </a:t>
            </a:r>
            <a:r>
              <a:rPr lang="en-US" sz="1800" b="1" dirty="0">
                <a:solidFill>
                  <a:srgbClr val="0070C0"/>
                </a:solidFill>
                <a:latin typeface="Candara" panose="020E0502030303020204" pitchFamily="34" charset="0"/>
              </a:rPr>
              <a:t>event model </a:t>
            </a:r>
            <a:r>
              <a:rPr lang="en-US" sz="1800" dirty="0">
                <a:latin typeface="Candara" panose="020E0502030303020204" pitchFamily="34" charset="0"/>
              </a:rPr>
              <a:t>represents the various events and their causal relationships (we will soon define the causality relationship). </a:t>
            </a:r>
          </a:p>
          <a:p>
            <a:pPr marL="285750" indent="-285750">
              <a:spcAft>
                <a:spcPts val="1200"/>
              </a:spcAft>
              <a:buFont typeface="Arial" panose="020B0604020202020204" pitchFamily="34" charset="0"/>
              <a:buChar char="•"/>
            </a:pPr>
            <a:r>
              <a:rPr lang="en-US" sz="1800" dirty="0">
                <a:latin typeface="Candara" panose="020E0502030303020204" pitchFamily="34" charset="0"/>
              </a:rPr>
              <a:t>The </a:t>
            </a:r>
            <a:r>
              <a:rPr lang="en-US" sz="1800" b="1" dirty="0">
                <a:solidFill>
                  <a:srgbClr val="669900"/>
                </a:solidFill>
                <a:latin typeface="Candara" panose="020E0502030303020204" pitchFamily="34" charset="0"/>
              </a:rPr>
              <a:t>correlator</a:t>
            </a:r>
            <a:r>
              <a:rPr lang="en-US" sz="1800" dirty="0">
                <a:latin typeface="Candara" panose="020E0502030303020204" pitchFamily="34" charset="0"/>
              </a:rPr>
              <a:t> correlates the </a:t>
            </a:r>
            <a:r>
              <a:rPr lang="en-US" sz="1800" b="1" dirty="0">
                <a:latin typeface="Candara" panose="020E0502030303020204" pitchFamily="34" charset="0"/>
              </a:rPr>
              <a:t>alarm events</a:t>
            </a:r>
            <a:r>
              <a:rPr lang="en-US" sz="1800" dirty="0">
                <a:latin typeface="Candara" panose="020E0502030303020204" pitchFamily="34" charset="0"/>
              </a:rPr>
              <a:t> with the </a:t>
            </a:r>
            <a:r>
              <a:rPr lang="en-US" sz="1800" b="1" dirty="0">
                <a:latin typeface="Candara" panose="020E0502030303020204" pitchFamily="34" charset="0"/>
              </a:rPr>
              <a:t>event model</a:t>
            </a:r>
            <a:r>
              <a:rPr lang="en-US" sz="1800" dirty="0">
                <a:latin typeface="Candara" panose="020E0502030303020204" pitchFamily="34" charset="0"/>
              </a:rPr>
              <a:t> and determines the common </a:t>
            </a:r>
            <a:r>
              <a:rPr lang="en-US" sz="1800" b="1" dirty="0">
                <a:latin typeface="Candara" panose="020E0502030303020204" pitchFamily="34" charset="0"/>
              </a:rPr>
              <a:t>problems</a:t>
            </a:r>
            <a:r>
              <a:rPr lang="en-US" sz="1800" dirty="0">
                <a:latin typeface="Candara" panose="020E0502030303020204" pitchFamily="34" charset="0"/>
              </a:rPr>
              <a:t> that caused the alarm event.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cxnSp>
        <p:nvCxnSpPr>
          <p:cNvPr id="97" name="Shape 97"/>
          <p:cNvCxnSpPr/>
          <p:nvPr/>
        </p:nvCxnSpPr>
        <p:spPr>
          <a:xfrm>
            <a:off x="394253" y="6476999"/>
            <a:ext cx="5031187" cy="0"/>
          </a:xfrm>
          <a:prstGeom prst="straightConnector1">
            <a:avLst/>
          </a:prstGeom>
          <a:noFill/>
          <a:ln w="12700" cap="rnd" cmpd="sng">
            <a:solidFill>
              <a:schemeClr val="dk1"/>
            </a:solidFill>
            <a:prstDash val="solid"/>
            <a:miter/>
            <a:headEnd type="none" w="med" len="med"/>
            <a:tailEnd type="none" w="med" len="med"/>
          </a:ln>
        </p:spPr>
      </p:cxnSp>
      <p:sp>
        <p:nvSpPr>
          <p:cNvPr id="98" name="Shape 98"/>
          <p:cNvSpPr txBox="1"/>
          <p:nvPr/>
        </p:nvSpPr>
        <p:spPr>
          <a:xfrm>
            <a:off x="-215347" y="64769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99" name="Shape 99"/>
          <p:cNvSpPr txBox="1"/>
          <p:nvPr/>
        </p:nvSpPr>
        <p:spPr>
          <a:xfrm>
            <a:off x="165653" y="304799"/>
            <a:ext cx="57912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Network and Systems Mgmt</a:t>
            </a:r>
          </a:p>
        </p:txBody>
      </p:sp>
      <p:sp>
        <p:nvSpPr>
          <p:cNvPr id="101" name="Shape 101"/>
          <p:cNvSpPr txBox="1"/>
          <p:nvPr/>
        </p:nvSpPr>
        <p:spPr>
          <a:xfrm>
            <a:off x="318053" y="6857999"/>
            <a:ext cx="5632450" cy="7016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TMN architecture expanded to </a:t>
            </a:r>
            <a:r>
              <a:rPr lang="en-US" sz="2000" b="1" dirty="0">
                <a:solidFill>
                  <a:schemeClr val="dk1"/>
                </a:solidFill>
                <a:latin typeface="Candara" panose="020E0502030303020204" pitchFamily="34" charset="0"/>
              </a:rPr>
              <a:t>include</a:t>
            </a:r>
            <a:r>
              <a:rPr lang="en-US" sz="2000" dirty="0">
                <a:solidFill>
                  <a:schemeClr val="dk1"/>
                </a:solidFill>
                <a:latin typeface="Candara" panose="020E0502030303020204" pitchFamily="34" charset="0"/>
              </a:rPr>
              <a:t> systems</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management</a:t>
            </a:r>
          </a:p>
        </p:txBody>
      </p:sp>
      <p:cxnSp>
        <p:nvCxnSpPr>
          <p:cNvPr id="105" name="Shape 105"/>
          <p:cNvCxnSpPr/>
          <p:nvPr/>
        </p:nvCxnSpPr>
        <p:spPr>
          <a:xfrm>
            <a:off x="318053"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106" name="Shape 106"/>
          <p:cNvSpPr txBox="1"/>
          <p:nvPr/>
        </p:nvSpPr>
        <p:spPr>
          <a:xfrm>
            <a:off x="318054"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TextBox 1"/>
          <p:cNvSpPr txBox="1"/>
          <p:nvPr/>
        </p:nvSpPr>
        <p:spPr>
          <a:xfrm>
            <a:off x="5863823" y="483174"/>
            <a:ext cx="6194066" cy="7663636"/>
          </a:xfrm>
          <a:prstGeom prst="rect">
            <a:avLst/>
          </a:prstGeom>
          <a:noFill/>
        </p:spPr>
        <p:txBody>
          <a:bodyPr wrap="square" rtlCol="1">
            <a:spAutoFit/>
          </a:bodyPr>
          <a:lstStyle/>
          <a:p>
            <a:r>
              <a:rPr lang="en-US" sz="1600" dirty="0">
                <a:latin typeface="Candara" panose="020E0502030303020204" pitchFamily="34" charset="0"/>
              </a:rPr>
              <a:t>The management of networked information services involves management of network and </a:t>
            </a:r>
            <a:r>
              <a:rPr lang="en-US" sz="1600" dirty="0" smtClean="0">
                <a:latin typeface="Candara" panose="020E0502030303020204" pitchFamily="34" charset="0"/>
              </a:rPr>
              <a:t>system resources</a:t>
            </a:r>
            <a:r>
              <a:rPr lang="en-US" sz="1600" dirty="0">
                <a:latin typeface="Candara" panose="020E0502030303020204" pitchFamily="34" charset="0"/>
              </a:rPr>
              <a:t>. </a:t>
            </a:r>
            <a:r>
              <a:rPr lang="en-US" sz="1600" b="1" dirty="0" smtClean="0">
                <a:latin typeface="Candara" panose="020E0502030303020204" pitchFamily="34" charset="0"/>
              </a:rPr>
              <a:t>OSI</a:t>
            </a:r>
            <a:r>
              <a:rPr lang="en-US" sz="1600" dirty="0" smtClean="0">
                <a:latin typeface="Candara" panose="020E0502030303020204" pitchFamily="34" charset="0"/>
              </a:rPr>
              <a:t> defines </a:t>
            </a:r>
            <a:r>
              <a:rPr lang="en-US" sz="1600" dirty="0">
                <a:latin typeface="Candara" panose="020E0502030303020204" pitchFamily="34" charset="0"/>
              </a:rPr>
              <a:t>network management as a five-layer architecture. We have extended the </a:t>
            </a:r>
            <a:r>
              <a:rPr lang="en-US" sz="1600" dirty="0" smtClean="0">
                <a:latin typeface="Candara" panose="020E0502030303020204" pitchFamily="34" charset="0"/>
              </a:rPr>
              <a:t>model to </a:t>
            </a:r>
            <a:r>
              <a:rPr lang="en-US" sz="1600" dirty="0">
                <a:latin typeface="Candara" panose="020E0502030303020204" pitchFamily="34" charset="0"/>
              </a:rPr>
              <a:t>include system management and have presented the integrated architecture in Figure 11 1. At </a:t>
            </a:r>
            <a:r>
              <a:rPr lang="en-US" sz="1600" dirty="0" smtClean="0">
                <a:latin typeface="Candara" panose="020E0502030303020204" pitchFamily="34" charset="0"/>
              </a:rPr>
              <a:t>the highest </a:t>
            </a:r>
            <a:r>
              <a:rPr lang="en-US" sz="1600" dirty="0">
                <a:latin typeface="Candara" panose="020E0502030303020204" pitchFamily="34" charset="0"/>
              </a:rPr>
              <a:t>level of TMN are the functions associated with managing the business, business management</a:t>
            </a:r>
            <a:r>
              <a:rPr lang="en-US" sz="1600" dirty="0" smtClean="0">
                <a:latin typeface="Candara" panose="020E0502030303020204" pitchFamily="34" charset="0"/>
              </a:rPr>
              <a:t>.</a:t>
            </a:r>
          </a:p>
          <a:p>
            <a:endParaRPr lang="en-US" sz="1600" dirty="0">
              <a:latin typeface="Candara" panose="020E0502030303020204" pitchFamily="34" charset="0"/>
            </a:endParaRPr>
          </a:p>
          <a:p>
            <a:r>
              <a:rPr lang="en-US" sz="1600" dirty="0">
                <a:latin typeface="Candara" panose="020E0502030303020204" pitchFamily="34" charset="0"/>
              </a:rPr>
              <a:t>An institution is a business that provides either a product or service</a:t>
            </a:r>
            <a:r>
              <a:rPr lang="en-US" sz="1600" dirty="0" smtClean="0">
                <a:latin typeface="Candara" panose="020E0502030303020204" pitchFamily="34" charset="0"/>
              </a:rPr>
              <a:t>.</a:t>
            </a:r>
          </a:p>
          <a:p>
            <a:endParaRPr lang="en-US" sz="1600" dirty="0">
              <a:latin typeface="Candara" panose="020E0502030303020204" pitchFamily="34" charset="0"/>
            </a:endParaRPr>
          </a:p>
          <a:p>
            <a:r>
              <a:rPr lang="en-US" sz="1600" dirty="0">
                <a:latin typeface="Candara" panose="020E0502030303020204" pitchFamily="34" charset="0"/>
              </a:rPr>
              <a:t>The third layer of TMN deals with network management or system management. Network </a:t>
            </a:r>
            <a:r>
              <a:rPr lang="en-US" sz="1600" dirty="0" smtClean="0">
                <a:latin typeface="Candara" panose="020E0502030303020204" pitchFamily="34" charset="0"/>
              </a:rPr>
              <a:t>management </a:t>
            </a:r>
            <a:r>
              <a:rPr lang="en-US" sz="1600" dirty="0">
                <a:latin typeface="Candara" panose="020E0502030303020204" pitchFamily="34" charset="0"/>
              </a:rPr>
              <a:t>manages the global network by aggregating and correlating data obtained from the element </a:t>
            </a:r>
            <a:r>
              <a:rPr lang="en-US" sz="1600" dirty="0" smtClean="0">
                <a:latin typeface="Candara" panose="020E0502030303020204" pitchFamily="34" charset="0"/>
              </a:rPr>
              <a:t>management </a:t>
            </a:r>
            <a:r>
              <a:rPr lang="en-US" sz="1600" dirty="0">
                <a:latin typeface="Candara" panose="020E0502030303020204" pitchFamily="34" charset="0"/>
              </a:rPr>
              <a:t>systems</a:t>
            </a:r>
            <a:r>
              <a:rPr lang="en-US" sz="1600" dirty="0" smtClean="0">
                <a:latin typeface="Candara" panose="020E0502030303020204" pitchFamily="34" charset="0"/>
              </a:rPr>
              <a:t>.</a:t>
            </a:r>
          </a:p>
          <a:p>
            <a:endParaRPr lang="en-US" sz="1600" dirty="0">
              <a:latin typeface="Candara" panose="020E0502030303020204" pitchFamily="34" charset="0"/>
            </a:endParaRPr>
          </a:p>
          <a:p>
            <a:r>
              <a:rPr lang="en-US" sz="1600" dirty="0">
                <a:latin typeface="Candara" panose="020E0502030303020204" pitchFamily="34" charset="0"/>
              </a:rPr>
              <a:t>the system management aggregates and coordinates system resources </a:t>
            </a:r>
            <a:r>
              <a:rPr lang="en-US" sz="1600" dirty="0" smtClean="0">
                <a:latin typeface="Candara" panose="020E0502030303020204" pitchFamily="34" charset="0"/>
              </a:rPr>
              <a:t>by acquisition </a:t>
            </a:r>
            <a:r>
              <a:rPr lang="en-US" sz="1600" dirty="0">
                <a:latin typeface="Candara" panose="020E0502030303020204" pitchFamily="34" charset="0"/>
              </a:rPr>
              <a:t>of data from the resource management systems</a:t>
            </a:r>
            <a:r>
              <a:rPr lang="en-US" sz="1600" dirty="0" smtClean="0">
                <a:latin typeface="Candara" panose="020E0502030303020204" pitchFamily="34" charset="0"/>
              </a:rPr>
              <a:t>.</a:t>
            </a:r>
          </a:p>
          <a:p>
            <a:endParaRPr lang="en-US" sz="1600" dirty="0">
              <a:latin typeface="Candara" panose="020E0502030303020204" pitchFamily="34" charset="0"/>
            </a:endParaRPr>
          </a:p>
          <a:p>
            <a:r>
              <a:rPr lang="en-US" sz="1600" dirty="0">
                <a:latin typeface="Candara" panose="020E0502030303020204" pitchFamily="34" charset="0"/>
              </a:rPr>
              <a:t>The complementary functions of </a:t>
            </a:r>
            <a:r>
              <a:rPr lang="en-US" sz="1600" dirty="0" smtClean="0">
                <a:latin typeface="Candara" panose="020E0502030303020204" pitchFamily="34" charset="0"/>
              </a:rPr>
              <a:t>network and </a:t>
            </a:r>
            <a:r>
              <a:rPr lang="en-US" sz="1600" dirty="0">
                <a:latin typeface="Candara" panose="020E0502030303020204" pitchFamily="34" charset="0"/>
              </a:rPr>
              <a:t>system management manage the networked information system composed </a:t>
            </a:r>
            <a:r>
              <a:rPr lang="en-US" sz="1600" dirty="0" smtClean="0">
                <a:latin typeface="Candara" panose="020E0502030303020204" pitchFamily="34" charset="0"/>
              </a:rPr>
              <a:t>of network </a:t>
            </a:r>
            <a:r>
              <a:rPr lang="en-US" sz="1600" dirty="0">
                <a:latin typeface="Candara" panose="020E0502030303020204" pitchFamily="34" charset="0"/>
              </a:rPr>
              <a:t>elements </a:t>
            </a:r>
            <a:r>
              <a:rPr lang="en-US" sz="1600" dirty="0" smtClean="0">
                <a:latin typeface="Candara" panose="020E0502030303020204" pitchFamily="34" charset="0"/>
              </a:rPr>
              <a:t>and system </a:t>
            </a:r>
            <a:r>
              <a:rPr lang="en-US" sz="1600" dirty="0">
                <a:latin typeface="Candara" panose="020E0502030303020204" pitchFamily="34" charset="0"/>
              </a:rPr>
              <a:t>resources</a:t>
            </a:r>
            <a:r>
              <a:rPr lang="en-US" sz="1600" dirty="0" smtClean="0">
                <a:latin typeface="Candara" panose="020E0502030303020204" pitchFamily="34" charset="0"/>
              </a:rPr>
              <a:t>.</a:t>
            </a:r>
          </a:p>
          <a:p>
            <a:endParaRPr lang="en-US" sz="1600" dirty="0">
              <a:latin typeface="Candara" panose="020E0502030303020204" pitchFamily="34" charset="0"/>
            </a:endParaRPr>
          </a:p>
          <a:p>
            <a:r>
              <a:rPr lang="en-US" sz="1600" dirty="0">
                <a:latin typeface="Candara" panose="020E0502030303020204" pitchFamily="34" charset="0"/>
              </a:rPr>
              <a:t>Our focus in this chapter will be on </a:t>
            </a:r>
            <a:r>
              <a:rPr lang="en-US" sz="1600" b="1" dirty="0">
                <a:solidFill>
                  <a:srgbClr val="0070C0"/>
                </a:solidFill>
                <a:latin typeface="Candara" panose="020E0502030303020204" pitchFamily="34" charset="0"/>
              </a:rPr>
              <a:t>network management applications.</a:t>
            </a:r>
            <a:r>
              <a:rPr lang="en-US" sz="1600" dirty="0">
                <a:latin typeface="Candara" panose="020E0502030303020204" pitchFamily="34" charset="0"/>
              </a:rPr>
              <a:t> As we learned </a:t>
            </a:r>
            <a:r>
              <a:rPr lang="en-US" sz="1600" dirty="0" smtClean="0">
                <a:latin typeface="Candara" panose="020E0502030303020204" pitchFamily="34" charset="0"/>
              </a:rPr>
              <a:t>in Chapter </a:t>
            </a:r>
            <a:r>
              <a:rPr lang="en-US" sz="1600" dirty="0">
                <a:latin typeface="Candara" panose="020E0502030303020204" pitchFamily="34" charset="0"/>
              </a:rPr>
              <a:t>3, there are </a:t>
            </a:r>
            <a:r>
              <a:rPr lang="en-US" sz="1600" b="1" dirty="0">
                <a:latin typeface="Candara" panose="020E0502030303020204" pitchFamily="34" charset="0"/>
              </a:rPr>
              <a:t>five different categories </a:t>
            </a:r>
            <a:r>
              <a:rPr lang="en-US" sz="1600" dirty="0">
                <a:latin typeface="Candara" panose="020E0502030303020204" pitchFamily="34" charset="0"/>
              </a:rPr>
              <a:t>of applications: </a:t>
            </a:r>
            <a:r>
              <a:rPr lang="en-US" sz="1600" b="1" dirty="0">
                <a:solidFill>
                  <a:srgbClr val="669900"/>
                </a:solidFill>
                <a:latin typeface="Candara" panose="020E0502030303020204" pitchFamily="34" charset="0"/>
              </a:rPr>
              <a:t>configuration</a:t>
            </a:r>
            <a:r>
              <a:rPr lang="en-US" sz="1600" dirty="0">
                <a:latin typeface="Candara" panose="020E0502030303020204" pitchFamily="34" charset="0"/>
              </a:rPr>
              <a:t> management, </a:t>
            </a:r>
            <a:r>
              <a:rPr lang="en-US" sz="1600" b="1" dirty="0">
                <a:solidFill>
                  <a:srgbClr val="669900"/>
                </a:solidFill>
                <a:latin typeface="Candara" panose="020E0502030303020204" pitchFamily="34" charset="0"/>
              </a:rPr>
              <a:t>fault</a:t>
            </a:r>
            <a:r>
              <a:rPr lang="en-US" sz="1600" dirty="0">
                <a:latin typeface="Candara" panose="020E0502030303020204" pitchFamily="34" charset="0"/>
              </a:rPr>
              <a:t> </a:t>
            </a:r>
            <a:r>
              <a:rPr lang="en-US" sz="1600" dirty="0" smtClean="0">
                <a:latin typeface="Candara" panose="020E0502030303020204" pitchFamily="34" charset="0"/>
              </a:rPr>
              <a:t>management</a:t>
            </a:r>
            <a:r>
              <a:rPr lang="en-US" sz="1600" dirty="0">
                <a:latin typeface="Candara" panose="020E0502030303020204" pitchFamily="34" charset="0"/>
              </a:rPr>
              <a:t>, </a:t>
            </a:r>
            <a:r>
              <a:rPr lang="en-US" sz="1600" b="1" dirty="0">
                <a:solidFill>
                  <a:srgbClr val="669900"/>
                </a:solidFill>
                <a:latin typeface="Candara" panose="020E0502030303020204" pitchFamily="34" charset="0"/>
              </a:rPr>
              <a:t>performance</a:t>
            </a:r>
            <a:r>
              <a:rPr lang="en-US" sz="1600" dirty="0">
                <a:latin typeface="Candara" panose="020E0502030303020204" pitchFamily="34" charset="0"/>
              </a:rPr>
              <a:t> management, </a:t>
            </a:r>
            <a:r>
              <a:rPr lang="en-US" sz="1600" b="1" dirty="0">
                <a:solidFill>
                  <a:srgbClr val="669900"/>
                </a:solidFill>
                <a:latin typeface="Candara" panose="020E0502030303020204" pitchFamily="34" charset="0"/>
              </a:rPr>
              <a:t>security</a:t>
            </a:r>
            <a:r>
              <a:rPr lang="en-US" sz="1600" dirty="0">
                <a:latin typeface="Candara" panose="020E0502030303020204" pitchFamily="34" charset="0"/>
              </a:rPr>
              <a:t> management, and </a:t>
            </a:r>
            <a:r>
              <a:rPr lang="en-US" sz="1600" b="1" dirty="0">
                <a:solidFill>
                  <a:srgbClr val="669900"/>
                </a:solidFill>
                <a:latin typeface="Candara" panose="020E0502030303020204" pitchFamily="34" charset="0"/>
              </a:rPr>
              <a:t>account</a:t>
            </a:r>
            <a:r>
              <a:rPr lang="en-US" sz="1600" dirty="0">
                <a:latin typeface="Candara" panose="020E0502030303020204" pitchFamily="34" charset="0"/>
              </a:rPr>
              <a:t> management</a:t>
            </a:r>
            <a:r>
              <a:rPr lang="en-US" sz="1600" dirty="0" smtClean="0">
                <a:latin typeface="Candara" panose="020E0502030303020204" pitchFamily="34" charset="0"/>
              </a:rPr>
              <a:t>.</a:t>
            </a:r>
          </a:p>
          <a:p>
            <a:endParaRPr lang="en-US" sz="1600" dirty="0">
              <a:latin typeface="Candara" panose="020E0502030303020204" pitchFamily="34" charset="0"/>
            </a:endParaRPr>
          </a:p>
          <a:p>
            <a:endParaRPr lang="ar-SA" sz="1600" dirty="0">
              <a:latin typeface="Candara" panose="020E0502030303020204" pitchFamily="34" charset="0"/>
            </a:endParaRPr>
          </a:p>
        </p:txBody>
      </p:sp>
      <p:pic>
        <p:nvPicPr>
          <p:cNvPr id="3" name="Picture 2"/>
          <p:cNvPicPr>
            <a:picLocks noChangeAspect="1"/>
          </p:cNvPicPr>
          <p:nvPr/>
        </p:nvPicPr>
        <p:blipFill>
          <a:blip r:embed="rId3"/>
          <a:stretch>
            <a:fillRect/>
          </a:stretch>
        </p:blipFill>
        <p:spPr>
          <a:xfrm>
            <a:off x="807600" y="1180805"/>
            <a:ext cx="4666274" cy="5183560"/>
          </a:xfrm>
          <a:prstGeom prst="rect">
            <a:avLst/>
          </a:prstGeom>
        </p:spPr>
      </p:pic>
      <p:sp>
        <p:nvSpPr>
          <p:cNvPr id="4" name="Rectangle 3"/>
          <p:cNvSpPr/>
          <p:nvPr/>
        </p:nvSpPr>
        <p:spPr>
          <a:xfrm>
            <a:off x="826718" y="3031299"/>
            <a:ext cx="1390389" cy="5010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Rectangle 14"/>
          <p:cNvSpPr/>
          <p:nvPr/>
        </p:nvSpPr>
        <p:spPr>
          <a:xfrm>
            <a:off x="4045907" y="3043825"/>
            <a:ext cx="1390389" cy="4759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Rectangle 5"/>
          <p:cNvSpPr/>
          <p:nvPr/>
        </p:nvSpPr>
        <p:spPr>
          <a:xfrm>
            <a:off x="0" y="1138464"/>
            <a:ext cx="2274982" cy="307777"/>
          </a:xfrm>
          <a:prstGeom prst="rect">
            <a:avLst/>
          </a:prstGeom>
        </p:spPr>
        <p:txBody>
          <a:bodyPr wrap="none">
            <a:spAutoFit/>
          </a:bodyPr>
          <a:lstStyle/>
          <a:p>
            <a:r>
              <a:rPr lang="en-US" b="1" dirty="0">
                <a:solidFill>
                  <a:srgbClr val="0070C0"/>
                </a:solidFill>
                <a:latin typeface="Candara" panose="020E0502030303020204" pitchFamily="34" charset="0"/>
              </a:rPr>
              <a:t>five layers of management </a:t>
            </a:r>
            <a:endParaRPr lang="ar-SA" dirty="0"/>
          </a:p>
        </p:txBody>
      </p:sp>
      <p:sp>
        <p:nvSpPr>
          <p:cNvPr id="7" name="TextBox 6"/>
          <p:cNvSpPr txBox="1"/>
          <p:nvPr/>
        </p:nvSpPr>
        <p:spPr>
          <a:xfrm>
            <a:off x="2145792" y="1316736"/>
            <a:ext cx="284052" cy="307777"/>
          </a:xfrm>
          <a:prstGeom prst="rect">
            <a:avLst/>
          </a:prstGeom>
          <a:noFill/>
        </p:spPr>
        <p:txBody>
          <a:bodyPr wrap="square" rtlCol="1">
            <a:spAutoFit/>
          </a:bodyPr>
          <a:lstStyle/>
          <a:p>
            <a:r>
              <a:rPr lang="en-US" b="1" dirty="0" smtClean="0">
                <a:solidFill>
                  <a:srgbClr val="0070C0"/>
                </a:solidFill>
              </a:rPr>
              <a:t>1</a:t>
            </a:r>
            <a:endParaRPr lang="ar-SA" b="1" dirty="0">
              <a:solidFill>
                <a:srgbClr val="0070C0"/>
              </a:solidFill>
            </a:endParaRPr>
          </a:p>
        </p:txBody>
      </p:sp>
      <p:sp>
        <p:nvSpPr>
          <p:cNvPr id="19" name="TextBox 18"/>
          <p:cNvSpPr txBox="1"/>
          <p:nvPr/>
        </p:nvSpPr>
        <p:spPr>
          <a:xfrm>
            <a:off x="2072640" y="2109216"/>
            <a:ext cx="284052" cy="307777"/>
          </a:xfrm>
          <a:prstGeom prst="rect">
            <a:avLst/>
          </a:prstGeom>
          <a:noFill/>
        </p:spPr>
        <p:txBody>
          <a:bodyPr wrap="square" rtlCol="1">
            <a:spAutoFit/>
          </a:bodyPr>
          <a:lstStyle/>
          <a:p>
            <a:r>
              <a:rPr lang="en-US" b="1" dirty="0" smtClean="0">
                <a:solidFill>
                  <a:srgbClr val="0070C0"/>
                </a:solidFill>
              </a:rPr>
              <a:t>2</a:t>
            </a:r>
            <a:endParaRPr lang="ar-SA" b="1" dirty="0">
              <a:solidFill>
                <a:srgbClr val="0070C0"/>
              </a:solidFill>
            </a:endParaRPr>
          </a:p>
        </p:txBody>
      </p:sp>
      <p:sp>
        <p:nvSpPr>
          <p:cNvPr id="20" name="TextBox 19"/>
          <p:cNvSpPr txBox="1"/>
          <p:nvPr/>
        </p:nvSpPr>
        <p:spPr>
          <a:xfrm>
            <a:off x="438912" y="3108960"/>
            <a:ext cx="284052" cy="307777"/>
          </a:xfrm>
          <a:prstGeom prst="rect">
            <a:avLst/>
          </a:prstGeom>
          <a:noFill/>
        </p:spPr>
        <p:txBody>
          <a:bodyPr wrap="square" rtlCol="1">
            <a:spAutoFit/>
          </a:bodyPr>
          <a:lstStyle/>
          <a:p>
            <a:r>
              <a:rPr lang="en-US" b="1" dirty="0" smtClean="0">
                <a:solidFill>
                  <a:srgbClr val="0070C0"/>
                </a:solidFill>
              </a:rPr>
              <a:t>3</a:t>
            </a:r>
            <a:endParaRPr lang="ar-SA" b="1" dirty="0">
              <a:solidFill>
                <a:srgbClr val="0070C0"/>
              </a:solidFill>
            </a:endParaRPr>
          </a:p>
        </p:txBody>
      </p:sp>
      <p:sp>
        <p:nvSpPr>
          <p:cNvPr id="21" name="TextBox 20"/>
          <p:cNvSpPr txBox="1"/>
          <p:nvPr/>
        </p:nvSpPr>
        <p:spPr>
          <a:xfrm>
            <a:off x="451104" y="4072128"/>
            <a:ext cx="284052" cy="307777"/>
          </a:xfrm>
          <a:prstGeom prst="rect">
            <a:avLst/>
          </a:prstGeom>
          <a:noFill/>
        </p:spPr>
        <p:txBody>
          <a:bodyPr wrap="square" rtlCol="1">
            <a:spAutoFit/>
          </a:bodyPr>
          <a:lstStyle/>
          <a:p>
            <a:r>
              <a:rPr lang="en-US" b="1" dirty="0" smtClean="0">
                <a:solidFill>
                  <a:srgbClr val="0070C0"/>
                </a:solidFill>
              </a:rPr>
              <a:t>4</a:t>
            </a:r>
            <a:endParaRPr lang="ar-SA" b="1" dirty="0">
              <a:solidFill>
                <a:srgbClr val="0070C0"/>
              </a:solidFill>
            </a:endParaRPr>
          </a:p>
        </p:txBody>
      </p:sp>
      <p:sp>
        <p:nvSpPr>
          <p:cNvPr id="22" name="TextBox 21"/>
          <p:cNvSpPr txBox="1"/>
          <p:nvPr/>
        </p:nvSpPr>
        <p:spPr>
          <a:xfrm>
            <a:off x="755904" y="5059680"/>
            <a:ext cx="284052" cy="307777"/>
          </a:xfrm>
          <a:prstGeom prst="rect">
            <a:avLst/>
          </a:prstGeom>
          <a:noFill/>
        </p:spPr>
        <p:txBody>
          <a:bodyPr wrap="square" rtlCol="1">
            <a:spAutoFit/>
          </a:bodyPr>
          <a:lstStyle/>
          <a:p>
            <a:r>
              <a:rPr lang="en-US" b="1" dirty="0" smtClean="0">
                <a:solidFill>
                  <a:srgbClr val="0070C0"/>
                </a:solidFill>
              </a:rPr>
              <a:t>5</a:t>
            </a:r>
            <a:endParaRPr lang="ar-SA" b="1" dirty="0">
              <a:solidFill>
                <a:srgbClr val="0070C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1"/>
        <p:cNvGrpSpPr/>
        <p:nvPr/>
      </p:nvGrpSpPr>
      <p:grpSpPr>
        <a:xfrm>
          <a:off x="0" y="0"/>
          <a:ext cx="0" cy="0"/>
          <a:chOff x="0" y="0"/>
          <a:chExt cx="0" cy="0"/>
        </a:xfrm>
      </p:grpSpPr>
      <p:cxnSp>
        <p:nvCxnSpPr>
          <p:cNvPr id="482" name="Shape 482"/>
          <p:cNvCxnSpPr/>
          <p:nvPr/>
        </p:nvCxnSpPr>
        <p:spPr>
          <a:xfrm>
            <a:off x="411480" y="4041647"/>
            <a:ext cx="5638800" cy="0"/>
          </a:xfrm>
          <a:prstGeom prst="straightConnector1">
            <a:avLst/>
          </a:prstGeom>
          <a:noFill/>
          <a:ln w="12700" cap="rnd" cmpd="sng">
            <a:solidFill>
              <a:schemeClr val="dk1"/>
            </a:solidFill>
            <a:prstDash val="solid"/>
            <a:miter/>
            <a:headEnd type="none" w="med" len="med"/>
            <a:tailEnd type="none" w="med" len="med"/>
          </a:ln>
        </p:spPr>
      </p:cxnSp>
      <p:sp>
        <p:nvSpPr>
          <p:cNvPr id="483" name="Shape 483"/>
          <p:cNvSpPr txBox="1"/>
          <p:nvPr/>
        </p:nvSpPr>
        <p:spPr>
          <a:xfrm>
            <a:off x="-198120" y="4041647"/>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484" name="Shape 484"/>
          <p:cNvSpPr txBox="1"/>
          <p:nvPr/>
        </p:nvSpPr>
        <p:spPr>
          <a:xfrm>
            <a:off x="213360" y="304799"/>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Codebook Approach</a:t>
            </a:r>
          </a:p>
        </p:txBody>
      </p:sp>
      <p:sp>
        <p:nvSpPr>
          <p:cNvPr id="485" name="Shape 485"/>
          <p:cNvSpPr txBox="1"/>
          <p:nvPr/>
        </p:nvSpPr>
        <p:spPr>
          <a:xfrm>
            <a:off x="137160" y="1447801"/>
            <a:ext cx="10860024" cy="1075944"/>
          </a:xfrm>
          <a:prstGeom prst="rect">
            <a:avLst/>
          </a:prstGeom>
          <a:noFill/>
          <a:ln>
            <a:noFill/>
          </a:ln>
        </p:spPr>
        <p:txBody>
          <a:bodyPr lIns="91425" tIns="45700" rIns="91425" bIns="45700" anchor="t" anchorCtr="0">
            <a:noAutofit/>
          </a:bodyPr>
          <a:lstStyle/>
          <a:p>
            <a:pPr marL="342900" indent="-342900">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Correlation algorithms based upon </a:t>
            </a:r>
            <a:r>
              <a:rPr lang="en-US" sz="2000" dirty="0" smtClean="0">
                <a:solidFill>
                  <a:schemeClr val="dk1"/>
                </a:solidFill>
                <a:latin typeface="Candara" panose="020E0502030303020204" pitchFamily="34" charset="0"/>
              </a:rPr>
              <a:t>coding </a:t>
            </a:r>
            <a:r>
              <a:rPr lang="en-US" sz="2000" dirty="0">
                <a:solidFill>
                  <a:schemeClr val="dk1"/>
                </a:solidFill>
                <a:latin typeface="Candara" panose="020E0502030303020204" pitchFamily="34" charset="0"/>
              </a:rPr>
              <a:t>approach to even correlation</a:t>
            </a:r>
          </a:p>
          <a:p>
            <a:pPr marL="342900" indent="-342900">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Problem events viewed as messages </a:t>
            </a:r>
            <a:r>
              <a:rPr lang="en-US" sz="2000" dirty="0" smtClean="0">
                <a:solidFill>
                  <a:schemeClr val="dk1"/>
                </a:solidFill>
                <a:latin typeface="Candara" panose="020E0502030303020204" pitchFamily="34" charset="0"/>
              </a:rPr>
              <a:t>generated </a:t>
            </a:r>
            <a:r>
              <a:rPr lang="en-US" sz="2000" dirty="0">
                <a:solidFill>
                  <a:schemeClr val="dk1"/>
                </a:solidFill>
                <a:latin typeface="Candara" panose="020E0502030303020204" pitchFamily="34" charset="0"/>
              </a:rPr>
              <a:t>by a system and </a:t>
            </a:r>
            <a:r>
              <a:rPr lang="en-US" sz="2000" i="1" dirty="0">
                <a:solidFill>
                  <a:schemeClr val="dk1"/>
                </a:solidFill>
                <a:latin typeface="Candara" panose="020E0502030303020204" pitchFamily="34" charset="0"/>
              </a:rPr>
              <a:t>encoded</a:t>
            </a:r>
            <a:r>
              <a:rPr lang="en-US" sz="2000" dirty="0">
                <a:solidFill>
                  <a:schemeClr val="dk1"/>
                </a:solidFill>
                <a:latin typeface="Candara" panose="020E0502030303020204" pitchFamily="34" charset="0"/>
              </a:rPr>
              <a:t> in sets of alarms</a:t>
            </a:r>
          </a:p>
          <a:p>
            <a:pPr marL="342900" indent="-342900">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Correlator </a:t>
            </a:r>
            <a:r>
              <a:rPr lang="en-US" sz="2000" i="1" dirty="0">
                <a:solidFill>
                  <a:schemeClr val="dk1"/>
                </a:solidFill>
                <a:latin typeface="Candara" panose="020E0502030303020204" pitchFamily="34" charset="0"/>
              </a:rPr>
              <a:t>decodes</a:t>
            </a:r>
            <a:r>
              <a:rPr lang="en-US" sz="2000" dirty="0">
                <a:solidFill>
                  <a:schemeClr val="dk1"/>
                </a:solidFill>
                <a:latin typeface="Candara" panose="020E0502030303020204" pitchFamily="34" charset="0"/>
              </a:rPr>
              <a:t> the problem messages </a:t>
            </a:r>
            <a:r>
              <a:rPr lang="en-US" sz="2000" dirty="0" smtClean="0">
                <a:solidFill>
                  <a:schemeClr val="dk1"/>
                </a:solidFill>
                <a:latin typeface="Candara" panose="020E0502030303020204" pitchFamily="34" charset="0"/>
              </a:rPr>
              <a:t>to identify </a:t>
            </a:r>
            <a:r>
              <a:rPr lang="en-US" sz="2000" dirty="0">
                <a:solidFill>
                  <a:schemeClr val="dk1"/>
                </a:solidFill>
                <a:latin typeface="Candara" panose="020E0502030303020204" pitchFamily="34" charset="0"/>
              </a:rPr>
              <a:t>the problems</a:t>
            </a:r>
          </a:p>
        </p:txBody>
      </p:sp>
      <p:sp>
        <p:nvSpPr>
          <p:cNvPr id="486" name="Shape 486"/>
          <p:cNvSpPr txBox="1"/>
          <p:nvPr/>
        </p:nvSpPr>
        <p:spPr>
          <a:xfrm>
            <a:off x="213361" y="990599"/>
            <a:ext cx="1441449" cy="396874"/>
          </a:xfrm>
          <a:prstGeom prst="rect">
            <a:avLst/>
          </a:prstGeom>
          <a:noFill/>
          <a:ln>
            <a:noFill/>
          </a:ln>
        </p:spPr>
        <p:txBody>
          <a:bodyPr lIns="91425" tIns="45700" rIns="91425" bIns="45700" anchor="t" anchorCtr="0">
            <a:noAutofit/>
          </a:bodyPr>
          <a:lstStyle/>
          <a:p>
            <a:pPr>
              <a:buClr>
                <a:schemeClr val="dk1"/>
              </a:buClr>
              <a:buSzPct val="25000"/>
            </a:pPr>
            <a:r>
              <a:rPr lang="en-US" sz="2000" b="1" dirty="0">
                <a:solidFill>
                  <a:srgbClr val="0070C0"/>
                </a:solidFill>
                <a:latin typeface="Candara" panose="020E0502030303020204" pitchFamily="34" charset="0"/>
              </a:rPr>
              <a:t>Approach</a:t>
            </a:r>
            <a:r>
              <a:rPr lang="en-US" sz="2000" dirty="0">
                <a:solidFill>
                  <a:schemeClr val="dk1"/>
                </a:solidFill>
                <a:latin typeface="Candara" panose="020E0502030303020204" pitchFamily="34" charset="0"/>
              </a:rPr>
              <a:t>:</a:t>
            </a:r>
          </a:p>
        </p:txBody>
      </p:sp>
      <p:sp>
        <p:nvSpPr>
          <p:cNvPr id="487" name="Shape 487"/>
          <p:cNvSpPr txBox="1"/>
          <p:nvPr/>
        </p:nvSpPr>
        <p:spPr>
          <a:xfrm>
            <a:off x="207264" y="2529840"/>
            <a:ext cx="11667744" cy="2246311"/>
          </a:xfrm>
          <a:prstGeom prst="rect">
            <a:avLst/>
          </a:prstGeom>
          <a:noFill/>
          <a:ln>
            <a:noFill/>
          </a:ln>
        </p:spPr>
        <p:txBody>
          <a:bodyPr lIns="91425" tIns="45700" rIns="91425" bIns="45700" anchor="t" anchorCtr="0">
            <a:noAutofit/>
          </a:bodyPr>
          <a:lstStyle/>
          <a:p>
            <a:pPr>
              <a:buClr>
                <a:schemeClr val="dk1"/>
              </a:buClr>
              <a:buSzPct val="25000"/>
            </a:pPr>
            <a:r>
              <a:rPr lang="en-US" sz="2000" b="1" smtClean="0">
                <a:solidFill>
                  <a:srgbClr val="CC6600"/>
                </a:solidFill>
                <a:latin typeface="Candara" panose="020E0502030303020204" pitchFamily="34" charset="0"/>
              </a:rPr>
              <a:t>Two phases:</a:t>
            </a:r>
            <a:r>
              <a:rPr lang="en-US" sz="2000" smtClean="0">
                <a:solidFill>
                  <a:srgbClr val="CC6600"/>
                </a:solidFill>
                <a:latin typeface="Candara" panose="020E0502030303020204" pitchFamily="34" charset="0"/>
              </a:rPr>
              <a:t> </a:t>
            </a:r>
          </a:p>
          <a:p>
            <a:pPr marL="457200" indent="-457200">
              <a:buClr>
                <a:schemeClr val="dk1"/>
              </a:buClr>
              <a:buSzPct val="99000"/>
              <a:buFont typeface="+mj-lt"/>
              <a:buAutoNum type="arabicPeriod"/>
            </a:pPr>
            <a:r>
              <a:rPr lang="en-US" sz="2000" b="1" smtClean="0">
                <a:solidFill>
                  <a:srgbClr val="CC6600"/>
                </a:solidFill>
                <a:latin typeface="Candara" panose="020E0502030303020204" pitchFamily="34" charset="0"/>
              </a:rPr>
              <a:t>Codebook selection phase</a:t>
            </a:r>
            <a:r>
              <a:rPr lang="en-US" sz="2000" smtClean="0">
                <a:solidFill>
                  <a:schemeClr val="dk1"/>
                </a:solidFill>
                <a:latin typeface="Candara" panose="020E0502030303020204" pitchFamily="34" charset="0"/>
              </a:rPr>
              <a:t>: Problems to be monitored identified and the symptoms they generate are associated with the problem. This generates codebook (problem-symptom matrix)</a:t>
            </a:r>
          </a:p>
          <a:p>
            <a:pPr marL="457200" indent="-457200">
              <a:buClr>
                <a:schemeClr val="dk1"/>
              </a:buClr>
              <a:buSzPct val="99000"/>
              <a:buFont typeface="+mj-lt"/>
              <a:buAutoNum type="arabicPeriod"/>
            </a:pPr>
            <a:r>
              <a:rPr lang="en-US" sz="2000" b="1" smtClean="0">
                <a:solidFill>
                  <a:srgbClr val="CC6600"/>
                </a:solidFill>
                <a:latin typeface="Candara" panose="020E0502030303020204" pitchFamily="34" charset="0"/>
              </a:rPr>
              <a:t>Correlator</a:t>
            </a:r>
            <a:r>
              <a:rPr lang="en-US" sz="2000" smtClean="0">
                <a:solidFill>
                  <a:srgbClr val="CC6600"/>
                </a:solidFill>
                <a:latin typeface="Candara" panose="020E0502030303020204" pitchFamily="34" charset="0"/>
              </a:rPr>
              <a:t> </a:t>
            </a:r>
            <a:r>
              <a:rPr lang="en-US" sz="2000" smtClean="0">
                <a:solidFill>
                  <a:schemeClr val="dk1"/>
                </a:solidFill>
                <a:latin typeface="Candara" panose="020E0502030303020204" pitchFamily="34" charset="0"/>
              </a:rPr>
              <a:t>compares alarm events with codebook and identifies the problem.</a:t>
            </a:r>
            <a:endParaRPr lang="en-US" sz="2000" dirty="0">
              <a:solidFill>
                <a:schemeClr val="dk1"/>
              </a:solidFill>
              <a:latin typeface="Candara" panose="020E0502030303020204" pitchFamily="34" charset="0"/>
            </a:endParaRPr>
          </a:p>
        </p:txBody>
      </p:sp>
      <p:cxnSp>
        <p:nvCxnSpPr>
          <p:cNvPr id="491" name="Shape 491"/>
          <p:cNvCxnSpPr/>
          <p:nvPr/>
        </p:nvCxnSpPr>
        <p:spPr>
          <a:xfrm>
            <a:off x="213360"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492" name="Shape 492"/>
          <p:cNvSpPr txBox="1"/>
          <p:nvPr/>
        </p:nvSpPr>
        <p:spPr>
          <a:xfrm>
            <a:off x="213361"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Rectangle 1"/>
          <p:cNvSpPr/>
          <p:nvPr/>
        </p:nvSpPr>
        <p:spPr>
          <a:xfrm>
            <a:off x="207264" y="5425726"/>
            <a:ext cx="11411712" cy="3373359"/>
          </a:xfrm>
          <a:prstGeom prst="rect">
            <a:avLst/>
          </a:prstGeom>
        </p:spPr>
        <p:txBody>
          <a:bodyPr wrap="square">
            <a:spAutoFit/>
          </a:bodyPr>
          <a:lstStyle/>
          <a:p>
            <a:pPr>
              <a:lnSpc>
                <a:spcPct val="150000"/>
              </a:lnSpc>
            </a:pPr>
            <a:r>
              <a:rPr lang="en-US" sz="1800" dirty="0">
                <a:latin typeface="Candara" panose="020E0502030303020204" pitchFamily="34" charset="0"/>
              </a:rPr>
              <a:t>One of the </a:t>
            </a:r>
            <a:r>
              <a:rPr lang="en-US" sz="1800" b="1" dirty="0">
                <a:latin typeface="Candara" panose="020E0502030303020204" pitchFamily="34" charset="0"/>
              </a:rPr>
              <a:t>correlation algorithms </a:t>
            </a:r>
            <a:r>
              <a:rPr lang="en-US" sz="1800" dirty="0">
                <a:latin typeface="Candara" panose="020E0502030303020204" pitchFamily="34" charset="0"/>
              </a:rPr>
              <a:t>based on </a:t>
            </a:r>
            <a:r>
              <a:rPr lang="en-US" sz="1800" b="1" dirty="0">
                <a:latin typeface="Candara" panose="020E0502030303020204" pitchFamily="34" charset="0"/>
              </a:rPr>
              <a:t>generic modeling </a:t>
            </a:r>
            <a:r>
              <a:rPr lang="en-US" sz="1800" dirty="0">
                <a:latin typeface="Candara" panose="020E0502030303020204" pitchFamily="34" charset="0"/>
              </a:rPr>
              <a:t>is a </a:t>
            </a:r>
            <a:r>
              <a:rPr lang="en-US" sz="1800" b="1" dirty="0">
                <a:solidFill>
                  <a:srgbClr val="0070C0"/>
                </a:solidFill>
                <a:latin typeface="Candara" panose="020E0502030303020204" pitchFamily="34" charset="0"/>
              </a:rPr>
              <a:t>coding approach </a:t>
            </a:r>
            <a:r>
              <a:rPr lang="en-US" sz="1800" dirty="0">
                <a:latin typeface="Candara" panose="020E0502030303020204" pitchFamily="34" charset="0"/>
              </a:rPr>
              <a:t>to event correlation, In this approach, </a:t>
            </a:r>
            <a:r>
              <a:rPr lang="en-US" sz="1800" b="1" dirty="0">
                <a:latin typeface="Candara" panose="020E0502030303020204" pitchFamily="34" charset="0"/>
              </a:rPr>
              <a:t>problem events </a:t>
            </a:r>
            <a:r>
              <a:rPr lang="en-US" sz="1800" dirty="0">
                <a:latin typeface="Candara" panose="020E0502030303020204" pitchFamily="34" charset="0"/>
              </a:rPr>
              <a:t>are viewed as </a:t>
            </a:r>
            <a:r>
              <a:rPr lang="en-US" sz="1800" b="1" dirty="0">
                <a:latin typeface="Candara" panose="020E0502030303020204" pitchFamily="34" charset="0"/>
              </a:rPr>
              <a:t>messages generated </a:t>
            </a:r>
            <a:r>
              <a:rPr lang="en-US" sz="1800" dirty="0">
                <a:latin typeface="Candara" panose="020E0502030303020204" pitchFamily="34" charset="0"/>
              </a:rPr>
              <a:t>by a system and "</a:t>
            </a:r>
            <a:r>
              <a:rPr lang="en-US" sz="1800" b="1" dirty="0">
                <a:latin typeface="Candara" panose="020E0502030303020204" pitchFamily="34" charset="0"/>
              </a:rPr>
              <a:t>encoded</a:t>
            </a:r>
            <a:r>
              <a:rPr lang="en-US" sz="1800" dirty="0">
                <a:latin typeface="Candara" panose="020E0502030303020204" pitchFamily="34" charset="0"/>
              </a:rPr>
              <a:t>" in </a:t>
            </a:r>
            <a:r>
              <a:rPr lang="en-US" sz="1800" b="1" dirty="0">
                <a:latin typeface="Candara" panose="020E0502030303020204" pitchFamily="34" charset="0"/>
              </a:rPr>
              <a:t>sets of alarms </a:t>
            </a:r>
            <a:r>
              <a:rPr lang="en-US" sz="1800" dirty="0">
                <a:latin typeface="Candara" panose="020E0502030303020204" pitchFamily="34" charset="0"/>
              </a:rPr>
              <a:t>that they cause. The </a:t>
            </a:r>
            <a:r>
              <a:rPr lang="en-US" sz="1800" b="1" dirty="0">
                <a:latin typeface="Candara" panose="020E0502030303020204" pitchFamily="34" charset="0"/>
              </a:rPr>
              <a:t>function</a:t>
            </a:r>
            <a:r>
              <a:rPr lang="en-US" sz="1800" dirty="0">
                <a:latin typeface="Candara" panose="020E0502030303020204" pitchFamily="34" charset="0"/>
              </a:rPr>
              <a:t> of the correlator is to "decode“ those problem messages to identify the problems. Thus, the </a:t>
            </a:r>
            <a:r>
              <a:rPr lang="en-US" sz="1800" b="1" dirty="0">
                <a:latin typeface="Candara" panose="020E0502030303020204" pitchFamily="34" charset="0"/>
              </a:rPr>
              <a:t>coding technique</a:t>
            </a:r>
            <a:r>
              <a:rPr lang="en-US" sz="1800" dirty="0">
                <a:latin typeface="Candara" panose="020E0502030303020204" pitchFamily="34" charset="0"/>
              </a:rPr>
              <a:t> comprises </a:t>
            </a:r>
            <a:r>
              <a:rPr lang="en-US" sz="1800" b="1" dirty="0">
                <a:latin typeface="Candara" panose="020E0502030303020204" pitchFamily="34" charset="0"/>
              </a:rPr>
              <a:t>two phases</a:t>
            </a:r>
            <a:r>
              <a:rPr lang="en-US" sz="1800" dirty="0">
                <a:latin typeface="Candara" panose="020E0502030303020204" pitchFamily="34" charset="0"/>
              </a:rPr>
              <a:t>. </a:t>
            </a:r>
          </a:p>
          <a:p>
            <a:pPr>
              <a:lnSpc>
                <a:spcPct val="150000"/>
              </a:lnSpc>
            </a:pPr>
            <a:r>
              <a:rPr lang="en-US" sz="1800" dirty="0">
                <a:latin typeface="Candara" panose="020E0502030303020204" pitchFamily="34" charset="0"/>
              </a:rPr>
              <a:t>In the </a:t>
            </a:r>
            <a:r>
              <a:rPr lang="en-US" sz="1800" u="sng" dirty="0">
                <a:latin typeface="Candara" panose="020E0502030303020204" pitchFamily="34" charset="0"/>
              </a:rPr>
              <a:t>first phase</a:t>
            </a:r>
            <a:r>
              <a:rPr lang="en-US" sz="1800" dirty="0">
                <a:latin typeface="Candara" panose="020E0502030303020204" pitchFamily="34" charset="0"/>
              </a:rPr>
              <a:t>, called the </a:t>
            </a:r>
            <a:r>
              <a:rPr lang="en-US" sz="1800" b="1" dirty="0">
                <a:solidFill>
                  <a:srgbClr val="CC6600"/>
                </a:solidFill>
                <a:latin typeface="Candara" panose="020E0502030303020204" pitchFamily="34" charset="0"/>
              </a:rPr>
              <a:t>codebook selection phase</a:t>
            </a:r>
            <a:r>
              <a:rPr lang="en-US" sz="1800" dirty="0">
                <a:latin typeface="Candara" panose="020E0502030303020204" pitchFamily="34" charset="0"/>
              </a:rPr>
              <a:t>, problems to be monitored are identified and the symptoms or alarms that each of them generates are associated with the problem. This produces a </a:t>
            </a:r>
            <a:r>
              <a:rPr lang="en-US" sz="1800" b="1" dirty="0">
                <a:solidFill>
                  <a:srgbClr val="0070C0"/>
                </a:solidFill>
                <a:latin typeface="Candara" panose="020E0502030303020204" pitchFamily="34" charset="0"/>
              </a:rPr>
              <a:t>problem-symptom matrix</a:t>
            </a:r>
            <a:r>
              <a:rPr lang="en-US" sz="1800" dirty="0">
                <a:latin typeface="Candara" panose="020E0502030303020204" pitchFamily="34" charset="0"/>
              </a:rPr>
              <a:t>. </a:t>
            </a:r>
          </a:p>
          <a:p>
            <a:pPr>
              <a:lnSpc>
                <a:spcPct val="150000"/>
              </a:lnSpc>
            </a:pPr>
            <a:r>
              <a:rPr lang="en-US" sz="1800" dirty="0">
                <a:latin typeface="Candara" panose="020E0502030303020204" pitchFamily="34" charset="0"/>
              </a:rPr>
              <a:t>In the </a:t>
            </a:r>
            <a:r>
              <a:rPr lang="en-US" sz="1800" u="sng" dirty="0">
                <a:latin typeface="Candara" panose="020E0502030303020204" pitchFamily="34" charset="0"/>
              </a:rPr>
              <a:t>second phase</a:t>
            </a:r>
            <a:r>
              <a:rPr lang="en-US" sz="1800" dirty="0">
                <a:latin typeface="Candara" panose="020E0502030303020204" pitchFamily="34" charset="0"/>
              </a:rPr>
              <a:t>, the </a:t>
            </a:r>
            <a:r>
              <a:rPr lang="en-US" sz="1800" b="1" dirty="0">
                <a:solidFill>
                  <a:srgbClr val="0070C0"/>
                </a:solidFill>
                <a:latin typeface="Candara" panose="020E0502030303020204" pitchFamily="34" charset="0"/>
              </a:rPr>
              <a:t>correlator</a:t>
            </a:r>
            <a:r>
              <a:rPr lang="en-US" sz="1800" dirty="0">
                <a:solidFill>
                  <a:srgbClr val="0070C0"/>
                </a:solidFill>
                <a:latin typeface="Candara" panose="020E0502030303020204" pitchFamily="34" charset="0"/>
              </a:rPr>
              <a:t> </a:t>
            </a:r>
            <a:r>
              <a:rPr lang="en-US" sz="1800" dirty="0">
                <a:latin typeface="Candara" panose="020E0502030303020204" pitchFamily="34" charset="0"/>
              </a:rPr>
              <a:t>compares the </a:t>
            </a:r>
            <a:r>
              <a:rPr lang="en-US" sz="1800" b="1" dirty="0">
                <a:latin typeface="Candara" panose="020E0502030303020204" pitchFamily="34" charset="0"/>
              </a:rPr>
              <a:t>stream of alarm events </a:t>
            </a:r>
            <a:r>
              <a:rPr lang="en-US" sz="1800" dirty="0">
                <a:latin typeface="Candara" panose="020E0502030303020204" pitchFamily="34" charset="0"/>
              </a:rPr>
              <a:t>with the </a:t>
            </a:r>
            <a:r>
              <a:rPr lang="en-US" sz="1800" b="1" dirty="0">
                <a:latin typeface="Candara" panose="020E0502030303020204" pitchFamily="34" charset="0"/>
              </a:rPr>
              <a:t>codebook</a:t>
            </a:r>
            <a:r>
              <a:rPr lang="en-US" sz="1800" dirty="0">
                <a:latin typeface="Candara" panose="020E0502030303020204" pitchFamily="34" charset="0"/>
              </a:rPr>
              <a:t> and identifies the problem.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6"/>
        <p:cNvGrpSpPr/>
        <p:nvPr/>
      </p:nvGrpSpPr>
      <p:grpSpPr>
        <a:xfrm>
          <a:off x="0" y="0"/>
          <a:ext cx="0" cy="0"/>
          <a:chOff x="0" y="0"/>
          <a:chExt cx="0" cy="0"/>
        </a:xfrm>
      </p:grpSpPr>
      <p:cxnSp>
        <p:nvCxnSpPr>
          <p:cNvPr id="497" name="Shape 497"/>
          <p:cNvCxnSpPr/>
          <p:nvPr/>
        </p:nvCxnSpPr>
        <p:spPr>
          <a:xfrm>
            <a:off x="313944" y="5529071"/>
            <a:ext cx="5638800" cy="0"/>
          </a:xfrm>
          <a:prstGeom prst="straightConnector1">
            <a:avLst/>
          </a:prstGeom>
          <a:noFill/>
          <a:ln w="12700" cap="rnd" cmpd="sng">
            <a:solidFill>
              <a:schemeClr val="dk1"/>
            </a:solidFill>
            <a:prstDash val="solid"/>
            <a:miter/>
            <a:headEnd type="none" w="med" len="med"/>
            <a:tailEnd type="none" w="med" len="med"/>
          </a:ln>
        </p:spPr>
      </p:cxnSp>
      <p:sp>
        <p:nvSpPr>
          <p:cNvPr id="498" name="Shape 498"/>
          <p:cNvSpPr txBox="1"/>
          <p:nvPr/>
        </p:nvSpPr>
        <p:spPr>
          <a:xfrm>
            <a:off x="85344" y="557783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499" name="Shape 499"/>
          <p:cNvSpPr txBox="1"/>
          <p:nvPr/>
        </p:nvSpPr>
        <p:spPr>
          <a:xfrm>
            <a:off x="0" y="682751"/>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669900"/>
                </a:solidFill>
                <a:latin typeface="Candara" panose="020E0502030303020204" pitchFamily="34" charset="0"/>
              </a:rPr>
              <a:t>Causality Graph</a:t>
            </a:r>
          </a:p>
        </p:txBody>
      </p:sp>
      <p:sp>
        <p:nvSpPr>
          <p:cNvPr id="501" name="Shape 501"/>
          <p:cNvSpPr txBox="1"/>
          <p:nvPr/>
        </p:nvSpPr>
        <p:spPr>
          <a:xfrm>
            <a:off x="371857" y="6056376"/>
            <a:ext cx="5151119" cy="1920875"/>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Each node</a:t>
            </a:r>
            <a:r>
              <a:rPr lang="en-US" sz="2000" dirty="0">
                <a:solidFill>
                  <a:schemeClr val="dk1"/>
                </a:solidFill>
                <a:latin typeface="Candara" panose="020E0502030303020204" pitchFamily="34" charset="0"/>
              </a:rPr>
              <a:t> is an </a:t>
            </a:r>
            <a:r>
              <a:rPr lang="en-US" sz="2000" b="1" dirty="0">
                <a:solidFill>
                  <a:schemeClr val="dk1"/>
                </a:solidFill>
                <a:latin typeface="Candara" panose="020E0502030303020204" pitchFamily="34" charset="0"/>
              </a:rPr>
              <a:t>event</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An </a:t>
            </a:r>
            <a:r>
              <a:rPr lang="en-US" sz="2000" b="1" dirty="0">
                <a:solidFill>
                  <a:schemeClr val="dk1"/>
                </a:solidFill>
                <a:latin typeface="Candara" panose="020E0502030303020204" pitchFamily="34" charset="0"/>
              </a:rPr>
              <a:t>event</a:t>
            </a:r>
            <a:r>
              <a:rPr lang="en-US" sz="2000" dirty="0">
                <a:solidFill>
                  <a:schemeClr val="dk1"/>
                </a:solidFill>
                <a:latin typeface="Candara" panose="020E0502030303020204" pitchFamily="34" charset="0"/>
              </a:rPr>
              <a:t> may </a:t>
            </a:r>
            <a:r>
              <a:rPr lang="en-US" sz="2000" b="1" dirty="0">
                <a:solidFill>
                  <a:schemeClr val="dk1"/>
                </a:solidFill>
                <a:latin typeface="Candara" panose="020E0502030303020204" pitchFamily="34" charset="0"/>
              </a:rPr>
              <a:t>cause</a:t>
            </a: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other events </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Directed edges </a:t>
            </a:r>
            <a:r>
              <a:rPr lang="en-US" sz="2000" dirty="0">
                <a:solidFill>
                  <a:schemeClr val="dk1"/>
                </a:solidFill>
                <a:latin typeface="Candara" panose="020E0502030303020204" pitchFamily="34" charset="0"/>
              </a:rPr>
              <a:t>start at a </a:t>
            </a:r>
            <a:r>
              <a:rPr lang="en-US" sz="2000" b="1" dirty="0">
                <a:solidFill>
                  <a:schemeClr val="dk1"/>
                </a:solidFill>
                <a:latin typeface="Candara" panose="020E0502030303020204" pitchFamily="34" charset="0"/>
              </a:rPr>
              <a:t>causing event </a:t>
            </a:r>
            <a:r>
              <a:rPr lang="en-US" sz="2000" dirty="0">
                <a:solidFill>
                  <a:schemeClr val="dk1"/>
                </a:solidFill>
                <a:latin typeface="Candara" panose="020E0502030303020204" pitchFamily="34" charset="0"/>
              </a:rPr>
              <a:t>and</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terminate </a:t>
            </a:r>
            <a:r>
              <a:rPr lang="en-US" sz="2000" dirty="0">
                <a:solidFill>
                  <a:schemeClr val="dk1"/>
                </a:solidFill>
                <a:latin typeface="Candara" panose="020E0502030303020204" pitchFamily="34" charset="0"/>
              </a:rPr>
              <a:t>at a </a:t>
            </a:r>
            <a:r>
              <a:rPr lang="en-US" sz="2000" b="1" dirty="0">
                <a:solidFill>
                  <a:schemeClr val="dk1"/>
                </a:solidFill>
                <a:latin typeface="Candara" panose="020E0502030303020204" pitchFamily="34" charset="0"/>
              </a:rPr>
              <a:t>resulting event</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Picture</a:t>
            </a:r>
            <a:r>
              <a:rPr lang="en-US" sz="2000" dirty="0">
                <a:solidFill>
                  <a:schemeClr val="dk1"/>
                </a:solidFill>
                <a:latin typeface="Candara" panose="020E0502030303020204" pitchFamily="34" charset="0"/>
              </a:rPr>
              <a:t> causing </a:t>
            </a:r>
            <a:r>
              <a:rPr lang="en-US" sz="2000" b="1" dirty="0">
                <a:solidFill>
                  <a:schemeClr val="dk1"/>
                </a:solidFill>
                <a:latin typeface="Candara" panose="020E0502030303020204" pitchFamily="34" charset="0"/>
              </a:rPr>
              <a:t>events</a:t>
            </a:r>
            <a:r>
              <a:rPr lang="en-US" sz="2000" dirty="0">
                <a:solidFill>
                  <a:schemeClr val="dk1"/>
                </a:solidFill>
                <a:latin typeface="Candara" panose="020E0502030303020204" pitchFamily="34" charset="0"/>
              </a:rPr>
              <a:t> as </a:t>
            </a:r>
            <a:r>
              <a:rPr lang="en-US" sz="2000" b="1" dirty="0">
                <a:solidFill>
                  <a:schemeClr val="dk1"/>
                </a:solidFill>
                <a:latin typeface="Candara" panose="020E0502030303020204" pitchFamily="34" charset="0"/>
              </a:rPr>
              <a:t>problems</a:t>
            </a:r>
            <a:r>
              <a:rPr lang="en-US" sz="2000" dirty="0">
                <a:solidFill>
                  <a:schemeClr val="dk1"/>
                </a:solidFill>
                <a:latin typeface="Candara" panose="020E0502030303020204" pitchFamily="34" charset="0"/>
              </a:rPr>
              <a:t> and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resulting </a:t>
            </a:r>
            <a:r>
              <a:rPr lang="en-US" sz="2000" b="1" dirty="0">
                <a:solidFill>
                  <a:schemeClr val="dk1"/>
                </a:solidFill>
                <a:latin typeface="Candara" panose="020E0502030303020204" pitchFamily="34" charset="0"/>
              </a:rPr>
              <a:t>events</a:t>
            </a:r>
            <a:r>
              <a:rPr lang="en-US" sz="2000" dirty="0">
                <a:solidFill>
                  <a:schemeClr val="dk1"/>
                </a:solidFill>
                <a:latin typeface="Candara" panose="020E0502030303020204" pitchFamily="34" charset="0"/>
              </a:rPr>
              <a:t> as </a:t>
            </a:r>
            <a:r>
              <a:rPr lang="en-US" sz="2000" b="1" dirty="0">
                <a:solidFill>
                  <a:schemeClr val="dk1"/>
                </a:solidFill>
                <a:latin typeface="Candara" panose="020E0502030303020204" pitchFamily="34" charset="0"/>
              </a:rPr>
              <a:t>symptoms</a:t>
            </a:r>
          </a:p>
        </p:txBody>
      </p:sp>
      <p:cxnSp>
        <p:nvCxnSpPr>
          <p:cNvPr id="505" name="Shape 505"/>
          <p:cNvCxnSpPr/>
          <p:nvPr/>
        </p:nvCxnSpPr>
        <p:spPr>
          <a:xfrm>
            <a:off x="262128"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506" name="Shape 506"/>
          <p:cNvSpPr txBox="1"/>
          <p:nvPr/>
        </p:nvSpPr>
        <p:spPr>
          <a:xfrm>
            <a:off x="262129"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12" name="TextBox 11"/>
          <p:cNvSpPr txBox="1"/>
          <p:nvPr/>
        </p:nvSpPr>
        <p:spPr>
          <a:xfrm>
            <a:off x="6096000" y="780288"/>
            <a:ext cx="5900928" cy="5539978"/>
          </a:xfrm>
          <a:prstGeom prst="rect">
            <a:avLst/>
          </a:prstGeom>
          <a:noFill/>
        </p:spPr>
        <p:txBody>
          <a:bodyPr wrap="square" rtlCol="1">
            <a:spAutoFit/>
          </a:bodyPr>
          <a:lstStyle/>
          <a:p>
            <a:pPr>
              <a:spcAft>
                <a:spcPts val="600"/>
              </a:spcAft>
            </a:pPr>
            <a:r>
              <a:rPr lang="en-US" sz="1800" dirty="0" smtClean="0">
                <a:latin typeface="Candara" panose="020E0502030303020204" pitchFamily="34" charset="0"/>
              </a:rPr>
              <a:t>In order </a:t>
            </a:r>
            <a:r>
              <a:rPr lang="en-US" sz="1800" dirty="0">
                <a:latin typeface="Candara" panose="020E0502030303020204" pitchFamily="34" charset="0"/>
              </a:rPr>
              <a:t>to generate the </a:t>
            </a:r>
            <a:r>
              <a:rPr lang="en-US" sz="1800" b="1" dirty="0">
                <a:latin typeface="Candara" panose="020E0502030303020204" pitchFamily="34" charset="0"/>
              </a:rPr>
              <a:t>codebook matrix </a:t>
            </a:r>
            <a:r>
              <a:rPr lang="en-US" sz="1800" dirty="0" smtClean="0">
                <a:latin typeface="Candara" panose="020E0502030303020204" pitchFamily="34" charset="0"/>
              </a:rPr>
              <a:t>of </a:t>
            </a:r>
            <a:r>
              <a:rPr lang="en-US" sz="1800" b="1" dirty="0" smtClean="0">
                <a:latin typeface="Candara" panose="020E0502030303020204" pitchFamily="34" charset="0"/>
              </a:rPr>
              <a:t>problem-symptom</a:t>
            </a:r>
            <a:r>
              <a:rPr lang="en-US" sz="1800" dirty="0">
                <a:latin typeface="Candara" panose="020E0502030303020204" pitchFamily="34" charset="0"/>
              </a:rPr>
              <a:t>, let us first consider a </a:t>
            </a:r>
            <a:r>
              <a:rPr lang="en-US" sz="1800" b="1" dirty="0">
                <a:solidFill>
                  <a:srgbClr val="669900"/>
                </a:solidFill>
                <a:latin typeface="Candara" panose="020E0502030303020204" pitchFamily="34" charset="0"/>
              </a:rPr>
              <a:t>causality </a:t>
            </a:r>
            <a:r>
              <a:rPr lang="en-US" sz="1800" b="1" dirty="0" smtClean="0">
                <a:solidFill>
                  <a:srgbClr val="669900"/>
                </a:solidFill>
                <a:latin typeface="Candara" panose="020E0502030303020204" pitchFamily="34" charset="0"/>
              </a:rPr>
              <a:t>graph</a:t>
            </a:r>
            <a:r>
              <a:rPr lang="en-US" sz="1800" dirty="0" smtClean="0">
                <a:latin typeface="Candara" panose="020E0502030303020204" pitchFamily="34" charset="0"/>
              </a:rPr>
              <a:t>, which </a:t>
            </a:r>
            <a:r>
              <a:rPr lang="en-US" sz="1800" dirty="0">
                <a:latin typeface="Candara" panose="020E0502030303020204" pitchFamily="34" charset="0"/>
              </a:rPr>
              <a:t>represents </a:t>
            </a:r>
            <a:r>
              <a:rPr lang="en-US" sz="1800" b="1" dirty="0">
                <a:latin typeface="Candara" panose="020E0502030303020204" pitchFamily="34" charset="0"/>
              </a:rPr>
              <a:t>symptom events </a:t>
            </a:r>
            <a:r>
              <a:rPr lang="en-US" sz="1800" dirty="0">
                <a:latin typeface="Candara" panose="020E0502030303020204" pitchFamily="34" charset="0"/>
              </a:rPr>
              <a:t>caused by </a:t>
            </a:r>
            <a:r>
              <a:rPr lang="en-US" sz="1800" b="1" dirty="0">
                <a:latin typeface="Candara" panose="020E0502030303020204" pitchFamily="34" charset="0"/>
              </a:rPr>
              <a:t>other events</a:t>
            </a:r>
            <a:r>
              <a:rPr lang="en-US" sz="1800" dirty="0">
                <a:latin typeface="Candara" panose="020E0502030303020204" pitchFamily="34" charset="0"/>
              </a:rPr>
              <a:t>. </a:t>
            </a:r>
            <a:endParaRPr lang="en-US" sz="1800" dirty="0" smtClean="0">
              <a:latin typeface="Candara" panose="020E0502030303020204" pitchFamily="34" charset="0"/>
            </a:endParaRPr>
          </a:p>
          <a:p>
            <a:pPr>
              <a:spcAft>
                <a:spcPts val="600"/>
              </a:spcAft>
            </a:pPr>
            <a:r>
              <a:rPr lang="en-US" sz="1800" dirty="0" smtClean="0">
                <a:latin typeface="Candara" panose="020E0502030303020204" pitchFamily="34" charset="0"/>
              </a:rPr>
              <a:t>An </a:t>
            </a:r>
            <a:r>
              <a:rPr lang="en-US" sz="1800" b="1" dirty="0">
                <a:latin typeface="Candara" panose="020E0502030303020204" pitchFamily="34" charset="0"/>
              </a:rPr>
              <a:t>example</a:t>
            </a:r>
            <a:r>
              <a:rPr lang="en-US" sz="1800" dirty="0">
                <a:latin typeface="Candara" panose="020E0502030303020204" pitchFamily="34" charset="0"/>
              </a:rPr>
              <a:t> of such a causality graph </a:t>
            </a:r>
            <a:r>
              <a:rPr lang="en-US" sz="1800" dirty="0" smtClean="0">
                <a:latin typeface="Candara" panose="020E0502030303020204" pitchFamily="34" charset="0"/>
              </a:rPr>
              <a:t>is shown </a:t>
            </a:r>
            <a:r>
              <a:rPr lang="en-US" sz="1800" dirty="0">
                <a:latin typeface="Candara" panose="020E0502030303020204" pitchFamily="34" charset="0"/>
              </a:rPr>
              <a:t>in </a:t>
            </a:r>
            <a:r>
              <a:rPr lang="en-US" sz="1800" b="1" dirty="0">
                <a:latin typeface="Candara" panose="020E0502030303020204" pitchFamily="34" charset="0"/>
              </a:rPr>
              <a:t>Figure 11.19</a:t>
            </a:r>
            <a:r>
              <a:rPr lang="en-US" sz="1800" dirty="0">
                <a:latin typeface="Candara" panose="020E0502030303020204" pitchFamily="34" charset="0"/>
              </a:rPr>
              <a:t>. </a:t>
            </a:r>
            <a:endParaRPr lang="en-US" sz="1800" dirty="0" smtClean="0">
              <a:latin typeface="Candara" panose="020E0502030303020204" pitchFamily="34" charset="0"/>
            </a:endParaRPr>
          </a:p>
          <a:p>
            <a:pPr marL="285750" indent="-285750">
              <a:spcAft>
                <a:spcPts val="600"/>
              </a:spcAft>
              <a:buFont typeface="Wingdings" panose="05000000000000000000" pitchFamily="2" charset="2"/>
              <a:buChar char="Ø"/>
            </a:pPr>
            <a:r>
              <a:rPr lang="en-US" sz="1800" dirty="0" smtClean="0">
                <a:latin typeface="Candara" panose="020E0502030303020204" pitchFamily="34" charset="0"/>
              </a:rPr>
              <a:t>Each </a:t>
            </a:r>
            <a:r>
              <a:rPr lang="en-US" sz="1800" b="1" dirty="0">
                <a:latin typeface="Candara" panose="020E0502030303020204" pitchFamily="34" charset="0"/>
              </a:rPr>
              <a:t>node</a:t>
            </a:r>
            <a:r>
              <a:rPr lang="en-US" sz="1800" dirty="0">
                <a:latin typeface="Candara" panose="020E0502030303020204" pitchFamily="34" charset="0"/>
              </a:rPr>
              <a:t> in the graph represents an </a:t>
            </a:r>
            <a:r>
              <a:rPr lang="en-US" sz="1800" b="1" dirty="0">
                <a:latin typeface="Candara" panose="020E0502030303020204" pitchFamily="34" charset="0"/>
              </a:rPr>
              <a:t>event</a:t>
            </a:r>
            <a:r>
              <a:rPr lang="en-US" sz="1800" dirty="0">
                <a:latin typeface="Candara" panose="020E0502030303020204" pitchFamily="34" charset="0"/>
              </a:rPr>
              <a:t>. </a:t>
            </a:r>
            <a:endParaRPr lang="en-US" sz="1800" dirty="0" smtClean="0">
              <a:latin typeface="Candara" panose="020E0502030303020204" pitchFamily="34" charset="0"/>
            </a:endParaRPr>
          </a:p>
          <a:p>
            <a:pPr marL="285750" indent="-285750">
              <a:spcAft>
                <a:spcPts val="600"/>
              </a:spcAft>
              <a:buFont typeface="Wingdings" panose="05000000000000000000" pitchFamily="2" charset="2"/>
              <a:buChar char="Ø"/>
            </a:pPr>
            <a:r>
              <a:rPr lang="en-US" sz="1800" b="1" dirty="0" smtClean="0">
                <a:latin typeface="Candara" panose="020E0502030303020204" pitchFamily="34" charset="0"/>
              </a:rPr>
              <a:t>Nodes</a:t>
            </a:r>
            <a:r>
              <a:rPr lang="en-US" sz="1800" dirty="0" smtClean="0">
                <a:latin typeface="Candara" panose="020E0502030303020204" pitchFamily="34" charset="0"/>
              </a:rPr>
              <a:t> </a:t>
            </a:r>
            <a:r>
              <a:rPr lang="en-US" sz="1800" dirty="0">
                <a:latin typeface="Candara" panose="020E0502030303020204" pitchFamily="34" charset="0"/>
              </a:rPr>
              <a:t>are connected by </a:t>
            </a:r>
            <a:r>
              <a:rPr lang="en-US" sz="1800" b="1" dirty="0" smtClean="0">
                <a:latin typeface="Candara" panose="020E0502030303020204" pitchFamily="34" charset="0"/>
              </a:rPr>
              <a:t>directed edges</a:t>
            </a:r>
            <a:r>
              <a:rPr lang="en-US" sz="1800" dirty="0">
                <a:latin typeface="Candara" panose="020E0502030303020204" pitchFamily="34" charset="0"/>
              </a:rPr>
              <a:t>, with edges starting at a </a:t>
            </a:r>
            <a:r>
              <a:rPr lang="en-US" sz="1800" b="1" dirty="0">
                <a:latin typeface="Candara" panose="020E0502030303020204" pitchFamily="34" charset="0"/>
              </a:rPr>
              <a:t>causing event </a:t>
            </a:r>
            <a:r>
              <a:rPr lang="en-US" sz="1800" dirty="0">
                <a:latin typeface="Candara" panose="020E0502030303020204" pitchFamily="34" charset="0"/>
              </a:rPr>
              <a:t>and terminating at a </a:t>
            </a:r>
            <a:r>
              <a:rPr lang="en-US" sz="1800" b="1" dirty="0">
                <a:latin typeface="Candara" panose="020E0502030303020204" pitchFamily="34" charset="0"/>
              </a:rPr>
              <a:t>resulting event</a:t>
            </a:r>
            <a:r>
              <a:rPr lang="en-US" sz="1800" dirty="0">
                <a:latin typeface="Candara" panose="020E0502030303020204" pitchFamily="34" charset="0"/>
              </a:rPr>
              <a:t>. </a:t>
            </a:r>
            <a:endParaRPr lang="en-US" sz="1800" dirty="0" smtClean="0">
              <a:latin typeface="Candara" panose="020E0502030303020204" pitchFamily="34" charset="0"/>
            </a:endParaRPr>
          </a:p>
          <a:p>
            <a:pPr marL="285750" indent="-285750">
              <a:spcAft>
                <a:spcPts val="600"/>
              </a:spcAft>
              <a:buFont typeface="Wingdings" panose="05000000000000000000" pitchFamily="2" charset="2"/>
              <a:buChar char="Ø"/>
            </a:pPr>
            <a:r>
              <a:rPr lang="en-US" sz="1800" dirty="0" smtClean="0">
                <a:latin typeface="Candara" panose="020E0502030303020204" pitchFamily="34" charset="0"/>
              </a:rPr>
              <a:t>For </a:t>
            </a:r>
            <a:r>
              <a:rPr lang="en-US" sz="1800" dirty="0">
                <a:latin typeface="Candara" panose="020E0502030303020204" pitchFamily="34" charset="0"/>
              </a:rPr>
              <a:t>example, event </a:t>
            </a:r>
            <a:r>
              <a:rPr lang="en-US" sz="1800" dirty="0" smtClean="0">
                <a:solidFill>
                  <a:srgbClr val="CC6600"/>
                </a:solidFill>
                <a:latin typeface="Candara" panose="020E0502030303020204" pitchFamily="34" charset="0"/>
              </a:rPr>
              <a:t>El </a:t>
            </a:r>
            <a:r>
              <a:rPr lang="en-US" sz="1800" dirty="0" smtClean="0">
                <a:latin typeface="Candara" panose="020E0502030303020204" pitchFamily="34" charset="0"/>
              </a:rPr>
              <a:t>causes </a:t>
            </a:r>
            <a:r>
              <a:rPr lang="en-US" sz="1800" dirty="0">
                <a:latin typeface="Candara" panose="020E0502030303020204" pitchFamily="34" charset="0"/>
              </a:rPr>
              <a:t>events </a:t>
            </a:r>
            <a:r>
              <a:rPr lang="en-US" sz="1800" dirty="0">
                <a:solidFill>
                  <a:srgbClr val="CC6600"/>
                </a:solidFill>
                <a:latin typeface="Candara" panose="020E0502030303020204" pitchFamily="34" charset="0"/>
              </a:rPr>
              <a:t>E4</a:t>
            </a:r>
            <a:r>
              <a:rPr lang="en-US" sz="1800" dirty="0">
                <a:latin typeface="Candara" panose="020E0502030303020204" pitchFamily="34" charset="0"/>
              </a:rPr>
              <a:t> and </a:t>
            </a:r>
            <a:r>
              <a:rPr lang="en-US" sz="1800" dirty="0">
                <a:solidFill>
                  <a:srgbClr val="CC6600"/>
                </a:solidFill>
                <a:latin typeface="Candara" panose="020E0502030303020204" pitchFamily="34" charset="0"/>
              </a:rPr>
              <a:t>E5.</a:t>
            </a:r>
            <a:r>
              <a:rPr lang="en-US" sz="1800" dirty="0">
                <a:latin typeface="Candara" panose="020E0502030303020204" pitchFamily="34" charset="0"/>
              </a:rPr>
              <a:t> Notice that events </a:t>
            </a:r>
            <a:r>
              <a:rPr lang="en-US" sz="1800" dirty="0">
                <a:solidFill>
                  <a:srgbClr val="CC6600"/>
                </a:solidFill>
                <a:latin typeface="Candara" panose="020E0502030303020204" pitchFamily="34" charset="0"/>
              </a:rPr>
              <a:t>El,E2</a:t>
            </a:r>
            <a:r>
              <a:rPr lang="en-US" sz="1800" dirty="0">
                <a:latin typeface="Candara" panose="020E0502030303020204" pitchFamily="34" charset="0"/>
              </a:rPr>
              <a:t>,and </a:t>
            </a:r>
            <a:r>
              <a:rPr lang="en-US" sz="1800" dirty="0">
                <a:solidFill>
                  <a:srgbClr val="CC6600"/>
                </a:solidFill>
                <a:latin typeface="Candara" panose="020E0502030303020204" pitchFamily="34" charset="0"/>
              </a:rPr>
              <a:t>E3</a:t>
            </a:r>
            <a:r>
              <a:rPr lang="en-US" sz="1800" dirty="0">
                <a:latin typeface="Candara" panose="020E0502030303020204" pitchFamily="34" charset="0"/>
              </a:rPr>
              <a:t> have the directed edges </a:t>
            </a:r>
            <a:r>
              <a:rPr lang="en-US" sz="1800" b="1" dirty="0">
                <a:latin typeface="Candara" panose="020E0502030303020204" pitchFamily="34" charset="0"/>
              </a:rPr>
              <a:t>only</a:t>
            </a:r>
            <a:r>
              <a:rPr lang="en-US" sz="1800" dirty="0">
                <a:latin typeface="Candara" panose="020E0502030303020204" pitchFamily="34" charset="0"/>
              </a:rPr>
              <a:t> </a:t>
            </a:r>
            <a:r>
              <a:rPr lang="en-US" sz="1800" b="1" dirty="0">
                <a:latin typeface="Candara" panose="020E0502030303020204" pitchFamily="34" charset="0"/>
              </a:rPr>
              <a:t>going out </a:t>
            </a:r>
            <a:r>
              <a:rPr lang="en-US" sz="1800" dirty="0" smtClean="0">
                <a:latin typeface="Candara" panose="020E0502030303020204" pitchFamily="34" charset="0"/>
              </a:rPr>
              <a:t>from them </a:t>
            </a:r>
            <a:r>
              <a:rPr lang="en-US" sz="1800" dirty="0">
                <a:latin typeface="Candara" panose="020E0502030303020204" pitchFamily="34" charset="0"/>
              </a:rPr>
              <a:t>and </a:t>
            </a:r>
            <a:r>
              <a:rPr lang="en-US" sz="1800" b="1" dirty="0">
                <a:latin typeface="Candara" panose="020E0502030303020204" pitchFamily="34" charset="0"/>
              </a:rPr>
              <a:t>none</a:t>
            </a:r>
            <a:r>
              <a:rPr lang="en-US" sz="1800" dirty="0">
                <a:latin typeface="Candara" panose="020E0502030303020204" pitchFamily="34" charset="0"/>
              </a:rPr>
              <a:t> coming into them. </a:t>
            </a:r>
            <a:endParaRPr lang="en-US" sz="1800" dirty="0" smtClean="0">
              <a:latin typeface="Candara" panose="020E0502030303020204" pitchFamily="34" charset="0"/>
            </a:endParaRPr>
          </a:p>
          <a:p>
            <a:pPr marL="285750" indent="-285750">
              <a:spcAft>
                <a:spcPts val="600"/>
              </a:spcAft>
              <a:buFont typeface="Wingdings" panose="05000000000000000000" pitchFamily="2" charset="2"/>
              <a:buChar char="Ø"/>
            </a:pPr>
            <a:r>
              <a:rPr lang="en-US" sz="1800" dirty="0" smtClean="0">
                <a:latin typeface="Candara" panose="020E0502030303020204" pitchFamily="34" charset="0"/>
              </a:rPr>
              <a:t>We </a:t>
            </a:r>
            <a:r>
              <a:rPr lang="en-US" sz="1800" dirty="0">
                <a:latin typeface="Candara" panose="020E0502030303020204" pitchFamily="34" charset="0"/>
              </a:rPr>
              <a:t>can identify these nodes as </a:t>
            </a:r>
            <a:r>
              <a:rPr lang="en-US" sz="1800" b="1" dirty="0">
                <a:solidFill>
                  <a:srgbClr val="C00000"/>
                </a:solidFill>
                <a:latin typeface="Candara" panose="020E0502030303020204" pitchFamily="34" charset="0"/>
              </a:rPr>
              <a:t>problem</a:t>
            </a:r>
            <a:r>
              <a:rPr lang="en-US" sz="1800" dirty="0">
                <a:latin typeface="Candara" panose="020E0502030303020204" pitchFamily="34" charset="0"/>
              </a:rPr>
              <a:t> </a:t>
            </a:r>
            <a:r>
              <a:rPr lang="en-US" sz="1800" b="1" dirty="0">
                <a:solidFill>
                  <a:srgbClr val="C00000"/>
                </a:solidFill>
                <a:latin typeface="Candara" panose="020E0502030303020204" pitchFamily="34" charset="0"/>
              </a:rPr>
              <a:t>nodes</a:t>
            </a:r>
            <a:r>
              <a:rPr lang="en-US" sz="1800" dirty="0">
                <a:latin typeface="Candara" panose="020E0502030303020204" pitchFamily="34" charset="0"/>
              </a:rPr>
              <a:t> and the rest as </a:t>
            </a:r>
            <a:r>
              <a:rPr lang="en-US" sz="1800" b="1" dirty="0" smtClean="0">
                <a:solidFill>
                  <a:srgbClr val="C00000"/>
                </a:solidFill>
                <a:latin typeface="Candara" panose="020E0502030303020204" pitchFamily="34" charset="0"/>
              </a:rPr>
              <a:t>symptom </a:t>
            </a:r>
            <a:r>
              <a:rPr lang="en-US" sz="1800" b="1" dirty="0">
                <a:solidFill>
                  <a:srgbClr val="C00000"/>
                </a:solidFill>
                <a:latin typeface="Candara" panose="020E0502030303020204" pitchFamily="34" charset="0"/>
              </a:rPr>
              <a:t>nodes</a:t>
            </a:r>
            <a:r>
              <a:rPr lang="en-US" sz="1800" dirty="0">
                <a:latin typeface="Candara" panose="020E0502030303020204" pitchFamily="34" charset="0"/>
              </a:rPr>
              <a:t>, as they all have at least one directed edge pointing </a:t>
            </a:r>
            <a:r>
              <a:rPr lang="en-US" sz="1800" dirty="0" smtClean="0">
                <a:latin typeface="Candara" panose="020E0502030303020204" pitchFamily="34" charset="0"/>
              </a:rPr>
              <a:t>in ward</a:t>
            </a:r>
            <a:r>
              <a:rPr lang="en-US" sz="1800" dirty="0">
                <a:latin typeface="Candara" panose="020E0502030303020204" pitchFamily="34" charset="0"/>
              </a:rPr>
              <a:t>. </a:t>
            </a:r>
            <a:endParaRPr lang="en-US" sz="1800" dirty="0" smtClean="0">
              <a:latin typeface="Candara" panose="020E0502030303020204" pitchFamily="34" charset="0"/>
            </a:endParaRPr>
          </a:p>
          <a:p>
            <a:pPr marL="285750" indent="-285750">
              <a:spcAft>
                <a:spcPts val="600"/>
              </a:spcAft>
              <a:buFont typeface="Wingdings" panose="05000000000000000000" pitchFamily="2" charset="2"/>
              <a:buChar char="Ø"/>
            </a:pPr>
            <a:r>
              <a:rPr lang="en-US" sz="1800" dirty="0" smtClean="0">
                <a:latin typeface="Candara" panose="020E0502030303020204" pitchFamily="34" charset="0"/>
              </a:rPr>
              <a:t>With </a:t>
            </a:r>
            <a:r>
              <a:rPr lang="en-US" sz="1800" dirty="0">
                <a:solidFill>
                  <a:srgbClr val="C00000"/>
                </a:solidFill>
                <a:latin typeface="Candara" panose="020E0502030303020204" pitchFamily="34" charset="0"/>
              </a:rPr>
              <a:t>problems</a:t>
            </a:r>
            <a:r>
              <a:rPr lang="en-US" sz="1800" dirty="0">
                <a:latin typeface="Candara" panose="020E0502030303020204" pitchFamily="34" charset="0"/>
              </a:rPr>
              <a:t> labeled as </a:t>
            </a:r>
            <a:r>
              <a:rPr lang="en-US" sz="1800" b="1" dirty="0">
                <a:solidFill>
                  <a:srgbClr val="C00000"/>
                </a:solidFill>
                <a:latin typeface="Candara" panose="020E0502030303020204" pitchFamily="34" charset="0"/>
              </a:rPr>
              <a:t>Ps</a:t>
            </a:r>
            <a:r>
              <a:rPr lang="en-US" sz="1800" dirty="0">
                <a:solidFill>
                  <a:srgbClr val="C00000"/>
                </a:solidFill>
                <a:latin typeface="Candara" panose="020E0502030303020204" pitchFamily="34" charset="0"/>
              </a:rPr>
              <a:t> </a:t>
            </a:r>
            <a:r>
              <a:rPr lang="en-US" sz="1800" dirty="0" smtClean="0">
                <a:latin typeface="Candara" panose="020E0502030303020204" pitchFamily="34" charset="0"/>
              </a:rPr>
              <a:t>and </a:t>
            </a:r>
            <a:r>
              <a:rPr lang="en-US" sz="1800" dirty="0" smtClean="0">
                <a:solidFill>
                  <a:srgbClr val="C00000"/>
                </a:solidFill>
                <a:latin typeface="Candara" panose="020E0502030303020204" pitchFamily="34" charset="0"/>
              </a:rPr>
              <a:t>symptoms</a:t>
            </a:r>
            <a:r>
              <a:rPr lang="en-US" sz="1800" dirty="0" smtClean="0">
                <a:latin typeface="Candara" panose="020E0502030303020204" pitchFamily="34" charset="0"/>
              </a:rPr>
              <a:t> </a:t>
            </a:r>
            <a:r>
              <a:rPr lang="en-US" sz="1800" dirty="0">
                <a:latin typeface="Candara" panose="020E0502030303020204" pitchFamily="34" charset="0"/>
              </a:rPr>
              <a:t>as </a:t>
            </a:r>
            <a:r>
              <a:rPr lang="en-US" sz="1800" b="1" dirty="0" err="1">
                <a:solidFill>
                  <a:srgbClr val="C00000"/>
                </a:solidFill>
                <a:latin typeface="Candara" panose="020E0502030303020204" pitchFamily="34" charset="0"/>
              </a:rPr>
              <a:t>Ss</a:t>
            </a:r>
            <a:r>
              <a:rPr lang="en-US" sz="1800" dirty="0">
                <a:latin typeface="Candara" panose="020E0502030303020204" pitchFamily="34" charset="0"/>
              </a:rPr>
              <a:t>, the newly </a:t>
            </a:r>
            <a:r>
              <a:rPr lang="en-US" sz="1800" b="1" dirty="0">
                <a:solidFill>
                  <a:srgbClr val="669900"/>
                </a:solidFill>
                <a:latin typeface="Candara" panose="020E0502030303020204" pitchFamily="34" charset="0"/>
              </a:rPr>
              <a:t>labeled</a:t>
            </a:r>
            <a:r>
              <a:rPr lang="en-US" sz="1800" dirty="0">
                <a:latin typeface="Candara" panose="020E0502030303020204" pitchFamily="34" charset="0"/>
              </a:rPr>
              <a:t> </a:t>
            </a:r>
            <a:r>
              <a:rPr lang="en-US" sz="1800" b="1" dirty="0">
                <a:solidFill>
                  <a:srgbClr val="669900"/>
                </a:solidFill>
                <a:latin typeface="Candara" panose="020E0502030303020204" pitchFamily="34" charset="0"/>
              </a:rPr>
              <a:t>causality graph </a:t>
            </a:r>
            <a:r>
              <a:rPr lang="en-US" sz="1800" dirty="0">
                <a:latin typeface="Candara" panose="020E0502030303020204" pitchFamily="34" charset="0"/>
              </a:rPr>
              <a:t>of Figure 11.19 is shown in </a:t>
            </a:r>
            <a:r>
              <a:rPr lang="en-US" sz="1800" b="1" dirty="0">
                <a:latin typeface="Candara" panose="020E0502030303020204" pitchFamily="34" charset="0"/>
              </a:rPr>
              <a:t>Figure 1 1.20. </a:t>
            </a:r>
            <a:endParaRPr lang="en-US" sz="1800" b="1" dirty="0" smtClean="0">
              <a:latin typeface="Candara" panose="020E0502030303020204" pitchFamily="34" charset="0"/>
            </a:endParaRPr>
          </a:p>
        </p:txBody>
      </p:sp>
      <p:pic>
        <p:nvPicPr>
          <p:cNvPr id="2" name="Picture 1"/>
          <p:cNvPicPr>
            <a:picLocks noChangeAspect="1"/>
          </p:cNvPicPr>
          <p:nvPr/>
        </p:nvPicPr>
        <p:blipFill>
          <a:blip r:embed="rId3"/>
          <a:stretch>
            <a:fillRect/>
          </a:stretch>
        </p:blipFill>
        <p:spPr>
          <a:xfrm>
            <a:off x="906752" y="1744967"/>
            <a:ext cx="4855168" cy="2229626"/>
          </a:xfrm>
          <a:prstGeom prst="rect">
            <a:avLst/>
          </a:prstGeom>
        </p:spPr>
      </p:pic>
      <p:sp>
        <p:nvSpPr>
          <p:cNvPr id="4" name="Rectangle 3"/>
          <p:cNvSpPr/>
          <p:nvPr/>
        </p:nvSpPr>
        <p:spPr>
          <a:xfrm>
            <a:off x="465582" y="4223040"/>
            <a:ext cx="3302507" cy="369332"/>
          </a:xfrm>
          <a:prstGeom prst="rect">
            <a:avLst/>
          </a:prstGeom>
        </p:spPr>
        <p:txBody>
          <a:bodyPr wrap="none">
            <a:spAutoFit/>
          </a:bodyPr>
          <a:lstStyle/>
          <a:p>
            <a:r>
              <a:rPr lang="en-US" sz="1800" dirty="0">
                <a:solidFill>
                  <a:srgbClr val="CC6600"/>
                </a:solidFill>
                <a:latin typeface="Candara" panose="020E0502030303020204" pitchFamily="34" charset="0"/>
              </a:rPr>
              <a:t>El,E2</a:t>
            </a:r>
            <a:r>
              <a:rPr lang="en-US" sz="1800" dirty="0">
                <a:latin typeface="Candara" panose="020E0502030303020204" pitchFamily="34" charset="0"/>
              </a:rPr>
              <a:t>,and </a:t>
            </a:r>
            <a:r>
              <a:rPr lang="en-US" sz="1800" dirty="0">
                <a:solidFill>
                  <a:srgbClr val="CC6600"/>
                </a:solidFill>
                <a:latin typeface="Candara" panose="020E0502030303020204" pitchFamily="34" charset="0"/>
              </a:rPr>
              <a:t>E3</a:t>
            </a:r>
            <a:r>
              <a:rPr lang="en-US" sz="1800" dirty="0">
                <a:latin typeface="Candara" panose="020E0502030303020204" pitchFamily="34" charset="0"/>
              </a:rPr>
              <a:t> </a:t>
            </a:r>
            <a:r>
              <a:rPr lang="en-US" sz="1800" dirty="0" smtClean="0">
                <a:latin typeface="Candara" panose="020E0502030303020204" pitchFamily="34" charset="0"/>
              </a:rPr>
              <a:t>are </a:t>
            </a:r>
            <a:r>
              <a:rPr lang="en-US" sz="1800" b="1" dirty="0" smtClean="0">
                <a:solidFill>
                  <a:srgbClr val="C00000"/>
                </a:solidFill>
                <a:latin typeface="Candara" panose="020E0502030303020204" pitchFamily="34" charset="0"/>
              </a:rPr>
              <a:t>problem</a:t>
            </a:r>
            <a:r>
              <a:rPr lang="en-US" sz="1800" dirty="0" smtClean="0">
                <a:latin typeface="Candara" panose="020E0502030303020204" pitchFamily="34" charset="0"/>
              </a:rPr>
              <a:t> </a:t>
            </a:r>
            <a:r>
              <a:rPr lang="en-US" sz="1800" b="1" dirty="0">
                <a:solidFill>
                  <a:srgbClr val="C00000"/>
                </a:solidFill>
                <a:latin typeface="Candara" panose="020E0502030303020204" pitchFamily="34" charset="0"/>
              </a:rPr>
              <a:t>nodes</a:t>
            </a:r>
            <a:r>
              <a:rPr lang="en-US" sz="1800" dirty="0">
                <a:latin typeface="Candara" panose="020E0502030303020204" pitchFamily="34" charset="0"/>
              </a:rPr>
              <a:t> </a:t>
            </a:r>
            <a:endParaRPr lang="ar-SA" sz="1800" dirty="0"/>
          </a:p>
        </p:txBody>
      </p:sp>
      <p:sp>
        <p:nvSpPr>
          <p:cNvPr id="5" name="Rectangle 4"/>
          <p:cNvSpPr/>
          <p:nvPr/>
        </p:nvSpPr>
        <p:spPr>
          <a:xfrm>
            <a:off x="485327" y="4588800"/>
            <a:ext cx="2858475" cy="369332"/>
          </a:xfrm>
          <a:prstGeom prst="rect">
            <a:avLst/>
          </a:prstGeom>
        </p:spPr>
        <p:txBody>
          <a:bodyPr wrap="none">
            <a:spAutoFit/>
          </a:bodyPr>
          <a:lstStyle/>
          <a:p>
            <a:r>
              <a:rPr lang="en-US" sz="1800" b="1" dirty="0" smtClean="0">
                <a:solidFill>
                  <a:schemeClr val="tx1"/>
                </a:solidFill>
                <a:latin typeface="Candara" panose="020E0502030303020204" pitchFamily="34" charset="0"/>
              </a:rPr>
              <a:t>Others are </a:t>
            </a:r>
            <a:r>
              <a:rPr lang="en-US" sz="1800" b="1" dirty="0" smtClean="0">
                <a:solidFill>
                  <a:srgbClr val="C00000"/>
                </a:solidFill>
                <a:latin typeface="Candara" panose="020E0502030303020204" pitchFamily="34" charset="0"/>
              </a:rPr>
              <a:t>symptom </a:t>
            </a:r>
            <a:r>
              <a:rPr lang="en-US" sz="1800" b="1" dirty="0">
                <a:solidFill>
                  <a:srgbClr val="C00000"/>
                </a:solidFill>
                <a:latin typeface="Candara" panose="020E0502030303020204" pitchFamily="34" charset="0"/>
              </a:rPr>
              <a:t>nodes</a:t>
            </a:r>
            <a:endParaRPr lang="ar-SA"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0"/>
        <p:cNvGrpSpPr/>
        <p:nvPr/>
      </p:nvGrpSpPr>
      <p:grpSpPr>
        <a:xfrm>
          <a:off x="0" y="0"/>
          <a:ext cx="0" cy="0"/>
          <a:chOff x="0" y="0"/>
          <a:chExt cx="0" cy="0"/>
        </a:xfrm>
      </p:grpSpPr>
      <p:cxnSp>
        <p:nvCxnSpPr>
          <p:cNvPr id="511" name="Shape 511"/>
          <p:cNvCxnSpPr/>
          <p:nvPr/>
        </p:nvCxnSpPr>
        <p:spPr>
          <a:xfrm>
            <a:off x="338328" y="5029199"/>
            <a:ext cx="5638800" cy="0"/>
          </a:xfrm>
          <a:prstGeom prst="straightConnector1">
            <a:avLst/>
          </a:prstGeom>
          <a:noFill/>
          <a:ln w="12700" cap="rnd" cmpd="sng">
            <a:solidFill>
              <a:schemeClr val="dk1"/>
            </a:solidFill>
            <a:prstDash val="solid"/>
            <a:miter/>
            <a:headEnd type="none" w="med" len="med"/>
            <a:tailEnd type="none" w="med" len="med"/>
          </a:ln>
        </p:spPr>
      </p:cxnSp>
      <p:sp>
        <p:nvSpPr>
          <p:cNvPr id="512" name="Shape 512"/>
          <p:cNvSpPr txBox="1"/>
          <p:nvPr/>
        </p:nvSpPr>
        <p:spPr>
          <a:xfrm>
            <a:off x="-271272" y="50291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513" name="Shape 513"/>
          <p:cNvSpPr txBox="1"/>
          <p:nvPr/>
        </p:nvSpPr>
        <p:spPr>
          <a:xfrm>
            <a:off x="196278" y="438911"/>
            <a:ext cx="5570536"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669900"/>
                </a:solidFill>
                <a:latin typeface="Candara" panose="020E0502030303020204" pitchFamily="34" charset="0"/>
              </a:rPr>
              <a:t>Labeled Causality Graph</a:t>
            </a:r>
          </a:p>
        </p:txBody>
      </p:sp>
      <p:pic>
        <p:nvPicPr>
          <p:cNvPr id="514" name="Shape 514"/>
          <p:cNvPicPr preferRelativeResize="0"/>
          <p:nvPr/>
        </p:nvPicPr>
        <p:blipFill rotWithShape="1">
          <a:blip r:embed="rId3">
            <a:alphaModFix/>
          </a:blip>
          <a:srcRect/>
          <a:stretch/>
        </p:blipFill>
        <p:spPr>
          <a:xfrm>
            <a:off x="262129" y="1142999"/>
            <a:ext cx="5943599" cy="2700336"/>
          </a:xfrm>
          <a:prstGeom prst="rect">
            <a:avLst/>
          </a:prstGeom>
          <a:noFill/>
          <a:ln>
            <a:noFill/>
          </a:ln>
        </p:spPr>
      </p:pic>
      <p:sp>
        <p:nvSpPr>
          <p:cNvPr id="515" name="Shape 515"/>
          <p:cNvSpPr txBox="1"/>
          <p:nvPr/>
        </p:nvSpPr>
        <p:spPr>
          <a:xfrm>
            <a:off x="262128" y="5486399"/>
            <a:ext cx="5684836" cy="16160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Ps</a:t>
            </a:r>
            <a:r>
              <a:rPr lang="en-US" sz="2000" dirty="0">
                <a:solidFill>
                  <a:schemeClr val="dk1"/>
                </a:solidFill>
                <a:latin typeface="Candara" panose="020E0502030303020204" pitchFamily="34" charset="0"/>
              </a:rPr>
              <a:t> are problems and </a:t>
            </a:r>
            <a:r>
              <a:rPr lang="en-US" sz="2000" b="1" dirty="0" err="1">
                <a:solidFill>
                  <a:schemeClr val="dk1"/>
                </a:solidFill>
                <a:latin typeface="Candara" panose="020E0502030303020204" pitchFamily="34" charset="0"/>
              </a:rPr>
              <a:t>Ss</a:t>
            </a:r>
            <a:r>
              <a:rPr lang="en-US" sz="2000" dirty="0">
                <a:solidFill>
                  <a:schemeClr val="dk1"/>
                </a:solidFill>
                <a:latin typeface="Candara" panose="020E0502030303020204" pitchFamily="34" charset="0"/>
              </a:rPr>
              <a:t> are symptoms</a:t>
            </a:r>
          </a:p>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P1</a:t>
            </a:r>
            <a:r>
              <a:rPr lang="en-US" sz="2000" dirty="0">
                <a:solidFill>
                  <a:schemeClr val="dk1"/>
                </a:solidFill>
                <a:latin typeface="Candara" panose="020E0502030303020204" pitchFamily="34" charset="0"/>
              </a:rPr>
              <a:t> causes </a:t>
            </a:r>
            <a:r>
              <a:rPr lang="en-US" sz="2000" b="1" dirty="0">
                <a:solidFill>
                  <a:schemeClr val="dk1"/>
                </a:solidFill>
                <a:latin typeface="Candara" panose="020E0502030303020204" pitchFamily="34" charset="0"/>
              </a:rPr>
              <a:t>S1</a:t>
            </a:r>
            <a:r>
              <a:rPr lang="en-US" sz="2000" dirty="0">
                <a:solidFill>
                  <a:schemeClr val="dk1"/>
                </a:solidFill>
                <a:latin typeface="Candara" panose="020E0502030303020204" pitchFamily="34" charset="0"/>
              </a:rPr>
              <a:t> and </a:t>
            </a:r>
            <a:r>
              <a:rPr lang="en-US" sz="2000" b="1" dirty="0">
                <a:solidFill>
                  <a:schemeClr val="dk1"/>
                </a:solidFill>
                <a:latin typeface="Candara" panose="020E0502030303020204" pitchFamily="34" charset="0"/>
              </a:rPr>
              <a:t>S2</a:t>
            </a:r>
          </a:p>
          <a:p>
            <a:pPr>
              <a:buClr>
                <a:schemeClr val="dk1"/>
              </a:buClr>
              <a:buSzPct val="100000"/>
              <a:buFont typeface="Arial"/>
              <a:buChar char="•"/>
            </a:pPr>
            <a:r>
              <a:rPr lang="en-US" sz="2000" dirty="0">
                <a:solidFill>
                  <a:schemeClr val="dk1"/>
                </a:solidFill>
                <a:latin typeface="Candara" panose="020E0502030303020204" pitchFamily="34" charset="0"/>
              </a:rPr>
              <a:t> Note directed edge from S1 to S2 removed;</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S2 is caused directly or indirectly (via S1) by P1</a:t>
            </a:r>
          </a:p>
          <a:p>
            <a:pPr>
              <a:buClr>
                <a:schemeClr val="dk1"/>
              </a:buClr>
              <a:buSzPct val="100000"/>
              <a:buFont typeface="Arial"/>
              <a:buChar char="•"/>
            </a:pPr>
            <a:r>
              <a:rPr lang="en-US" sz="2000" dirty="0">
                <a:solidFill>
                  <a:schemeClr val="dk1"/>
                </a:solidFill>
                <a:latin typeface="Candara" panose="020E0502030303020204" pitchFamily="34" charset="0"/>
              </a:rPr>
              <a:t> S2 could also be caused by either P2 or P3</a:t>
            </a:r>
          </a:p>
        </p:txBody>
      </p:sp>
      <p:cxnSp>
        <p:nvCxnSpPr>
          <p:cNvPr id="519" name="Shape 519"/>
          <p:cNvCxnSpPr/>
          <p:nvPr/>
        </p:nvCxnSpPr>
        <p:spPr>
          <a:xfrm>
            <a:off x="262128"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520" name="Shape 520"/>
          <p:cNvSpPr txBox="1"/>
          <p:nvPr/>
        </p:nvSpPr>
        <p:spPr>
          <a:xfrm>
            <a:off x="262129"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Rectangle 1"/>
          <p:cNvSpPr/>
          <p:nvPr/>
        </p:nvSpPr>
        <p:spPr>
          <a:xfrm>
            <a:off x="6669024" y="963719"/>
            <a:ext cx="5230368" cy="2739211"/>
          </a:xfrm>
          <a:prstGeom prst="rect">
            <a:avLst/>
          </a:prstGeom>
        </p:spPr>
        <p:txBody>
          <a:bodyPr wrap="square">
            <a:spAutoFit/>
          </a:bodyPr>
          <a:lstStyle/>
          <a:p>
            <a:pPr marL="285750" indent="-285750">
              <a:spcAft>
                <a:spcPts val="600"/>
              </a:spcAft>
              <a:buFont typeface="Wingdings" panose="05000000000000000000" pitchFamily="2" charset="2"/>
              <a:buChar char="Ø"/>
            </a:pPr>
            <a:r>
              <a:rPr lang="en-US" sz="1800" dirty="0">
                <a:latin typeface="Candara" panose="020E0502030303020204" pitchFamily="34" charset="0"/>
              </a:rPr>
              <a:t>With </a:t>
            </a:r>
            <a:r>
              <a:rPr lang="en-US" sz="1800" dirty="0">
                <a:solidFill>
                  <a:srgbClr val="C00000"/>
                </a:solidFill>
                <a:latin typeface="Candara" panose="020E0502030303020204" pitchFamily="34" charset="0"/>
              </a:rPr>
              <a:t>problems</a:t>
            </a:r>
            <a:r>
              <a:rPr lang="en-US" sz="1800" dirty="0">
                <a:latin typeface="Candara" panose="020E0502030303020204" pitchFamily="34" charset="0"/>
              </a:rPr>
              <a:t> labeled as </a:t>
            </a:r>
            <a:r>
              <a:rPr lang="en-US" sz="1800" b="1" dirty="0">
                <a:solidFill>
                  <a:srgbClr val="C00000"/>
                </a:solidFill>
                <a:latin typeface="Candara" panose="020E0502030303020204" pitchFamily="34" charset="0"/>
              </a:rPr>
              <a:t>Ps</a:t>
            </a:r>
            <a:r>
              <a:rPr lang="en-US" sz="1800" dirty="0">
                <a:solidFill>
                  <a:srgbClr val="C00000"/>
                </a:solidFill>
                <a:latin typeface="Candara" panose="020E0502030303020204" pitchFamily="34" charset="0"/>
              </a:rPr>
              <a:t> </a:t>
            </a:r>
            <a:r>
              <a:rPr lang="en-US" sz="1800" dirty="0">
                <a:latin typeface="Candara" panose="020E0502030303020204" pitchFamily="34" charset="0"/>
              </a:rPr>
              <a:t>and </a:t>
            </a:r>
            <a:r>
              <a:rPr lang="en-US" sz="1800" dirty="0">
                <a:solidFill>
                  <a:srgbClr val="C00000"/>
                </a:solidFill>
                <a:latin typeface="Candara" panose="020E0502030303020204" pitchFamily="34" charset="0"/>
              </a:rPr>
              <a:t>symptoms</a:t>
            </a:r>
            <a:r>
              <a:rPr lang="en-US" sz="1800" dirty="0">
                <a:latin typeface="Candara" panose="020E0502030303020204" pitchFamily="34" charset="0"/>
              </a:rPr>
              <a:t> as </a:t>
            </a:r>
            <a:r>
              <a:rPr lang="en-US" sz="1800" b="1" dirty="0" err="1">
                <a:solidFill>
                  <a:srgbClr val="C00000"/>
                </a:solidFill>
                <a:latin typeface="Candara" panose="020E0502030303020204" pitchFamily="34" charset="0"/>
              </a:rPr>
              <a:t>Ss</a:t>
            </a:r>
            <a:r>
              <a:rPr lang="en-US" sz="1800" dirty="0">
                <a:latin typeface="Candara" panose="020E0502030303020204" pitchFamily="34" charset="0"/>
              </a:rPr>
              <a:t>, the newly </a:t>
            </a:r>
            <a:r>
              <a:rPr lang="en-US" sz="1800" b="1" dirty="0">
                <a:solidFill>
                  <a:srgbClr val="669900"/>
                </a:solidFill>
                <a:latin typeface="Candara" panose="020E0502030303020204" pitchFamily="34" charset="0"/>
              </a:rPr>
              <a:t>labeled</a:t>
            </a:r>
            <a:r>
              <a:rPr lang="en-US" sz="1800" dirty="0">
                <a:latin typeface="Candara" panose="020E0502030303020204" pitchFamily="34" charset="0"/>
              </a:rPr>
              <a:t> </a:t>
            </a:r>
            <a:r>
              <a:rPr lang="en-US" sz="1800" b="1" dirty="0">
                <a:solidFill>
                  <a:srgbClr val="669900"/>
                </a:solidFill>
                <a:latin typeface="Candara" panose="020E0502030303020204" pitchFamily="34" charset="0"/>
              </a:rPr>
              <a:t>causality graph </a:t>
            </a:r>
            <a:r>
              <a:rPr lang="en-US" sz="1800" dirty="0">
                <a:latin typeface="Candara" panose="020E0502030303020204" pitchFamily="34" charset="0"/>
              </a:rPr>
              <a:t>of Figure 11.19 is shown in </a:t>
            </a:r>
            <a:r>
              <a:rPr lang="en-US" sz="1800" b="1" dirty="0">
                <a:latin typeface="Candara" panose="020E0502030303020204" pitchFamily="34" charset="0"/>
              </a:rPr>
              <a:t>Figure 1 1.20. </a:t>
            </a:r>
          </a:p>
          <a:p>
            <a:pPr marL="285750" indent="-285750">
              <a:spcAft>
                <a:spcPts val="600"/>
              </a:spcAft>
              <a:buFont typeface="Wingdings" panose="05000000000000000000" pitchFamily="2" charset="2"/>
              <a:buChar char="Ø"/>
            </a:pPr>
            <a:r>
              <a:rPr lang="en-US" sz="1800" dirty="0">
                <a:latin typeface="Candara" panose="020E0502030303020204" pitchFamily="34" charset="0"/>
              </a:rPr>
              <a:t>There are </a:t>
            </a:r>
            <a:r>
              <a:rPr lang="en-US" sz="1800" b="1" dirty="0">
                <a:latin typeface="Candara" panose="020E0502030303020204" pitchFamily="34" charset="0"/>
              </a:rPr>
              <a:t>three problem nodes</a:t>
            </a:r>
            <a:r>
              <a:rPr lang="en-US" sz="1800" dirty="0">
                <a:latin typeface="Candara" panose="020E0502030303020204" pitchFamily="34" charset="0"/>
              </a:rPr>
              <a:t>, </a:t>
            </a:r>
            <a:r>
              <a:rPr lang="en-US" sz="1800" b="1" dirty="0">
                <a:solidFill>
                  <a:srgbClr val="C00000"/>
                </a:solidFill>
                <a:latin typeface="Candara" panose="020E0502030303020204" pitchFamily="34" charset="0"/>
              </a:rPr>
              <a:t>PI</a:t>
            </a:r>
            <a:r>
              <a:rPr lang="en-US" sz="1800" dirty="0">
                <a:latin typeface="Candara" panose="020E0502030303020204" pitchFamily="34" charset="0"/>
              </a:rPr>
              <a:t>, </a:t>
            </a:r>
            <a:r>
              <a:rPr lang="en-US" sz="1800" b="1" dirty="0">
                <a:solidFill>
                  <a:srgbClr val="C00000"/>
                </a:solidFill>
                <a:latin typeface="Candara" panose="020E0502030303020204" pitchFamily="34" charset="0"/>
              </a:rPr>
              <a:t>P2</a:t>
            </a:r>
            <a:r>
              <a:rPr lang="en-US" sz="1800" dirty="0">
                <a:latin typeface="Candara" panose="020E0502030303020204" pitchFamily="34" charset="0"/>
              </a:rPr>
              <a:t>, and </a:t>
            </a:r>
            <a:r>
              <a:rPr lang="en-US" sz="1800" b="1" dirty="0">
                <a:solidFill>
                  <a:srgbClr val="C00000"/>
                </a:solidFill>
                <a:latin typeface="Candara" panose="020E0502030303020204" pitchFamily="34" charset="0"/>
              </a:rPr>
              <a:t>P3</a:t>
            </a:r>
            <a:r>
              <a:rPr lang="en-US" sz="1800" dirty="0">
                <a:latin typeface="Candara" panose="020E0502030303020204" pitchFamily="34" charset="0"/>
              </a:rPr>
              <a:t>, and </a:t>
            </a:r>
            <a:r>
              <a:rPr lang="en-US" sz="1800" b="1" dirty="0">
                <a:latin typeface="Candara" panose="020E0502030303020204" pitchFamily="34" charset="0"/>
              </a:rPr>
              <a:t>four symptom nodes </a:t>
            </a:r>
            <a:r>
              <a:rPr lang="en-US" sz="1800" b="1" dirty="0">
                <a:solidFill>
                  <a:srgbClr val="C00000"/>
                </a:solidFill>
                <a:latin typeface="Candara" panose="020E0502030303020204" pitchFamily="34" charset="0"/>
              </a:rPr>
              <a:t>SI</a:t>
            </a:r>
            <a:r>
              <a:rPr lang="en-US" sz="1800" dirty="0">
                <a:latin typeface="Candara" panose="020E0502030303020204" pitchFamily="34" charset="0"/>
              </a:rPr>
              <a:t>, </a:t>
            </a:r>
            <a:r>
              <a:rPr lang="en-US" sz="1800" b="1" dirty="0">
                <a:solidFill>
                  <a:srgbClr val="C00000"/>
                </a:solidFill>
                <a:latin typeface="Candara" panose="020E0502030303020204" pitchFamily="34" charset="0"/>
              </a:rPr>
              <a:t>S2</a:t>
            </a:r>
            <a:r>
              <a:rPr lang="en-US" sz="1800" dirty="0">
                <a:latin typeface="Candara" panose="020E0502030303020204" pitchFamily="34" charset="0"/>
              </a:rPr>
              <a:t>, </a:t>
            </a:r>
            <a:r>
              <a:rPr lang="en-US" sz="1800" b="1" dirty="0">
                <a:solidFill>
                  <a:srgbClr val="C00000"/>
                </a:solidFill>
                <a:latin typeface="Candara" panose="020E0502030303020204" pitchFamily="34" charset="0"/>
              </a:rPr>
              <a:t>S3</a:t>
            </a:r>
            <a:r>
              <a:rPr lang="en-US" sz="1800" dirty="0">
                <a:latin typeface="Candara" panose="020E0502030303020204" pitchFamily="34" charset="0"/>
              </a:rPr>
              <a:t>, and </a:t>
            </a:r>
            <a:r>
              <a:rPr lang="en-US" sz="1800" b="1" dirty="0">
                <a:solidFill>
                  <a:srgbClr val="C00000"/>
                </a:solidFill>
                <a:latin typeface="Candara" panose="020E0502030303020204" pitchFamily="34" charset="0"/>
              </a:rPr>
              <a:t>S4</a:t>
            </a:r>
            <a:r>
              <a:rPr lang="en-US" sz="1800" dirty="0">
                <a:latin typeface="Candara" panose="020E0502030303020204" pitchFamily="34" charset="0"/>
              </a:rPr>
              <a:t>. </a:t>
            </a:r>
            <a:endParaRPr lang="en-US" sz="1800" dirty="0" smtClean="0">
              <a:latin typeface="Candara" panose="020E0502030303020204" pitchFamily="34" charset="0"/>
            </a:endParaRPr>
          </a:p>
          <a:p>
            <a:pPr marL="285750" indent="-285750">
              <a:spcAft>
                <a:spcPts val="600"/>
              </a:spcAft>
              <a:buFont typeface="Wingdings" panose="05000000000000000000" pitchFamily="2" charset="2"/>
              <a:buChar char="Ø"/>
            </a:pPr>
            <a:r>
              <a:rPr lang="en-US" sz="1800" dirty="0" smtClean="0">
                <a:latin typeface="Candara" panose="020E0502030303020204" pitchFamily="34" charset="0"/>
              </a:rPr>
              <a:t>We </a:t>
            </a:r>
            <a:r>
              <a:rPr lang="en-US" sz="1800" dirty="0">
                <a:latin typeface="Candara" panose="020E0502030303020204" pitchFamily="34" charset="0"/>
              </a:rPr>
              <a:t>have </a:t>
            </a:r>
            <a:r>
              <a:rPr lang="en-US" sz="1800" b="1" dirty="0">
                <a:solidFill>
                  <a:srgbClr val="CC6600"/>
                </a:solidFill>
                <a:latin typeface="Candara" panose="020E0502030303020204" pitchFamily="34" charset="0"/>
              </a:rPr>
              <a:t>eliminated</a:t>
            </a:r>
            <a:r>
              <a:rPr lang="en-US" sz="1800" dirty="0">
                <a:solidFill>
                  <a:srgbClr val="CC6600"/>
                </a:solidFill>
                <a:latin typeface="Candara" panose="020E0502030303020204" pitchFamily="34" charset="0"/>
              </a:rPr>
              <a:t> those directed arrows where </a:t>
            </a:r>
            <a:r>
              <a:rPr lang="en-US" sz="1800" b="1" dirty="0">
                <a:solidFill>
                  <a:srgbClr val="CC6600"/>
                </a:solidFill>
                <a:latin typeface="Candara" panose="020E0502030303020204" pitchFamily="34" charset="0"/>
              </a:rPr>
              <a:t>one symptom causes another symptom</a:t>
            </a:r>
            <a:r>
              <a:rPr lang="en-US" sz="1800" dirty="0">
                <a:latin typeface="Candara" panose="020E0502030303020204" pitchFamily="34" charset="0"/>
              </a:rPr>
              <a:t>, as it does not add any additional information to the </a:t>
            </a:r>
            <a:r>
              <a:rPr lang="en-US" sz="1800" b="1" dirty="0">
                <a:latin typeface="Candara" panose="020E0502030303020204" pitchFamily="34" charset="0"/>
              </a:rPr>
              <a:t>overall causality graph</a:t>
            </a:r>
            <a:r>
              <a:rPr lang="en-US" sz="1800" dirty="0">
                <a:latin typeface="Candara" panose="020E0502030303020204" pitchFamily="34" charset="0"/>
              </a:rPr>
              <a:t>.</a:t>
            </a:r>
            <a:endParaRPr lang="ar-SA" sz="1800" dirty="0">
              <a:latin typeface="Candara" panose="020E0502030303020204" pitchFamily="34" charset="0"/>
            </a:endParaRPr>
          </a:p>
        </p:txBody>
      </p:sp>
      <p:sp>
        <p:nvSpPr>
          <p:cNvPr id="3" name="Rectangle 2"/>
          <p:cNvSpPr/>
          <p:nvPr/>
        </p:nvSpPr>
        <p:spPr>
          <a:xfrm>
            <a:off x="268224" y="3883670"/>
            <a:ext cx="6096000" cy="523220"/>
          </a:xfrm>
          <a:prstGeom prst="rect">
            <a:avLst/>
          </a:prstGeom>
        </p:spPr>
        <p:txBody>
          <a:bodyPr>
            <a:spAutoFit/>
          </a:bodyPr>
          <a:lstStyle/>
          <a:p>
            <a:r>
              <a:rPr lang="en-US" b="1" dirty="0">
                <a:solidFill>
                  <a:srgbClr val="CC6600"/>
                </a:solidFill>
                <a:latin typeface="Candara" panose="020E0502030303020204" pitchFamily="34" charset="0"/>
              </a:rPr>
              <a:t>eliminated</a:t>
            </a:r>
            <a:r>
              <a:rPr lang="en-US" dirty="0">
                <a:solidFill>
                  <a:srgbClr val="CC6600"/>
                </a:solidFill>
                <a:latin typeface="Candara" panose="020E0502030303020204" pitchFamily="34" charset="0"/>
              </a:rPr>
              <a:t> those directed arrows where </a:t>
            </a:r>
            <a:r>
              <a:rPr lang="en-US" b="1" dirty="0">
                <a:solidFill>
                  <a:srgbClr val="CC6600"/>
                </a:solidFill>
                <a:latin typeface="Candara" panose="020E0502030303020204" pitchFamily="34" charset="0"/>
              </a:rPr>
              <a:t>one symptom causes another symptom</a:t>
            </a:r>
            <a:endParaRPr lang="ar-SA" dirty="0">
              <a:solidFill>
                <a:srgbClr val="CC66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4"/>
        <p:cNvGrpSpPr/>
        <p:nvPr/>
      </p:nvGrpSpPr>
      <p:grpSpPr>
        <a:xfrm>
          <a:off x="0" y="0"/>
          <a:ext cx="0" cy="0"/>
          <a:chOff x="0" y="0"/>
          <a:chExt cx="0" cy="0"/>
        </a:xfrm>
      </p:grpSpPr>
      <p:cxnSp>
        <p:nvCxnSpPr>
          <p:cNvPr id="525" name="Shape 525"/>
          <p:cNvCxnSpPr/>
          <p:nvPr/>
        </p:nvCxnSpPr>
        <p:spPr>
          <a:xfrm>
            <a:off x="609600" y="6504431"/>
            <a:ext cx="4184904" cy="0"/>
          </a:xfrm>
          <a:prstGeom prst="straightConnector1">
            <a:avLst/>
          </a:prstGeom>
          <a:noFill/>
          <a:ln w="12700" cap="rnd" cmpd="sng">
            <a:solidFill>
              <a:schemeClr val="dk1"/>
            </a:solidFill>
            <a:prstDash val="solid"/>
            <a:miter/>
            <a:headEnd type="none" w="med" len="med"/>
            <a:tailEnd type="none" w="med" len="med"/>
          </a:ln>
        </p:spPr>
      </p:cxnSp>
      <p:sp>
        <p:nvSpPr>
          <p:cNvPr id="526" name="Shape 526"/>
          <p:cNvSpPr txBox="1"/>
          <p:nvPr/>
        </p:nvSpPr>
        <p:spPr>
          <a:xfrm>
            <a:off x="0" y="6504431"/>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527" name="Shape 527"/>
          <p:cNvSpPr txBox="1"/>
          <p:nvPr/>
        </p:nvSpPr>
        <p:spPr>
          <a:xfrm>
            <a:off x="112776" y="585215"/>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Codebook</a:t>
            </a:r>
          </a:p>
        </p:txBody>
      </p:sp>
      <p:pic>
        <p:nvPicPr>
          <p:cNvPr id="528" name="Shape 528"/>
          <p:cNvPicPr preferRelativeResize="0"/>
          <p:nvPr/>
        </p:nvPicPr>
        <p:blipFill rotWithShape="1">
          <a:blip r:embed="rId3">
            <a:alphaModFix/>
          </a:blip>
          <a:srcRect/>
          <a:stretch/>
        </p:blipFill>
        <p:spPr>
          <a:xfrm>
            <a:off x="-1725167" y="1523999"/>
            <a:ext cx="9753599" cy="1917700"/>
          </a:xfrm>
          <a:prstGeom prst="rect">
            <a:avLst/>
          </a:prstGeom>
          <a:noFill/>
          <a:ln>
            <a:noFill/>
          </a:ln>
        </p:spPr>
      </p:pic>
      <p:sp>
        <p:nvSpPr>
          <p:cNvPr id="529" name="Shape 529"/>
          <p:cNvSpPr txBox="1"/>
          <p:nvPr/>
        </p:nvSpPr>
        <p:spPr>
          <a:xfrm>
            <a:off x="310897" y="7034783"/>
            <a:ext cx="6995159" cy="1631950"/>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Codebook</a:t>
            </a:r>
            <a:r>
              <a:rPr lang="en-US" sz="2000" b="1" dirty="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is </a:t>
            </a:r>
            <a:r>
              <a:rPr lang="en-US" sz="2000" b="1" dirty="0">
                <a:solidFill>
                  <a:srgbClr val="C00000"/>
                </a:solidFill>
                <a:latin typeface="Candara" panose="020E0502030303020204" pitchFamily="34" charset="0"/>
              </a:rPr>
              <a:t>problem-symptom matrix</a:t>
            </a:r>
          </a:p>
          <a:p>
            <a:pPr>
              <a:buClr>
                <a:schemeClr val="dk1"/>
              </a:buClr>
              <a:buSzPct val="100000"/>
              <a:buFont typeface="Arial"/>
              <a:buChar char="•"/>
            </a:pPr>
            <a:r>
              <a:rPr lang="en-US" sz="2000" dirty="0">
                <a:solidFill>
                  <a:schemeClr val="dk1"/>
                </a:solidFill>
                <a:latin typeface="Candara" panose="020E0502030303020204" pitchFamily="34" charset="0"/>
              </a:rPr>
              <a:t> It is derived from </a:t>
            </a:r>
            <a:r>
              <a:rPr lang="en-US" sz="2000" b="1" dirty="0">
                <a:solidFill>
                  <a:schemeClr val="dk1"/>
                </a:solidFill>
                <a:latin typeface="Candara" panose="020E0502030303020204" pitchFamily="34" charset="0"/>
              </a:rPr>
              <a:t>causality graph </a:t>
            </a:r>
            <a:r>
              <a:rPr lang="en-US" sz="2000" dirty="0">
                <a:solidFill>
                  <a:schemeClr val="dk1"/>
                </a:solidFill>
                <a:latin typeface="Candara" panose="020E0502030303020204" pitchFamily="34" charset="0"/>
              </a:rPr>
              <a:t>after removing</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directed edges of propagation of symptoms</a:t>
            </a:r>
          </a:p>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CC6600"/>
                </a:solidFill>
                <a:latin typeface="Candara" panose="020E0502030303020204" pitchFamily="34" charset="0"/>
              </a:rPr>
              <a:t>Number of symptoms </a:t>
            </a:r>
            <a:r>
              <a:rPr lang="en-US" sz="2000" dirty="0">
                <a:solidFill>
                  <a:srgbClr val="CC6600"/>
                </a:solidFill>
                <a:latin typeface="Candara" panose="020E0502030303020204" pitchFamily="34" charset="0"/>
              </a:rPr>
              <a:t>=&gt; </a:t>
            </a:r>
            <a:r>
              <a:rPr lang="en-US" sz="2000" b="1" dirty="0">
                <a:solidFill>
                  <a:srgbClr val="CC6600"/>
                </a:solidFill>
                <a:latin typeface="Candara" panose="020E0502030303020204" pitchFamily="34" charset="0"/>
              </a:rPr>
              <a:t>number of problems</a:t>
            </a:r>
          </a:p>
          <a:p>
            <a:pPr>
              <a:buClr>
                <a:schemeClr val="dk1"/>
              </a:buClr>
              <a:buSzPct val="100000"/>
              <a:buFont typeface="Arial"/>
              <a:buChar char="•"/>
            </a:pPr>
            <a:r>
              <a:rPr lang="en-US" sz="2000" dirty="0">
                <a:solidFill>
                  <a:schemeClr val="dk1"/>
                </a:solidFill>
                <a:latin typeface="Candara" panose="020E0502030303020204" pitchFamily="34" charset="0"/>
              </a:rPr>
              <a:t> 2 rows are adequate to uniquely identify 3 problems</a:t>
            </a:r>
          </a:p>
        </p:txBody>
      </p:sp>
      <p:cxnSp>
        <p:nvCxnSpPr>
          <p:cNvPr id="533" name="Shape 533"/>
          <p:cNvCxnSpPr/>
          <p:nvPr/>
        </p:nvCxnSpPr>
        <p:spPr>
          <a:xfrm>
            <a:off x="408432"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534" name="Shape 534"/>
          <p:cNvSpPr txBox="1"/>
          <p:nvPr/>
        </p:nvSpPr>
        <p:spPr>
          <a:xfrm>
            <a:off x="408433"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535" name="Shape 535"/>
          <p:cNvSpPr txBox="1"/>
          <p:nvPr/>
        </p:nvSpPr>
        <p:spPr>
          <a:xfrm>
            <a:off x="-124968" y="3505199"/>
            <a:ext cx="6858000" cy="276224"/>
          </a:xfrm>
          <a:prstGeom prst="rect">
            <a:avLst/>
          </a:prstGeom>
          <a:noFill/>
          <a:ln>
            <a:noFill/>
          </a:ln>
        </p:spPr>
        <p:txBody>
          <a:bodyPr lIns="91425" tIns="45700" rIns="91425" bIns="45700" anchor="t" anchorCtr="0">
            <a:noAutofit/>
          </a:bodyPr>
          <a:lstStyle/>
          <a:p>
            <a:pPr algn="ctr">
              <a:buClr>
                <a:schemeClr val="dk1"/>
              </a:buClr>
              <a:buSzPct val="25000"/>
            </a:pPr>
            <a:r>
              <a:rPr lang="en-US" sz="1200" b="1" dirty="0">
                <a:solidFill>
                  <a:schemeClr val="dk1"/>
                </a:solidFill>
                <a:latin typeface="Candara" panose="020E0502030303020204" pitchFamily="34" charset="0"/>
              </a:rPr>
              <a:t>Figure 11.21  Codebook for Figure 11.20</a:t>
            </a:r>
          </a:p>
        </p:txBody>
      </p:sp>
      <p:sp>
        <p:nvSpPr>
          <p:cNvPr id="2" name="Rectangle 1"/>
          <p:cNvSpPr/>
          <p:nvPr/>
        </p:nvSpPr>
        <p:spPr>
          <a:xfrm>
            <a:off x="5583936" y="471607"/>
            <a:ext cx="6425184" cy="6740307"/>
          </a:xfrm>
          <a:prstGeom prst="rect">
            <a:avLst/>
          </a:prstGeom>
        </p:spPr>
        <p:txBody>
          <a:bodyPr wrap="square">
            <a:spAutoFit/>
          </a:bodyPr>
          <a:lstStyle/>
          <a:p>
            <a:pPr>
              <a:lnSpc>
                <a:spcPct val="150000"/>
              </a:lnSpc>
            </a:pPr>
            <a:r>
              <a:rPr lang="en-US" sz="1800" dirty="0">
                <a:latin typeface="Candara" panose="020E0502030303020204" pitchFamily="34" charset="0"/>
              </a:rPr>
              <a:t>We can now generate a </a:t>
            </a:r>
            <a:r>
              <a:rPr lang="en-US" sz="1800" b="1" dirty="0">
                <a:solidFill>
                  <a:srgbClr val="0070C0"/>
                </a:solidFill>
                <a:latin typeface="Candara" panose="020E0502030303020204" pitchFamily="34" charset="0"/>
              </a:rPr>
              <a:t>codebook</a:t>
            </a:r>
            <a:r>
              <a:rPr lang="en-US" sz="1800" dirty="0">
                <a:solidFill>
                  <a:srgbClr val="0070C0"/>
                </a:solidFill>
                <a:latin typeface="Candara" panose="020E0502030303020204" pitchFamily="34" charset="0"/>
              </a:rPr>
              <a:t> </a:t>
            </a:r>
            <a:r>
              <a:rPr lang="en-US" sz="1800" dirty="0">
                <a:latin typeface="Candara" panose="020E0502030303020204" pitchFamily="34" charset="0"/>
              </a:rPr>
              <a:t>of </a:t>
            </a:r>
            <a:r>
              <a:rPr lang="en-US" sz="1800" b="1" dirty="0">
                <a:solidFill>
                  <a:srgbClr val="C00000"/>
                </a:solidFill>
                <a:latin typeface="Candara" panose="020E0502030303020204" pitchFamily="34" charset="0"/>
              </a:rPr>
              <a:t>problem-symptom matrix </a:t>
            </a:r>
            <a:r>
              <a:rPr lang="en-US" sz="1800" dirty="0">
                <a:latin typeface="Candara" panose="020E0502030303020204" pitchFamily="34" charset="0"/>
              </a:rPr>
              <a:t>for the </a:t>
            </a:r>
            <a:r>
              <a:rPr lang="en-US" sz="1800" dirty="0">
                <a:solidFill>
                  <a:srgbClr val="669900"/>
                </a:solidFill>
                <a:latin typeface="Candara" panose="020E0502030303020204" pitchFamily="34" charset="0"/>
              </a:rPr>
              <a:t>causality graph </a:t>
            </a:r>
            <a:r>
              <a:rPr lang="en-US" sz="1800" dirty="0">
                <a:latin typeface="Candara" panose="020E0502030303020204" pitchFamily="34" charset="0"/>
              </a:rPr>
              <a:t>of Figure 1 1.20 (we will drop the qualifier "labeled" from now on). </a:t>
            </a:r>
          </a:p>
          <a:p>
            <a:pPr>
              <a:lnSpc>
                <a:spcPct val="150000"/>
              </a:lnSpc>
            </a:pPr>
            <a:r>
              <a:rPr lang="en-US" sz="1800" dirty="0">
                <a:latin typeface="Candara" panose="020E0502030303020204" pitchFamily="34" charset="0"/>
              </a:rPr>
              <a:t>This is shown in </a:t>
            </a:r>
            <a:r>
              <a:rPr lang="en-US" sz="1800" b="1" dirty="0">
                <a:latin typeface="Candara" panose="020E0502030303020204" pitchFamily="34" charset="0"/>
              </a:rPr>
              <a:t>Figure 11.21 </a:t>
            </a:r>
            <a:r>
              <a:rPr lang="en-US" sz="1800" dirty="0">
                <a:latin typeface="Candara" panose="020E0502030303020204" pitchFamily="34" charset="0"/>
              </a:rPr>
              <a:t>with </a:t>
            </a:r>
            <a:r>
              <a:rPr lang="en-US" sz="1800" b="1" dirty="0">
                <a:latin typeface="Candara" panose="020E0502030303020204" pitchFamily="34" charset="0"/>
              </a:rPr>
              <a:t>three columns</a:t>
            </a:r>
            <a:r>
              <a:rPr lang="en-US" sz="1800" dirty="0">
                <a:latin typeface="Candara" panose="020E0502030303020204" pitchFamily="34" charset="0"/>
              </a:rPr>
              <a:t> as </a:t>
            </a:r>
            <a:r>
              <a:rPr lang="en-US" sz="1800" b="1" dirty="0">
                <a:latin typeface="Candara" panose="020E0502030303020204" pitchFamily="34" charset="0"/>
              </a:rPr>
              <a:t>problems</a:t>
            </a:r>
            <a:r>
              <a:rPr lang="en-US" sz="1800" dirty="0">
                <a:latin typeface="Candara" panose="020E0502030303020204" pitchFamily="34" charset="0"/>
              </a:rPr>
              <a:t> and </a:t>
            </a:r>
            <a:r>
              <a:rPr lang="en-US" sz="1800" b="1" dirty="0">
                <a:latin typeface="Candara" panose="020E0502030303020204" pitchFamily="34" charset="0"/>
              </a:rPr>
              <a:t>four rows</a:t>
            </a:r>
            <a:r>
              <a:rPr lang="en-US" sz="1800" dirty="0">
                <a:latin typeface="Candara" panose="020E0502030303020204" pitchFamily="34" charset="0"/>
              </a:rPr>
              <a:t> as </a:t>
            </a:r>
            <a:r>
              <a:rPr lang="en-US" sz="1800" b="1" dirty="0">
                <a:latin typeface="Candara" panose="020E0502030303020204" pitchFamily="34" charset="0"/>
              </a:rPr>
              <a:t>symptoms</a:t>
            </a:r>
            <a:r>
              <a:rPr lang="en-US" sz="1800" dirty="0">
                <a:latin typeface="Candara" panose="020E0502030303020204" pitchFamily="34" charset="0"/>
              </a:rPr>
              <a:t>.</a:t>
            </a:r>
          </a:p>
          <a:p>
            <a:pPr>
              <a:lnSpc>
                <a:spcPct val="150000"/>
              </a:lnSpc>
            </a:pPr>
            <a:endParaRPr lang="en-US" sz="1800" dirty="0">
              <a:latin typeface="Candara" panose="020E0502030303020204" pitchFamily="34" charset="0"/>
            </a:endParaRPr>
          </a:p>
          <a:p>
            <a:pPr>
              <a:lnSpc>
                <a:spcPct val="150000"/>
              </a:lnSpc>
            </a:pPr>
            <a:r>
              <a:rPr lang="en-US" sz="1800" dirty="0">
                <a:latin typeface="Candara" panose="020E0502030303020204" pitchFamily="34" charset="0"/>
              </a:rPr>
              <a:t>In general, </a:t>
            </a:r>
            <a:r>
              <a:rPr lang="en-US" sz="1800" dirty="0">
                <a:solidFill>
                  <a:srgbClr val="CC6600"/>
                </a:solidFill>
                <a:latin typeface="Candara" panose="020E0502030303020204" pitchFamily="34" charset="0"/>
              </a:rPr>
              <a:t>the </a:t>
            </a:r>
            <a:r>
              <a:rPr lang="en-US" sz="1800" b="1" dirty="0">
                <a:solidFill>
                  <a:srgbClr val="CC6600"/>
                </a:solidFill>
                <a:latin typeface="Candara" panose="020E0502030303020204" pitchFamily="34" charset="0"/>
              </a:rPr>
              <a:t>number of symptoms </a:t>
            </a:r>
            <a:r>
              <a:rPr lang="en-US" sz="1800" dirty="0">
                <a:solidFill>
                  <a:srgbClr val="CC6600"/>
                </a:solidFill>
                <a:latin typeface="Candara" panose="020E0502030303020204" pitchFamily="34" charset="0"/>
              </a:rPr>
              <a:t>will exceed the </a:t>
            </a:r>
            <a:r>
              <a:rPr lang="en-US" sz="1800" b="1" dirty="0">
                <a:solidFill>
                  <a:srgbClr val="CC6600"/>
                </a:solidFill>
                <a:latin typeface="Candara" panose="020E0502030303020204" pitchFamily="34" charset="0"/>
              </a:rPr>
              <a:t>number of problems </a:t>
            </a:r>
            <a:r>
              <a:rPr lang="en-US" sz="1800" dirty="0">
                <a:latin typeface="Candara" panose="020E0502030303020204" pitchFamily="34" charset="0"/>
              </a:rPr>
              <a:t>and hence, the </a:t>
            </a:r>
            <a:r>
              <a:rPr lang="en-US" sz="1800" b="1" dirty="0">
                <a:solidFill>
                  <a:srgbClr val="0070C0"/>
                </a:solidFill>
                <a:latin typeface="Candara" panose="020E0502030303020204" pitchFamily="34" charset="0"/>
              </a:rPr>
              <a:t>codebook </a:t>
            </a:r>
            <a:r>
              <a:rPr lang="en-US" sz="1800" dirty="0">
                <a:latin typeface="Candara" panose="020E0502030303020204" pitchFamily="34" charset="0"/>
              </a:rPr>
              <a:t>can be reduced to a minimal set of symptoms needed to uniquely identify the problems. It is easy to show that two rows are adequate to uniquely identify the three problems in the codebook shown in Figure 11.21. We will keep row SI and try to eliminate subsequent rows, one at a time. At each step, we want to make sure that the remaining codebook distinguishes between the problems. You can prove to yourself that eliminating rows S2 and S3 does not preserve the uniqueness, whereas eliminating either S2 and S4 does.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457" y="170688"/>
            <a:ext cx="11801855" cy="4247317"/>
          </a:xfrm>
          <a:prstGeom prst="rect">
            <a:avLst/>
          </a:prstGeom>
          <a:noFill/>
        </p:spPr>
        <p:txBody>
          <a:bodyPr wrap="square" rtlCol="1">
            <a:spAutoFit/>
          </a:bodyPr>
          <a:lstStyle/>
          <a:p>
            <a:pPr>
              <a:lnSpc>
                <a:spcPct val="150000"/>
              </a:lnSpc>
            </a:pPr>
            <a:endParaRPr lang="en-US" sz="1800" dirty="0" smtClean="0">
              <a:latin typeface="Candara" panose="020E0502030303020204" pitchFamily="34" charset="0"/>
            </a:endParaRPr>
          </a:p>
          <a:p>
            <a:pPr>
              <a:lnSpc>
                <a:spcPct val="150000"/>
              </a:lnSpc>
            </a:pPr>
            <a:r>
              <a:rPr lang="en-US" sz="1800" dirty="0" smtClean="0">
                <a:latin typeface="Candara" panose="020E0502030303020204" pitchFamily="34" charset="0"/>
              </a:rPr>
              <a:t>The </a:t>
            </a:r>
            <a:r>
              <a:rPr lang="en-US" sz="1800" b="1" dirty="0">
                <a:latin typeface="Candara" panose="020E0502030303020204" pitchFamily="34" charset="0"/>
              </a:rPr>
              <a:t>reduced codebook</a:t>
            </a:r>
            <a:r>
              <a:rPr lang="en-US" sz="1800" dirty="0">
                <a:latin typeface="Candara" panose="020E0502030303020204" pitchFamily="34" charset="0"/>
              </a:rPr>
              <a:t>, called the </a:t>
            </a:r>
            <a:r>
              <a:rPr lang="en-US" sz="1800" b="1" dirty="0">
                <a:solidFill>
                  <a:srgbClr val="0070C0"/>
                </a:solidFill>
                <a:latin typeface="Candara" panose="020E0502030303020204" pitchFamily="34" charset="0"/>
              </a:rPr>
              <a:t>correlation matrix</a:t>
            </a:r>
            <a:r>
              <a:rPr lang="en-US" sz="1800" dirty="0">
                <a:latin typeface="Candara" panose="020E0502030303020204" pitchFamily="34" charset="0"/>
              </a:rPr>
              <a:t>, is shown in Figure 1 1.22.</a:t>
            </a:r>
          </a:p>
          <a:p>
            <a:pPr>
              <a:lnSpc>
                <a:spcPct val="150000"/>
              </a:lnSpc>
            </a:pPr>
            <a:r>
              <a:rPr lang="en-US" sz="1800" dirty="0">
                <a:latin typeface="Candara" panose="020E0502030303020204" pitchFamily="34" charset="0"/>
              </a:rPr>
              <a:t>Drawing the </a:t>
            </a:r>
            <a:r>
              <a:rPr lang="en-US" sz="1800" b="1" dirty="0">
                <a:latin typeface="Candara" panose="020E0502030303020204" pitchFamily="34" charset="0"/>
              </a:rPr>
              <a:t>causality graph </a:t>
            </a:r>
            <a:r>
              <a:rPr lang="en-US" sz="1800" dirty="0">
                <a:latin typeface="Candara" panose="020E0502030303020204" pitchFamily="34" charset="0"/>
              </a:rPr>
              <a:t>based on the </a:t>
            </a:r>
            <a:r>
              <a:rPr lang="en-US" sz="1800" b="1" dirty="0">
                <a:latin typeface="Candara" panose="020E0502030303020204" pitchFamily="34" charset="0"/>
              </a:rPr>
              <a:t>correlation matrix </a:t>
            </a:r>
            <a:r>
              <a:rPr lang="en-US" sz="1800" dirty="0">
                <a:latin typeface="Candara" panose="020E0502030303020204" pitchFamily="34" charset="0"/>
              </a:rPr>
              <a:t>of </a:t>
            </a:r>
            <a:r>
              <a:rPr lang="en-US" sz="1800" b="1" dirty="0">
                <a:latin typeface="Candara" panose="020E0502030303020204" pitchFamily="34" charset="0"/>
              </a:rPr>
              <a:t>Figure 11.20</a:t>
            </a:r>
            <a:r>
              <a:rPr lang="en-US" sz="1800" dirty="0">
                <a:latin typeface="Candara" panose="020E0502030303020204" pitchFamily="34" charset="0"/>
              </a:rPr>
              <a:t>, we derive the </a:t>
            </a:r>
            <a:r>
              <a:rPr lang="en-US" sz="1800" b="1" dirty="0" smtClean="0">
                <a:latin typeface="Candara" panose="020E0502030303020204" pitchFamily="34" charset="0"/>
              </a:rPr>
              <a:t>correlation </a:t>
            </a:r>
            <a:r>
              <a:rPr lang="en-US" sz="1800" b="1" dirty="0">
                <a:latin typeface="Candara" panose="020E0502030303020204" pitchFamily="34" charset="0"/>
              </a:rPr>
              <a:t>graph</a:t>
            </a:r>
            <a:r>
              <a:rPr lang="en-US" sz="1800" dirty="0">
                <a:latin typeface="Candara" panose="020E0502030303020204" pitchFamily="34" charset="0"/>
              </a:rPr>
              <a:t> shown in Figure 11.23, which is called the </a:t>
            </a:r>
            <a:r>
              <a:rPr lang="en-US" sz="1800" b="1" dirty="0">
                <a:latin typeface="Candara" panose="020E0502030303020204" pitchFamily="34" charset="0"/>
              </a:rPr>
              <a:t>correlation </a:t>
            </a:r>
            <a:r>
              <a:rPr lang="en-US" sz="1800" b="1" dirty="0" smtClean="0">
                <a:latin typeface="Candara" panose="020E0502030303020204" pitchFamily="34" charset="0"/>
              </a:rPr>
              <a:t>graph</a:t>
            </a:r>
            <a:r>
              <a:rPr lang="en-US" sz="1800" dirty="0" smtClean="0">
                <a:latin typeface="Candara" panose="020E0502030303020204" pitchFamily="34" charset="0"/>
              </a:rPr>
              <a:t>.</a:t>
            </a:r>
          </a:p>
          <a:p>
            <a:pPr>
              <a:lnSpc>
                <a:spcPct val="150000"/>
              </a:lnSpc>
            </a:pPr>
            <a:r>
              <a:rPr lang="en-US" sz="1800" dirty="0" smtClean="0">
                <a:latin typeface="Candara" panose="020E0502030303020204" pitchFamily="34" charset="0"/>
              </a:rPr>
              <a:t>We </a:t>
            </a:r>
            <a:r>
              <a:rPr lang="en-US" sz="1800" dirty="0">
                <a:latin typeface="Candara" panose="020E0502030303020204" pitchFamily="34" charset="0"/>
              </a:rPr>
              <a:t>will apply the above knowledge to a more general situation of the </a:t>
            </a:r>
            <a:r>
              <a:rPr lang="en-US" sz="1800" b="1" dirty="0">
                <a:latin typeface="Candara" panose="020E0502030303020204" pitchFamily="34" charset="0"/>
              </a:rPr>
              <a:t>causality graph </a:t>
            </a:r>
            <a:r>
              <a:rPr lang="en-US" sz="1800" dirty="0">
                <a:latin typeface="Candara" panose="020E0502030303020204" pitchFamily="34" charset="0"/>
              </a:rPr>
              <a:t>shown </a:t>
            </a:r>
            <a:r>
              <a:rPr lang="en-US" sz="1800" dirty="0" smtClean="0">
                <a:latin typeface="Candara" panose="020E0502030303020204" pitchFamily="34" charset="0"/>
              </a:rPr>
              <a:t>in </a:t>
            </a:r>
            <a:r>
              <a:rPr lang="en-US" sz="1800" b="1" dirty="0" smtClean="0">
                <a:latin typeface="Candara" panose="020E0502030303020204" pitchFamily="34" charset="0"/>
              </a:rPr>
              <a:t>Figure 11.24</a:t>
            </a:r>
            <a:r>
              <a:rPr lang="en-US" sz="1800" dirty="0" smtClean="0">
                <a:latin typeface="Candara" panose="020E0502030303020204" pitchFamily="34" charset="0"/>
              </a:rPr>
              <a:t>. </a:t>
            </a:r>
          </a:p>
          <a:p>
            <a:pPr>
              <a:lnSpc>
                <a:spcPct val="150000"/>
              </a:lnSpc>
            </a:pPr>
            <a:r>
              <a:rPr lang="en-US" sz="1800" b="1" dirty="0" smtClean="0">
                <a:latin typeface="Candara" panose="020E0502030303020204" pitchFamily="34" charset="0"/>
              </a:rPr>
              <a:t>Figure </a:t>
            </a:r>
            <a:r>
              <a:rPr lang="en-US" sz="1800" b="1" dirty="0">
                <a:latin typeface="Candara" panose="020E0502030303020204" pitchFamily="34" charset="0"/>
              </a:rPr>
              <a:t>11.24(a) </a:t>
            </a:r>
            <a:r>
              <a:rPr lang="en-US" sz="1800" dirty="0">
                <a:latin typeface="Candara" panose="020E0502030303020204" pitchFamily="34" charset="0"/>
              </a:rPr>
              <a:t>depicts the </a:t>
            </a:r>
            <a:r>
              <a:rPr lang="en-US" sz="1800" b="1" dirty="0">
                <a:latin typeface="Candara" panose="020E0502030303020204" pitchFamily="34" charset="0"/>
              </a:rPr>
              <a:t>causality graph </a:t>
            </a:r>
            <a:r>
              <a:rPr lang="en-US" sz="1800" dirty="0">
                <a:latin typeface="Candara" panose="020E0502030303020204" pitchFamily="34" charset="0"/>
              </a:rPr>
              <a:t>of </a:t>
            </a:r>
            <a:r>
              <a:rPr lang="en-US" sz="1800" b="1" dirty="0">
                <a:latin typeface="Candara" panose="020E0502030303020204" pitchFamily="34" charset="0"/>
              </a:rPr>
              <a:t>11 events</a:t>
            </a:r>
            <a:r>
              <a:rPr lang="en-US" sz="1800" dirty="0">
                <a:latin typeface="Candara" panose="020E0502030303020204" pitchFamily="34" charset="0"/>
              </a:rPr>
              <a:t>. </a:t>
            </a:r>
            <a:endParaRPr lang="en-US" sz="1800" dirty="0" smtClean="0">
              <a:latin typeface="Candara" panose="020E0502030303020204" pitchFamily="34" charset="0"/>
            </a:endParaRPr>
          </a:p>
          <a:p>
            <a:pPr>
              <a:lnSpc>
                <a:spcPct val="150000"/>
              </a:lnSpc>
            </a:pPr>
            <a:r>
              <a:rPr lang="en-US" sz="1800" b="1" dirty="0" smtClean="0">
                <a:latin typeface="Candara" panose="020E0502030303020204" pitchFamily="34" charset="0"/>
              </a:rPr>
              <a:t>Figure 11.24(b</a:t>
            </a:r>
            <a:r>
              <a:rPr lang="en-US" sz="1800" b="1" dirty="0">
                <a:latin typeface="Candara" panose="020E0502030303020204" pitchFamily="34" charset="0"/>
              </a:rPr>
              <a:t>) </a:t>
            </a:r>
            <a:r>
              <a:rPr lang="en-US" sz="1800" dirty="0">
                <a:latin typeface="Candara" panose="020E0502030303020204" pitchFamily="34" charset="0"/>
              </a:rPr>
              <a:t>shows the </a:t>
            </a:r>
            <a:r>
              <a:rPr lang="en-US" sz="1800" b="1" dirty="0">
                <a:solidFill>
                  <a:srgbClr val="0070C0"/>
                </a:solidFill>
                <a:latin typeface="Candara" panose="020E0502030303020204" pitchFamily="34" charset="0"/>
              </a:rPr>
              <a:t>equivalent problem-symptom </a:t>
            </a:r>
            <a:r>
              <a:rPr lang="en-US" sz="1800" dirty="0">
                <a:latin typeface="Candara" panose="020E0502030303020204" pitchFamily="34" charset="0"/>
              </a:rPr>
              <a:t>causality graph. Nodes 1,2, and 1 1 show only </a:t>
            </a:r>
            <a:r>
              <a:rPr lang="en-US" sz="1800" b="1" dirty="0" smtClean="0">
                <a:latin typeface="Candara" panose="020E0502030303020204" pitchFamily="34" charset="0"/>
              </a:rPr>
              <a:t>outgoing</a:t>
            </a:r>
            <a:r>
              <a:rPr lang="en-US" sz="1800" dirty="0" smtClean="0">
                <a:latin typeface="Candara" panose="020E0502030303020204" pitchFamily="34" charset="0"/>
              </a:rPr>
              <a:t> </a:t>
            </a:r>
            <a:r>
              <a:rPr lang="en-US" sz="1800" dirty="0">
                <a:latin typeface="Candara" panose="020E0502030303020204" pitchFamily="34" charset="0"/>
              </a:rPr>
              <a:t>directed arrows and are hence identified as </a:t>
            </a:r>
            <a:r>
              <a:rPr lang="en-US" sz="1800" b="1" dirty="0">
                <a:solidFill>
                  <a:srgbClr val="C00000"/>
                </a:solidFill>
                <a:latin typeface="Candara" panose="020E0502030303020204" pitchFamily="34" charset="0"/>
              </a:rPr>
              <a:t>problems</a:t>
            </a:r>
            <a:r>
              <a:rPr lang="en-US" sz="1800" dirty="0">
                <a:solidFill>
                  <a:srgbClr val="C00000"/>
                </a:solidFill>
                <a:latin typeface="Candara" panose="020E0502030303020204" pitchFamily="34" charset="0"/>
              </a:rPr>
              <a:t> </a:t>
            </a:r>
            <a:r>
              <a:rPr lang="en-US" sz="1800" dirty="0">
                <a:latin typeface="Candara" panose="020E0502030303020204" pitchFamily="34" charset="0"/>
              </a:rPr>
              <a:t>and the rest of the nodes as </a:t>
            </a:r>
            <a:r>
              <a:rPr lang="en-US" sz="1800" b="1" dirty="0" smtClean="0">
                <a:solidFill>
                  <a:srgbClr val="C00000"/>
                </a:solidFill>
                <a:latin typeface="Candara" panose="020E0502030303020204" pitchFamily="34" charset="0"/>
              </a:rPr>
              <a:t>symptoms</a:t>
            </a:r>
            <a:r>
              <a:rPr lang="en-US" sz="1800" dirty="0" smtClean="0">
                <a:latin typeface="Candara" panose="020E0502030303020204" pitchFamily="34" charset="0"/>
              </a:rPr>
              <a:t>. </a:t>
            </a:r>
          </a:p>
          <a:p>
            <a:pPr>
              <a:lnSpc>
                <a:spcPct val="150000"/>
              </a:lnSpc>
            </a:pPr>
            <a:r>
              <a:rPr lang="en-US" sz="1800" dirty="0" smtClean="0">
                <a:latin typeface="Candara" panose="020E0502030303020204" pitchFamily="34" charset="0"/>
              </a:rPr>
              <a:t>We will now reduce the causality graph to a correlation graph. Symptoms 3, 4, and5 form a cycle of causal equivalence </a:t>
            </a:r>
            <a:r>
              <a:rPr lang="en-US" sz="1800" dirty="0">
                <a:latin typeface="Candara" panose="020E0502030303020204" pitchFamily="34" charset="0"/>
              </a:rPr>
              <a:t>and can be </a:t>
            </a:r>
            <a:r>
              <a:rPr lang="en-US" sz="1800" dirty="0" smtClean="0">
                <a:latin typeface="Candara" panose="020E0502030303020204" pitchFamily="34" charset="0"/>
              </a:rPr>
              <a:t>replaced by </a:t>
            </a:r>
            <a:r>
              <a:rPr lang="en-US" sz="1800" dirty="0">
                <a:latin typeface="Candara" panose="020E0502030303020204" pitchFamily="34" charset="0"/>
              </a:rPr>
              <a:t>a single symptom, 3. Symptoms 7 and 10 are caused, respectively</a:t>
            </a:r>
            <a:r>
              <a:rPr lang="en-US" sz="1800" dirty="0" smtClean="0">
                <a:latin typeface="Candara" panose="020E0502030303020204" pitchFamily="34" charset="0"/>
              </a:rPr>
              <a:t>, by</a:t>
            </a:r>
            <a:endParaRPr lang="ar-SA" sz="1800" dirty="0">
              <a:latin typeface="Candara" panose="020E0502030303020204" pitchFamily="34" charset="0"/>
            </a:endParaRPr>
          </a:p>
        </p:txBody>
      </p:sp>
    </p:spTree>
    <p:extLst>
      <p:ext uri="{BB962C8B-B14F-4D97-AF65-F5344CB8AC3E}">
        <p14:creationId xmlns:p14="http://schemas.microsoft.com/office/powerpoint/2010/main" val="3814533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9"/>
        <p:cNvGrpSpPr/>
        <p:nvPr/>
      </p:nvGrpSpPr>
      <p:grpSpPr>
        <a:xfrm>
          <a:off x="0" y="0"/>
          <a:ext cx="0" cy="0"/>
          <a:chOff x="0" y="0"/>
          <a:chExt cx="0" cy="0"/>
        </a:xfrm>
      </p:grpSpPr>
      <p:cxnSp>
        <p:nvCxnSpPr>
          <p:cNvPr id="540" name="Shape 540"/>
          <p:cNvCxnSpPr/>
          <p:nvPr/>
        </p:nvCxnSpPr>
        <p:spPr>
          <a:xfrm>
            <a:off x="496824" y="5029199"/>
            <a:ext cx="5638800" cy="0"/>
          </a:xfrm>
          <a:prstGeom prst="straightConnector1">
            <a:avLst/>
          </a:prstGeom>
          <a:noFill/>
          <a:ln w="12700" cap="rnd" cmpd="sng">
            <a:solidFill>
              <a:schemeClr val="dk1"/>
            </a:solidFill>
            <a:prstDash val="solid"/>
            <a:miter/>
            <a:headEnd type="none" w="med" len="med"/>
            <a:tailEnd type="none" w="med" len="med"/>
          </a:ln>
        </p:spPr>
      </p:cxnSp>
      <p:sp>
        <p:nvSpPr>
          <p:cNvPr id="541" name="Shape 541"/>
          <p:cNvSpPr txBox="1"/>
          <p:nvPr/>
        </p:nvSpPr>
        <p:spPr>
          <a:xfrm>
            <a:off x="-112776" y="50291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542" name="Shape 542"/>
          <p:cNvSpPr txBox="1"/>
          <p:nvPr/>
        </p:nvSpPr>
        <p:spPr>
          <a:xfrm>
            <a:off x="359664" y="548639"/>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Correlation Matrix</a:t>
            </a:r>
          </a:p>
        </p:txBody>
      </p:sp>
      <p:pic>
        <p:nvPicPr>
          <p:cNvPr id="543" name="Shape 543"/>
          <p:cNvPicPr preferRelativeResize="0"/>
          <p:nvPr/>
        </p:nvPicPr>
        <p:blipFill rotWithShape="1">
          <a:blip r:embed="rId3">
            <a:alphaModFix/>
          </a:blip>
          <a:srcRect/>
          <a:stretch/>
        </p:blipFill>
        <p:spPr>
          <a:xfrm>
            <a:off x="-3343656" y="1551433"/>
            <a:ext cx="13106400" cy="1717675"/>
          </a:xfrm>
          <a:prstGeom prst="rect">
            <a:avLst/>
          </a:prstGeom>
          <a:noFill/>
          <a:ln>
            <a:noFill/>
          </a:ln>
        </p:spPr>
      </p:pic>
      <p:sp>
        <p:nvSpPr>
          <p:cNvPr id="544" name="Shape 544"/>
          <p:cNvSpPr txBox="1"/>
          <p:nvPr/>
        </p:nvSpPr>
        <p:spPr>
          <a:xfrm>
            <a:off x="420624" y="5486399"/>
            <a:ext cx="4759324" cy="3968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Correlation matrix is reduced codebook</a:t>
            </a:r>
          </a:p>
        </p:txBody>
      </p:sp>
      <p:cxnSp>
        <p:nvCxnSpPr>
          <p:cNvPr id="548" name="Shape 548"/>
          <p:cNvCxnSpPr/>
          <p:nvPr/>
        </p:nvCxnSpPr>
        <p:spPr>
          <a:xfrm>
            <a:off x="420624"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549" name="Shape 549"/>
          <p:cNvSpPr txBox="1"/>
          <p:nvPr/>
        </p:nvSpPr>
        <p:spPr>
          <a:xfrm>
            <a:off x="420625"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550" name="Shape 550"/>
          <p:cNvSpPr txBox="1"/>
          <p:nvPr/>
        </p:nvSpPr>
        <p:spPr>
          <a:xfrm>
            <a:off x="-112776" y="3276599"/>
            <a:ext cx="6858000" cy="276224"/>
          </a:xfrm>
          <a:prstGeom prst="rect">
            <a:avLst/>
          </a:prstGeom>
          <a:noFill/>
          <a:ln>
            <a:noFill/>
          </a:ln>
        </p:spPr>
        <p:txBody>
          <a:bodyPr lIns="91425" tIns="45700" rIns="91425" bIns="45700" anchor="t" anchorCtr="0">
            <a:noAutofit/>
          </a:bodyPr>
          <a:lstStyle/>
          <a:p>
            <a:pPr algn="ctr">
              <a:buClr>
                <a:schemeClr val="dk1"/>
              </a:buClr>
              <a:buSzPct val="25000"/>
            </a:pPr>
            <a:r>
              <a:rPr lang="en-US" sz="1200" b="1" dirty="0">
                <a:solidFill>
                  <a:schemeClr val="dk1"/>
                </a:solidFill>
                <a:latin typeface="Candara" panose="020E0502030303020204" pitchFamily="34" charset="0"/>
              </a:rPr>
              <a:t>Figure 11.22  Correlation Matrix for Figure 11.20</a:t>
            </a:r>
          </a:p>
        </p:txBody>
      </p:sp>
      <p:sp>
        <p:nvSpPr>
          <p:cNvPr id="13" name="TextBox 12"/>
          <p:cNvSpPr txBox="1"/>
          <p:nvPr/>
        </p:nvSpPr>
        <p:spPr>
          <a:xfrm>
            <a:off x="5937504" y="1597152"/>
            <a:ext cx="6035040" cy="2585323"/>
          </a:xfrm>
          <a:prstGeom prst="rect">
            <a:avLst/>
          </a:prstGeom>
          <a:noFill/>
        </p:spPr>
        <p:txBody>
          <a:bodyPr wrap="square" rtlCol="1">
            <a:spAutoFit/>
          </a:bodyPr>
          <a:lstStyle/>
          <a:p>
            <a:pPr>
              <a:lnSpc>
                <a:spcPct val="150000"/>
              </a:lnSpc>
            </a:pPr>
            <a:endParaRPr lang="en-US" sz="1800" dirty="0" smtClean="0">
              <a:latin typeface="Candara" panose="020E0502030303020204" pitchFamily="34" charset="0"/>
            </a:endParaRPr>
          </a:p>
          <a:p>
            <a:pPr>
              <a:lnSpc>
                <a:spcPct val="150000"/>
              </a:lnSpc>
            </a:pPr>
            <a:r>
              <a:rPr lang="en-US" sz="1800" dirty="0" smtClean="0">
                <a:latin typeface="Candara" panose="020E0502030303020204" pitchFamily="34" charset="0"/>
              </a:rPr>
              <a:t>The </a:t>
            </a:r>
            <a:r>
              <a:rPr lang="en-US" sz="1800" b="1" dirty="0">
                <a:latin typeface="Candara" panose="020E0502030303020204" pitchFamily="34" charset="0"/>
              </a:rPr>
              <a:t>reduced codebook</a:t>
            </a:r>
            <a:r>
              <a:rPr lang="en-US" sz="1800" dirty="0">
                <a:latin typeface="Candara" panose="020E0502030303020204" pitchFamily="34" charset="0"/>
              </a:rPr>
              <a:t>, called the </a:t>
            </a:r>
            <a:r>
              <a:rPr lang="en-US" sz="1800" b="1" dirty="0">
                <a:solidFill>
                  <a:srgbClr val="0070C0"/>
                </a:solidFill>
                <a:latin typeface="Candara" panose="020E0502030303020204" pitchFamily="34" charset="0"/>
              </a:rPr>
              <a:t>correlation matrix</a:t>
            </a:r>
            <a:r>
              <a:rPr lang="en-US" sz="1800" dirty="0">
                <a:latin typeface="Candara" panose="020E0502030303020204" pitchFamily="34" charset="0"/>
              </a:rPr>
              <a:t>, is shown in Figure 1 1.22.</a:t>
            </a:r>
          </a:p>
          <a:p>
            <a:pPr>
              <a:lnSpc>
                <a:spcPct val="150000"/>
              </a:lnSpc>
            </a:pPr>
            <a:r>
              <a:rPr lang="en-US" sz="1800" dirty="0">
                <a:latin typeface="Candara" panose="020E0502030303020204" pitchFamily="34" charset="0"/>
              </a:rPr>
              <a:t>Drawing the </a:t>
            </a:r>
            <a:r>
              <a:rPr lang="en-US" sz="1800" b="1" dirty="0">
                <a:latin typeface="Candara" panose="020E0502030303020204" pitchFamily="34" charset="0"/>
              </a:rPr>
              <a:t>causality graph </a:t>
            </a:r>
            <a:r>
              <a:rPr lang="en-US" sz="1800" dirty="0">
                <a:latin typeface="Candara" panose="020E0502030303020204" pitchFamily="34" charset="0"/>
              </a:rPr>
              <a:t>based on the </a:t>
            </a:r>
            <a:r>
              <a:rPr lang="en-US" sz="1800" b="1" dirty="0">
                <a:latin typeface="Candara" panose="020E0502030303020204" pitchFamily="34" charset="0"/>
              </a:rPr>
              <a:t>correlation matrix </a:t>
            </a:r>
            <a:r>
              <a:rPr lang="en-US" sz="1800" dirty="0">
                <a:latin typeface="Candara" panose="020E0502030303020204" pitchFamily="34" charset="0"/>
              </a:rPr>
              <a:t>of </a:t>
            </a:r>
            <a:r>
              <a:rPr lang="en-US" sz="1800" b="1" dirty="0">
                <a:latin typeface="Candara" panose="020E0502030303020204" pitchFamily="34" charset="0"/>
              </a:rPr>
              <a:t>Figure 11.20</a:t>
            </a:r>
            <a:r>
              <a:rPr lang="en-US" sz="1800" dirty="0">
                <a:latin typeface="Candara" panose="020E0502030303020204" pitchFamily="34" charset="0"/>
              </a:rPr>
              <a:t>, we derive the </a:t>
            </a:r>
            <a:r>
              <a:rPr lang="en-US" sz="1800" b="1" dirty="0" smtClean="0">
                <a:latin typeface="Candara" panose="020E0502030303020204" pitchFamily="34" charset="0"/>
              </a:rPr>
              <a:t>correlation </a:t>
            </a:r>
            <a:r>
              <a:rPr lang="en-US" sz="1800" b="1" dirty="0">
                <a:latin typeface="Candara" panose="020E0502030303020204" pitchFamily="34" charset="0"/>
              </a:rPr>
              <a:t>graph</a:t>
            </a:r>
            <a:r>
              <a:rPr lang="en-US" sz="1800" dirty="0">
                <a:latin typeface="Candara" panose="020E0502030303020204" pitchFamily="34" charset="0"/>
              </a:rPr>
              <a:t> shown in Figure 11.23, which is called the </a:t>
            </a:r>
            <a:r>
              <a:rPr lang="en-US" sz="1800" b="1" dirty="0">
                <a:latin typeface="Candara" panose="020E0502030303020204" pitchFamily="34" charset="0"/>
              </a:rPr>
              <a:t>correlation </a:t>
            </a:r>
            <a:r>
              <a:rPr lang="en-US" sz="1800" b="1" dirty="0" smtClean="0">
                <a:latin typeface="Candara" panose="020E0502030303020204" pitchFamily="34" charset="0"/>
              </a:rPr>
              <a:t>graph</a:t>
            </a:r>
            <a:r>
              <a:rPr lang="en-US" sz="1800" dirty="0" smtClean="0">
                <a:latin typeface="Candara" panose="020E0502030303020204" pitchFamily="34" charset="0"/>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4"/>
        <p:cNvGrpSpPr/>
        <p:nvPr/>
      </p:nvGrpSpPr>
      <p:grpSpPr>
        <a:xfrm>
          <a:off x="0" y="0"/>
          <a:ext cx="0" cy="0"/>
          <a:chOff x="0" y="0"/>
          <a:chExt cx="0" cy="0"/>
        </a:xfrm>
      </p:grpSpPr>
      <p:cxnSp>
        <p:nvCxnSpPr>
          <p:cNvPr id="555" name="Shape 555"/>
          <p:cNvCxnSpPr/>
          <p:nvPr/>
        </p:nvCxnSpPr>
        <p:spPr>
          <a:xfrm>
            <a:off x="313944" y="5029199"/>
            <a:ext cx="5638800" cy="0"/>
          </a:xfrm>
          <a:prstGeom prst="straightConnector1">
            <a:avLst/>
          </a:prstGeom>
          <a:noFill/>
          <a:ln w="12700" cap="rnd" cmpd="sng">
            <a:solidFill>
              <a:schemeClr val="dk1"/>
            </a:solidFill>
            <a:prstDash val="solid"/>
            <a:miter/>
            <a:headEnd type="none" w="med" len="med"/>
            <a:tailEnd type="none" w="med" len="med"/>
          </a:ln>
        </p:spPr>
      </p:cxnSp>
      <p:sp>
        <p:nvSpPr>
          <p:cNvPr id="556" name="Shape 556"/>
          <p:cNvSpPr txBox="1"/>
          <p:nvPr/>
        </p:nvSpPr>
        <p:spPr>
          <a:xfrm>
            <a:off x="-295656" y="50291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557" name="Shape 557"/>
          <p:cNvSpPr txBox="1"/>
          <p:nvPr/>
        </p:nvSpPr>
        <p:spPr>
          <a:xfrm>
            <a:off x="85345" y="304799"/>
            <a:ext cx="5714999"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669900"/>
                </a:solidFill>
                <a:latin typeface="Candara" panose="020E0502030303020204" pitchFamily="34" charset="0"/>
              </a:rPr>
              <a:t>Correlation Graph</a:t>
            </a:r>
          </a:p>
        </p:txBody>
      </p:sp>
      <p:pic>
        <p:nvPicPr>
          <p:cNvPr id="558" name="Shape 558"/>
          <p:cNvPicPr preferRelativeResize="0"/>
          <p:nvPr/>
        </p:nvPicPr>
        <p:blipFill rotWithShape="1">
          <a:blip r:embed="rId3">
            <a:alphaModFix/>
          </a:blip>
          <a:srcRect/>
          <a:stretch/>
        </p:blipFill>
        <p:spPr>
          <a:xfrm>
            <a:off x="466344" y="1371599"/>
            <a:ext cx="5181600" cy="3214686"/>
          </a:xfrm>
          <a:prstGeom prst="rect">
            <a:avLst/>
          </a:prstGeom>
          <a:noFill/>
          <a:ln>
            <a:noFill/>
          </a:ln>
        </p:spPr>
      </p:pic>
      <p:sp>
        <p:nvSpPr>
          <p:cNvPr id="559" name="Shape 559"/>
          <p:cNvSpPr txBox="1"/>
          <p:nvPr/>
        </p:nvSpPr>
        <p:spPr>
          <a:xfrm>
            <a:off x="145669" y="5497511"/>
            <a:ext cx="6054724" cy="3968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Correlation graph is derived from correlation matrix</a:t>
            </a:r>
          </a:p>
        </p:txBody>
      </p:sp>
      <p:cxnSp>
        <p:nvCxnSpPr>
          <p:cNvPr id="560" name="Shape 560"/>
          <p:cNvCxnSpPr/>
          <p:nvPr/>
        </p:nvCxnSpPr>
        <p:spPr>
          <a:xfrm>
            <a:off x="313944" y="8153399"/>
            <a:ext cx="5638800" cy="0"/>
          </a:xfrm>
          <a:prstGeom prst="straightConnector1">
            <a:avLst/>
          </a:prstGeom>
          <a:noFill/>
          <a:ln w="12700" cap="rnd" cmpd="sng">
            <a:solidFill>
              <a:schemeClr val="dk1"/>
            </a:solidFill>
            <a:prstDash val="solid"/>
            <a:miter/>
            <a:headEnd type="none" w="med" len="med"/>
            <a:tailEnd type="none" w="med" len="med"/>
          </a:ln>
        </p:spPr>
      </p:cxnSp>
      <p:sp>
        <p:nvSpPr>
          <p:cNvPr id="561" name="Shape 561"/>
          <p:cNvSpPr txBox="1"/>
          <p:nvPr/>
        </p:nvSpPr>
        <p:spPr>
          <a:xfrm>
            <a:off x="1533144" y="8229599"/>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562" name="Shape 562"/>
          <p:cNvSpPr txBox="1"/>
          <p:nvPr/>
        </p:nvSpPr>
        <p:spPr>
          <a:xfrm>
            <a:off x="4619245" y="8102600"/>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563" name="Shape 563"/>
          <p:cNvCxnSpPr/>
          <p:nvPr/>
        </p:nvCxnSpPr>
        <p:spPr>
          <a:xfrm>
            <a:off x="237744"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564" name="Shape 564"/>
          <p:cNvSpPr txBox="1"/>
          <p:nvPr/>
        </p:nvSpPr>
        <p:spPr>
          <a:xfrm>
            <a:off x="237745"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Rectangle 1"/>
          <p:cNvSpPr/>
          <p:nvPr/>
        </p:nvSpPr>
        <p:spPr>
          <a:xfrm>
            <a:off x="6181344" y="736744"/>
            <a:ext cx="5462016" cy="1754326"/>
          </a:xfrm>
          <a:prstGeom prst="rect">
            <a:avLst/>
          </a:prstGeom>
        </p:spPr>
        <p:txBody>
          <a:bodyPr wrap="square">
            <a:spAutoFit/>
          </a:bodyPr>
          <a:lstStyle/>
          <a:p>
            <a:pPr>
              <a:lnSpc>
                <a:spcPct val="150000"/>
              </a:lnSpc>
            </a:pPr>
            <a:r>
              <a:rPr lang="en-US" sz="1800" dirty="0">
                <a:latin typeface="Candara" panose="020E0502030303020204" pitchFamily="34" charset="0"/>
              </a:rPr>
              <a:t>we derive the </a:t>
            </a:r>
            <a:r>
              <a:rPr lang="en-US" sz="1800" b="1" dirty="0">
                <a:latin typeface="Candara" panose="020E0502030303020204" pitchFamily="34" charset="0"/>
              </a:rPr>
              <a:t>correlation graph</a:t>
            </a:r>
            <a:r>
              <a:rPr lang="en-US" sz="1800" dirty="0">
                <a:latin typeface="Candara" panose="020E0502030303020204" pitchFamily="34" charset="0"/>
              </a:rPr>
              <a:t> shown in Figure 11.23, which is called the </a:t>
            </a:r>
            <a:r>
              <a:rPr lang="en-US" sz="1800" b="1" dirty="0">
                <a:solidFill>
                  <a:srgbClr val="669900"/>
                </a:solidFill>
                <a:latin typeface="Candara" panose="020E0502030303020204" pitchFamily="34" charset="0"/>
              </a:rPr>
              <a:t>correlation graph</a:t>
            </a:r>
            <a:r>
              <a:rPr lang="en-US" sz="1800" dirty="0">
                <a:latin typeface="Candara" panose="020E0502030303020204" pitchFamily="34" charset="0"/>
              </a:rPr>
              <a:t>.</a:t>
            </a:r>
          </a:p>
          <a:p>
            <a:pPr>
              <a:lnSpc>
                <a:spcPct val="150000"/>
              </a:lnSpc>
            </a:pPr>
            <a:r>
              <a:rPr lang="en-US" sz="1800" dirty="0">
                <a:latin typeface="Candara" panose="020E0502030303020204" pitchFamily="34" charset="0"/>
              </a:rPr>
              <a:t>We will apply the above knowledge to a more general situation of the </a:t>
            </a:r>
            <a:r>
              <a:rPr lang="en-US" sz="1800" b="1" dirty="0">
                <a:latin typeface="Candara" panose="020E0502030303020204" pitchFamily="34" charset="0"/>
              </a:rPr>
              <a:t>causality graph </a:t>
            </a:r>
            <a:r>
              <a:rPr lang="en-US" sz="1800" dirty="0">
                <a:latin typeface="Candara" panose="020E0502030303020204" pitchFamily="34" charset="0"/>
              </a:rPr>
              <a:t>shown in </a:t>
            </a:r>
            <a:r>
              <a:rPr lang="en-US" sz="1800" b="1" dirty="0">
                <a:latin typeface="Candara" panose="020E0502030303020204" pitchFamily="34" charset="0"/>
              </a:rPr>
              <a:t>Figure 11.24</a:t>
            </a:r>
            <a:r>
              <a:rPr lang="en-US" sz="1800" dirty="0">
                <a:latin typeface="Candara" panose="020E0502030303020204" pitchFamily="34" charset="0"/>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8"/>
        <p:cNvGrpSpPr/>
        <p:nvPr/>
      </p:nvGrpSpPr>
      <p:grpSpPr>
        <a:xfrm>
          <a:off x="0" y="0"/>
          <a:ext cx="0" cy="0"/>
          <a:chOff x="0" y="0"/>
          <a:chExt cx="0" cy="0"/>
        </a:xfrm>
      </p:grpSpPr>
      <p:cxnSp>
        <p:nvCxnSpPr>
          <p:cNvPr id="569" name="Shape 569"/>
          <p:cNvCxnSpPr/>
          <p:nvPr/>
        </p:nvCxnSpPr>
        <p:spPr>
          <a:xfrm>
            <a:off x="509016" y="4876799"/>
            <a:ext cx="5638800" cy="0"/>
          </a:xfrm>
          <a:prstGeom prst="straightConnector1">
            <a:avLst/>
          </a:prstGeom>
          <a:noFill/>
          <a:ln w="12700" cap="rnd" cmpd="sng">
            <a:solidFill>
              <a:schemeClr val="dk1"/>
            </a:solidFill>
            <a:prstDash val="solid"/>
            <a:miter/>
            <a:headEnd type="none" w="med" len="med"/>
            <a:tailEnd type="none" w="med" len="med"/>
          </a:ln>
        </p:spPr>
      </p:cxnSp>
      <p:sp>
        <p:nvSpPr>
          <p:cNvPr id="570" name="Shape 570"/>
          <p:cNvSpPr txBox="1"/>
          <p:nvPr/>
        </p:nvSpPr>
        <p:spPr>
          <a:xfrm>
            <a:off x="-100584" y="48767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571" name="Shape 571"/>
          <p:cNvSpPr txBox="1"/>
          <p:nvPr/>
        </p:nvSpPr>
        <p:spPr>
          <a:xfrm>
            <a:off x="432817" y="304799"/>
            <a:ext cx="5708649"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Generalized Causality Graph</a:t>
            </a:r>
          </a:p>
        </p:txBody>
      </p:sp>
      <p:pic>
        <p:nvPicPr>
          <p:cNvPr id="572" name="Shape 572"/>
          <p:cNvPicPr preferRelativeResize="0"/>
          <p:nvPr/>
        </p:nvPicPr>
        <p:blipFill rotWithShape="1">
          <a:blip r:embed="rId3">
            <a:alphaModFix/>
          </a:blip>
          <a:srcRect/>
          <a:stretch/>
        </p:blipFill>
        <p:spPr>
          <a:xfrm>
            <a:off x="509017" y="914399"/>
            <a:ext cx="5527675" cy="3763962"/>
          </a:xfrm>
          <a:prstGeom prst="rect">
            <a:avLst/>
          </a:prstGeom>
          <a:noFill/>
          <a:ln>
            <a:noFill/>
          </a:ln>
        </p:spPr>
      </p:pic>
      <p:sp>
        <p:nvSpPr>
          <p:cNvPr id="573" name="Shape 573"/>
          <p:cNvSpPr txBox="1"/>
          <p:nvPr/>
        </p:nvSpPr>
        <p:spPr>
          <a:xfrm>
            <a:off x="359665" y="5565647"/>
            <a:ext cx="7760207" cy="16160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Causality graph </a:t>
            </a:r>
            <a:r>
              <a:rPr lang="en-US" sz="2000" dirty="0">
                <a:solidFill>
                  <a:schemeClr val="dk1"/>
                </a:solidFill>
                <a:latin typeface="Candara" panose="020E0502030303020204" pitchFamily="34" charset="0"/>
              </a:rPr>
              <a:t>has </a:t>
            </a:r>
            <a:r>
              <a:rPr lang="en-US" sz="2000" b="1" dirty="0">
                <a:solidFill>
                  <a:schemeClr val="dk1"/>
                </a:solidFill>
                <a:latin typeface="Candara" panose="020E0502030303020204" pitchFamily="34" charset="0"/>
              </a:rPr>
              <a:t>11 events </a:t>
            </a:r>
            <a:r>
              <a:rPr lang="en-US" sz="2000" dirty="0">
                <a:solidFill>
                  <a:schemeClr val="dk1"/>
                </a:solidFill>
                <a:latin typeface="Candara" panose="020E0502030303020204" pitchFamily="34" charset="0"/>
              </a:rPr>
              <a:t>- problems and </a:t>
            </a:r>
            <a:r>
              <a:rPr lang="en-US" sz="2000" dirty="0" smtClean="0">
                <a:solidFill>
                  <a:schemeClr val="dk1"/>
                </a:solidFill>
                <a:latin typeface="Candara" panose="020E0502030303020204" pitchFamily="34" charset="0"/>
              </a:rPr>
              <a:t>symptoms</a:t>
            </a:r>
            <a:endParaRPr lang="en-US" sz="2000" dirty="0">
              <a:solidFill>
                <a:schemeClr val="dk1"/>
              </a:solidFill>
              <a:latin typeface="Candara" panose="020E0502030303020204" pitchFamily="34" charset="0"/>
            </a:endParaRPr>
          </a:p>
          <a:p>
            <a:pPr>
              <a:buClr>
                <a:schemeClr val="dk1"/>
              </a:buClr>
              <a:buSzPct val="100000"/>
              <a:buFont typeface="Arial"/>
              <a:buChar char="•"/>
            </a:pPr>
            <a:r>
              <a:rPr lang="en-US" sz="2000" dirty="0">
                <a:solidFill>
                  <a:schemeClr val="dk1"/>
                </a:solidFill>
                <a:latin typeface="Candara" panose="020E0502030303020204" pitchFamily="34" charset="0"/>
              </a:rPr>
              <a:t> Mark all nodes that have only emerging directed</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edges as problems - Nodes 1, 2, and 11</a:t>
            </a:r>
          </a:p>
          <a:p>
            <a:pPr>
              <a:buClr>
                <a:schemeClr val="dk1"/>
              </a:buClr>
              <a:buSzPct val="100000"/>
              <a:buFont typeface="Arial"/>
              <a:buChar char="•"/>
            </a:pPr>
            <a:r>
              <a:rPr lang="en-US" sz="2000" dirty="0">
                <a:solidFill>
                  <a:schemeClr val="dk1"/>
                </a:solidFill>
                <a:latin typeface="Candara" panose="020E0502030303020204" pitchFamily="34" charset="0"/>
              </a:rPr>
              <a:t> Other nodes are symptoms</a:t>
            </a:r>
          </a:p>
        </p:txBody>
      </p:sp>
      <p:cxnSp>
        <p:nvCxnSpPr>
          <p:cNvPr id="577" name="Shape 577"/>
          <p:cNvCxnSpPr/>
          <p:nvPr/>
        </p:nvCxnSpPr>
        <p:spPr>
          <a:xfrm>
            <a:off x="432816"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578" name="Shape 578"/>
          <p:cNvSpPr txBox="1"/>
          <p:nvPr/>
        </p:nvSpPr>
        <p:spPr>
          <a:xfrm>
            <a:off x="432817"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Rectangle 1"/>
          <p:cNvSpPr/>
          <p:nvPr/>
        </p:nvSpPr>
        <p:spPr>
          <a:xfrm>
            <a:off x="6412992" y="237027"/>
            <a:ext cx="5535168" cy="1754326"/>
          </a:xfrm>
          <a:prstGeom prst="rect">
            <a:avLst/>
          </a:prstGeom>
        </p:spPr>
        <p:txBody>
          <a:bodyPr wrap="square">
            <a:spAutoFit/>
          </a:bodyPr>
          <a:lstStyle/>
          <a:p>
            <a:pPr>
              <a:lnSpc>
                <a:spcPct val="150000"/>
              </a:lnSpc>
            </a:pPr>
            <a:r>
              <a:rPr lang="en-US" sz="1800" b="1" dirty="0">
                <a:latin typeface="Candara" panose="020E0502030303020204" pitchFamily="34" charset="0"/>
              </a:rPr>
              <a:t>Figure 11.24(a) </a:t>
            </a:r>
            <a:r>
              <a:rPr lang="en-US" sz="1800" dirty="0">
                <a:latin typeface="Candara" panose="020E0502030303020204" pitchFamily="34" charset="0"/>
              </a:rPr>
              <a:t>depicts the </a:t>
            </a:r>
            <a:r>
              <a:rPr lang="en-US" sz="1800" b="1" dirty="0">
                <a:latin typeface="Candara" panose="020E0502030303020204" pitchFamily="34" charset="0"/>
              </a:rPr>
              <a:t>causality graph </a:t>
            </a:r>
            <a:r>
              <a:rPr lang="en-US" sz="1800" dirty="0">
                <a:latin typeface="Candara" panose="020E0502030303020204" pitchFamily="34" charset="0"/>
              </a:rPr>
              <a:t>of </a:t>
            </a:r>
            <a:r>
              <a:rPr lang="en-US" sz="1800" b="1" dirty="0">
                <a:latin typeface="Candara" panose="020E0502030303020204" pitchFamily="34" charset="0"/>
              </a:rPr>
              <a:t>11 events</a:t>
            </a:r>
            <a:r>
              <a:rPr lang="en-US" sz="1800" dirty="0">
                <a:latin typeface="Candara" panose="020E0502030303020204" pitchFamily="34" charset="0"/>
              </a:rPr>
              <a:t>. </a:t>
            </a:r>
          </a:p>
          <a:p>
            <a:pPr>
              <a:lnSpc>
                <a:spcPct val="150000"/>
              </a:lnSpc>
            </a:pPr>
            <a:r>
              <a:rPr lang="en-US" sz="1800" b="1" dirty="0" smtClean="0">
                <a:latin typeface="Candara" panose="020E0502030303020204" pitchFamily="34" charset="0"/>
              </a:rPr>
              <a:t>Nodes</a:t>
            </a:r>
            <a:r>
              <a:rPr lang="en-US" sz="1800" dirty="0" smtClean="0">
                <a:latin typeface="Candara" panose="020E0502030303020204" pitchFamily="34" charset="0"/>
              </a:rPr>
              <a:t> </a:t>
            </a:r>
            <a:r>
              <a:rPr lang="en-US" sz="1800" b="1" dirty="0">
                <a:latin typeface="Candara" panose="020E0502030303020204" pitchFamily="34" charset="0"/>
              </a:rPr>
              <a:t>1,2</a:t>
            </a:r>
            <a:r>
              <a:rPr lang="en-US" sz="1800" dirty="0">
                <a:latin typeface="Candara" panose="020E0502030303020204" pitchFamily="34" charset="0"/>
              </a:rPr>
              <a:t>, and </a:t>
            </a:r>
            <a:r>
              <a:rPr lang="en-US" sz="1800" b="1" dirty="0" smtClean="0">
                <a:latin typeface="Candara" panose="020E0502030303020204" pitchFamily="34" charset="0"/>
              </a:rPr>
              <a:t>11</a:t>
            </a:r>
            <a:r>
              <a:rPr lang="en-US" sz="1800" dirty="0" smtClean="0">
                <a:latin typeface="Candara" panose="020E0502030303020204" pitchFamily="34" charset="0"/>
              </a:rPr>
              <a:t> </a:t>
            </a:r>
            <a:r>
              <a:rPr lang="en-US" sz="1800" dirty="0">
                <a:latin typeface="Candara" panose="020E0502030303020204" pitchFamily="34" charset="0"/>
              </a:rPr>
              <a:t>show only </a:t>
            </a:r>
            <a:r>
              <a:rPr lang="en-US" sz="1800" b="1" dirty="0">
                <a:latin typeface="Candara" panose="020E0502030303020204" pitchFamily="34" charset="0"/>
              </a:rPr>
              <a:t>outgoing</a:t>
            </a:r>
            <a:r>
              <a:rPr lang="en-US" sz="1800" dirty="0">
                <a:latin typeface="Candara" panose="020E0502030303020204" pitchFamily="34" charset="0"/>
              </a:rPr>
              <a:t> directed arrows and are hence identified as </a:t>
            </a:r>
            <a:r>
              <a:rPr lang="en-US" sz="1800" b="1" dirty="0">
                <a:solidFill>
                  <a:srgbClr val="C00000"/>
                </a:solidFill>
                <a:latin typeface="Candara" panose="020E0502030303020204" pitchFamily="34" charset="0"/>
              </a:rPr>
              <a:t>problems</a:t>
            </a:r>
            <a:r>
              <a:rPr lang="en-US" sz="1800" dirty="0">
                <a:solidFill>
                  <a:srgbClr val="C00000"/>
                </a:solidFill>
                <a:latin typeface="Candara" panose="020E0502030303020204" pitchFamily="34" charset="0"/>
              </a:rPr>
              <a:t> </a:t>
            </a:r>
            <a:r>
              <a:rPr lang="en-US" sz="1800" dirty="0">
                <a:latin typeface="Candara" panose="020E0502030303020204" pitchFamily="34" charset="0"/>
              </a:rPr>
              <a:t>and the rest of the nodes as </a:t>
            </a:r>
            <a:r>
              <a:rPr lang="en-US" sz="1800" b="1" dirty="0">
                <a:solidFill>
                  <a:srgbClr val="C00000"/>
                </a:solidFill>
                <a:latin typeface="Candara" panose="020E0502030303020204" pitchFamily="34" charset="0"/>
              </a:rPr>
              <a:t>symptoms</a:t>
            </a:r>
            <a:r>
              <a:rPr lang="en-US" sz="1800" dirty="0">
                <a:latin typeface="Candara" panose="020E0502030303020204" pitchFamily="34" charset="0"/>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2"/>
        <p:cNvGrpSpPr/>
        <p:nvPr/>
      </p:nvGrpSpPr>
      <p:grpSpPr>
        <a:xfrm>
          <a:off x="0" y="0"/>
          <a:ext cx="0" cy="0"/>
          <a:chOff x="0" y="0"/>
          <a:chExt cx="0" cy="0"/>
        </a:xfrm>
      </p:grpSpPr>
      <p:cxnSp>
        <p:nvCxnSpPr>
          <p:cNvPr id="583" name="Shape 583"/>
          <p:cNvCxnSpPr/>
          <p:nvPr/>
        </p:nvCxnSpPr>
        <p:spPr>
          <a:xfrm>
            <a:off x="350520" y="5333999"/>
            <a:ext cx="5638800" cy="0"/>
          </a:xfrm>
          <a:prstGeom prst="straightConnector1">
            <a:avLst/>
          </a:prstGeom>
          <a:noFill/>
          <a:ln w="12700" cap="rnd" cmpd="sng">
            <a:solidFill>
              <a:schemeClr val="dk1"/>
            </a:solidFill>
            <a:prstDash val="solid"/>
            <a:miter/>
            <a:headEnd type="none" w="med" len="med"/>
            <a:tailEnd type="none" w="med" len="med"/>
          </a:ln>
        </p:spPr>
      </p:cxnSp>
      <p:sp>
        <p:nvSpPr>
          <p:cNvPr id="584" name="Shape 584"/>
          <p:cNvSpPr txBox="1"/>
          <p:nvPr/>
        </p:nvSpPr>
        <p:spPr>
          <a:xfrm>
            <a:off x="-259080" y="53339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585" name="Shape 585"/>
          <p:cNvSpPr txBox="1"/>
          <p:nvPr/>
        </p:nvSpPr>
        <p:spPr>
          <a:xfrm>
            <a:off x="274320" y="304799"/>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C00000"/>
                </a:solidFill>
                <a:latin typeface="Candara" panose="020E0502030303020204" pitchFamily="34" charset="0"/>
              </a:rPr>
              <a:t>P-S</a:t>
            </a:r>
            <a:r>
              <a:rPr lang="en-US" sz="3200" b="1" dirty="0">
                <a:solidFill>
                  <a:schemeClr val="dk1"/>
                </a:solidFill>
                <a:latin typeface="Candara" panose="020E0502030303020204" pitchFamily="34" charset="0"/>
              </a:rPr>
              <a:t> </a:t>
            </a:r>
            <a:r>
              <a:rPr lang="en-US" sz="3200" b="1" dirty="0">
                <a:solidFill>
                  <a:srgbClr val="669900"/>
                </a:solidFill>
                <a:latin typeface="Candara" panose="020E0502030303020204" pitchFamily="34" charset="0"/>
              </a:rPr>
              <a:t>Causality Graph</a:t>
            </a:r>
          </a:p>
        </p:txBody>
      </p:sp>
      <p:pic>
        <p:nvPicPr>
          <p:cNvPr id="586" name="Shape 586"/>
          <p:cNvPicPr preferRelativeResize="0"/>
          <p:nvPr/>
        </p:nvPicPr>
        <p:blipFill rotWithShape="1">
          <a:blip r:embed="rId3">
            <a:alphaModFix/>
          </a:blip>
          <a:srcRect/>
          <a:stretch/>
        </p:blipFill>
        <p:spPr>
          <a:xfrm>
            <a:off x="198120" y="838200"/>
            <a:ext cx="5678486" cy="4205287"/>
          </a:xfrm>
          <a:prstGeom prst="rect">
            <a:avLst/>
          </a:prstGeom>
          <a:noFill/>
          <a:ln>
            <a:noFill/>
          </a:ln>
        </p:spPr>
      </p:pic>
      <p:sp>
        <p:nvSpPr>
          <p:cNvPr id="587" name="Shape 587"/>
          <p:cNvSpPr txBox="1"/>
          <p:nvPr/>
        </p:nvSpPr>
        <p:spPr>
          <a:xfrm>
            <a:off x="139382" y="5791199"/>
            <a:ext cx="11662474" cy="2289174"/>
          </a:xfrm>
          <a:prstGeom prst="rect">
            <a:avLst/>
          </a:prstGeom>
          <a:noFill/>
          <a:ln>
            <a:noFill/>
          </a:ln>
        </p:spPr>
        <p:txBody>
          <a:bodyPr lIns="91425" tIns="45700" rIns="91425" bIns="45700" anchor="t" anchorCtr="0">
            <a:noAutofit/>
          </a:bodyPr>
          <a:lstStyle/>
          <a:p>
            <a:pPr>
              <a:lnSpc>
                <a:spcPct val="150000"/>
              </a:lnSpc>
              <a:buClr>
                <a:schemeClr val="dk1"/>
              </a:buClr>
              <a:buSzPct val="100000"/>
            </a:pPr>
            <a:r>
              <a:rPr lang="en-US" sz="2000" b="1" dirty="0" smtClean="0">
                <a:solidFill>
                  <a:srgbClr val="0070C0"/>
                </a:solidFill>
                <a:latin typeface="Candara" panose="020E0502030303020204" pitchFamily="34" charset="0"/>
              </a:rPr>
              <a:t>To </a:t>
            </a:r>
            <a:r>
              <a:rPr lang="en-US" sz="2000" b="1" dirty="0">
                <a:solidFill>
                  <a:srgbClr val="0070C0"/>
                </a:solidFill>
                <a:latin typeface="Candara" panose="020E0502030303020204" pitchFamily="34" charset="0"/>
              </a:rPr>
              <a:t>reduce causality graph to correlation graph:</a:t>
            </a:r>
          </a:p>
          <a:p>
            <a:pPr marL="800100" lvl="1"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Symptoms 3, 4, and 5 are cyclical: replace </a:t>
            </a:r>
            <a:r>
              <a:rPr lang="en-US" sz="2000" dirty="0" smtClean="0">
                <a:solidFill>
                  <a:schemeClr val="dk1"/>
                </a:solidFill>
                <a:latin typeface="Candara" panose="020E0502030303020204" pitchFamily="34" charset="0"/>
              </a:rPr>
              <a:t>with</a:t>
            </a:r>
            <a:r>
              <a:rPr lang="en-US" sz="2000" dirty="0">
                <a:solidFill>
                  <a:schemeClr val="dk1"/>
                </a:solidFill>
                <a:latin typeface="Candara" panose="020E0502030303020204" pitchFamily="34" charset="0"/>
              </a:rPr>
              <a:t> </a:t>
            </a:r>
            <a:r>
              <a:rPr lang="en-US" sz="2000" dirty="0" smtClean="0">
                <a:solidFill>
                  <a:schemeClr val="dk1"/>
                </a:solidFill>
                <a:latin typeface="Candara" panose="020E0502030303020204" pitchFamily="34" charset="0"/>
              </a:rPr>
              <a:t>one </a:t>
            </a:r>
            <a:r>
              <a:rPr lang="en-US" sz="2000" dirty="0">
                <a:solidFill>
                  <a:schemeClr val="dk1"/>
                </a:solidFill>
                <a:latin typeface="Candara" panose="020E0502030303020204" pitchFamily="34" charset="0"/>
              </a:rPr>
              <a:t>symptom, say 3</a:t>
            </a:r>
          </a:p>
          <a:p>
            <a:pPr marL="800100" lvl="1"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S7 and S10 are caused by S3 and S5 </a:t>
            </a:r>
            <a:r>
              <a:rPr lang="en-US" sz="2000" dirty="0" smtClean="0">
                <a:solidFill>
                  <a:schemeClr val="dk1"/>
                </a:solidFill>
                <a:latin typeface="Candara" panose="020E0502030303020204" pitchFamily="34" charset="0"/>
              </a:rPr>
              <a:t>and</a:t>
            </a:r>
            <a:r>
              <a:rPr lang="en-US" sz="2000" dirty="0">
                <a:solidFill>
                  <a:schemeClr val="dk1"/>
                </a:solidFill>
                <a:latin typeface="Candara" panose="020E0502030303020204" pitchFamily="34" charset="0"/>
              </a:rPr>
              <a:t> </a:t>
            </a:r>
            <a:r>
              <a:rPr lang="en-US" sz="2000" dirty="0" smtClean="0">
                <a:solidFill>
                  <a:schemeClr val="dk1"/>
                </a:solidFill>
                <a:latin typeface="Candara" panose="020E0502030303020204" pitchFamily="34" charset="0"/>
              </a:rPr>
              <a:t>hence </a:t>
            </a:r>
            <a:r>
              <a:rPr lang="en-US" sz="2000" dirty="0">
                <a:solidFill>
                  <a:schemeClr val="dk1"/>
                </a:solidFill>
                <a:latin typeface="Candara" panose="020E0502030303020204" pitchFamily="34" charset="0"/>
              </a:rPr>
              <a:t>ignored</a:t>
            </a:r>
          </a:p>
          <a:p>
            <a:pPr marL="800100" lvl="1"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S8 causes S9. Keep S9 and eliminate S8; </a:t>
            </a:r>
            <a:r>
              <a:rPr lang="en-US" sz="2000" dirty="0" smtClean="0">
                <a:solidFill>
                  <a:schemeClr val="dk1"/>
                </a:solidFill>
                <a:latin typeface="Candara" panose="020E0502030303020204" pitchFamily="34" charset="0"/>
              </a:rPr>
              <a:t>reason</a:t>
            </a:r>
            <a:r>
              <a:rPr lang="en-US" sz="2000" dirty="0">
                <a:solidFill>
                  <a:schemeClr val="dk1"/>
                </a:solidFill>
                <a:latin typeface="Candara" panose="020E0502030303020204" pitchFamily="34" charset="0"/>
              </a:rPr>
              <a:t> </a:t>
            </a:r>
            <a:r>
              <a:rPr lang="en-US" sz="2000" dirty="0" smtClean="0">
                <a:solidFill>
                  <a:schemeClr val="dk1"/>
                </a:solidFill>
                <a:latin typeface="Candara" panose="020E0502030303020204" pitchFamily="34" charset="0"/>
              </a:rPr>
              <a:t>for </a:t>
            </a:r>
            <a:r>
              <a:rPr lang="en-US" sz="2000" dirty="0">
                <a:solidFill>
                  <a:schemeClr val="dk1"/>
                </a:solidFill>
                <a:latin typeface="Candara" panose="020E0502030303020204" pitchFamily="34" charset="0"/>
              </a:rPr>
              <a:t>this would be more obvious if we go </a:t>
            </a:r>
            <a:r>
              <a:rPr lang="en-US" sz="2000" dirty="0" smtClean="0">
                <a:solidFill>
                  <a:schemeClr val="dk1"/>
                </a:solidFill>
                <a:latin typeface="Candara" panose="020E0502030303020204" pitchFamily="34" charset="0"/>
              </a:rPr>
              <a:t>through reduction </a:t>
            </a:r>
            <a:r>
              <a:rPr lang="en-US" sz="2000" dirty="0">
                <a:solidFill>
                  <a:schemeClr val="dk1"/>
                </a:solidFill>
                <a:latin typeface="Candara" panose="020E0502030303020204" pitchFamily="34" charset="0"/>
              </a:rPr>
              <a:t>of </a:t>
            </a:r>
            <a:r>
              <a:rPr lang="en-US" sz="2000" b="1" dirty="0">
                <a:solidFill>
                  <a:schemeClr val="dk1"/>
                </a:solidFill>
                <a:latin typeface="Candara" panose="020E0502030303020204" pitchFamily="34" charset="0"/>
              </a:rPr>
              <a:t>codebook</a:t>
            </a:r>
            <a:r>
              <a:rPr lang="en-US" sz="2000" dirty="0">
                <a:solidFill>
                  <a:schemeClr val="dk1"/>
                </a:solidFill>
                <a:latin typeface="Candara" panose="020E0502030303020204" pitchFamily="34" charset="0"/>
              </a:rPr>
              <a:t> to </a:t>
            </a:r>
            <a:r>
              <a:rPr lang="en-US" sz="2000" b="1" dirty="0">
                <a:solidFill>
                  <a:schemeClr val="dk1"/>
                </a:solidFill>
                <a:latin typeface="Candara" panose="020E0502030303020204" pitchFamily="34" charset="0"/>
              </a:rPr>
              <a:t>correlation matrix</a:t>
            </a:r>
          </a:p>
        </p:txBody>
      </p:sp>
      <p:cxnSp>
        <p:nvCxnSpPr>
          <p:cNvPr id="591" name="Shape 591"/>
          <p:cNvCxnSpPr/>
          <p:nvPr/>
        </p:nvCxnSpPr>
        <p:spPr>
          <a:xfrm>
            <a:off x="274320"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592" name="Shape 592"/>
          <p:cNvSpPr txBox="1"/>
          <p:nvPr/>
        </p:nvSpPr>
        <p:spPr>
          <a:xfrm>
            <a:off x="274321"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593" name="Shape 593"/>
          <p:cNvSpPr txBox="1"/>
          <p:nvPr/>
        </p:nvSpPr>
        <p:spPr>
          <a:xfrm>
            <a:off x="-259080" y="5029199"/>
            <a:ext cx="6858000" cy="307974"/>
          </a:xfrm>
          <a:prstGeom prst="rect">
            <a:avLst/>
          </a:prstGeom>
          <a:noFill/>
          <a:ln>
            <a:noFill/>
          </a:ln>
        </p:spPr>
        <p:txBody>
          <a:bodyPr lIns="91425" tIns="45700" rIns="91425" bIns="45700" anchor="t" anchorCtr="0">
            <a:noAutofit/>
          </a:bodyPr>
          <a:lstStyle/>
          <a:p>
            <a:pPr algn="ctr">
              <a:buClr>
                <a:schemeClr val="dk1"/>
              </a:buClr>
              <a:buSzPct val="25000"/>
            </a:pPr>
            <a:r>
              <a:rPr lang="en-US" b="1" dirty="0">
                <a:solidFill>
                  <a:schemeClr val="dk1"/>
                </a:solidFill>
                <a:latin typeface="Candara" panose="020E0502030303020204" pitchFamily="34" charset="0"/>
              </a:rPr>
              <a:t>Figure 11.24  Generalized Causality Graph</a:t>
            </a:r>
          </a:p>
        </p:txBody>
      </p:sp>
      <p:sp>
        <p:nvSpPr>
          <p:cNvPr id="2" name="Rectangle 1"/>
          <p:cNvSpPr/>
          <p:nvPr/>
        </p:nvSpPr>
        <p:spPr>
          <a:xfrm>
            <a:off x="6795230" y="1121179"/>
            <a:ext cx="5031010" cy="2169825"/>
          </a:xfrm>
          <a:prstGeom prst="rect">
            <a:avLst/>
          </a:prstGeom>
        </p:spPr>
        <p:txBody>
          <a:bodyPr wrap="square">
            <a:spAutoFit/>
          </a:bodyPr>
          <a:lstStyle/>
          <a:p>
            <a:pPr>
              <a:lnSpc>
                <a:spcPct val="150000"/>
              </a:lnSpc>
            </a:pPr>
            <a:r>
              <a:rPr lang="en-US" sz="1800" b="1" dirty="0">
                <a:latin typeface="Candara" panose="020E0502030303020204" pitchFamily="34" charset="0"/>
              </a:rPr>
              <a:t>Figure 11.24(b) </a:t>
            </a:r>
            <a:r>
              <a:rPr lang="en-US" sz="1800" dirty="0">
                <a:latin typeface="Candara" panose="020E0502030303020204" pitchFamily="34" charset="0"/>
              </a:rPr>
              <a:t>shows the </a:t>
            </a:r>
            <a:r>
              <a:rPr lang="en-US" sz="1800" b="1" dirty="0">
                <a:solidFill>
                  <a:srgbClr val="0070C0"/>
                </a:solidFill>
                <a:latin typeface="Candara" panose="020E0502030303020204" pitchFamily="34" charset="0"/>
              </a:rPr>
              <a:t>equivalent problem-symptom </a:t>
            </a:r>
            <a:r>
              <a:rPr lang="en-US" sz="1800" dirty="0">
                <a:latin typeface="Candara" panose="020E0502030303020204" pitchFamily="34" charset="0"/>
              </a:rPr>
              <a:t>causality graph. </a:t>
            </a:r>
            <a:endParaRPr lang="en-US" sz="1800" dirty="0" smtClean="0">
              <a:latin typeface="Candara" panose="020E0502030303020204" pitchFamily="34" charset="0"/>
            </a:endParaRPr>
          </a:p>
          <a:p>
            <a:pPr>
              <a:lnSpc>
                <a:spcPct val="150000"/>
              </a:lnSpc>
            </a:pPr>
            <a:endParaRPr lang="en-US" sz="1800" dirty="0">
              <a:latin typeface="Candara" panose="020E0502030303020204" pitchFamily="34" charset="0"/>
            </a:endParaRPr>
          </a:p>
          <a:p>
            <a:pPr>
              <a:lnSpc>
                <a:spcPct val="150000"/>
              </a:lnSpc>
            </a:pPr>
            <a:r>
              <a:rPr lang="en-US" sz="1800" dirty="0">
                <a:latin typeface="Candara" panose="020E0502030303020204" pitchFamily="34" charset="0"/>
              </a:rPr>
              <a:t>We will now </a:t>
            </a:r>
            <a:r>
              <a:rPr lang="en-US" sz="1800" b="1" dirty="0">
                <a:latin typeface="Candara" panose="020E0502030303020204" pitchFamily="34" charset="0"/>
              </a:rPr>
              <a:t>reduce</a:t>
            </a:r>
            <a:r>
              <a:rPr lang="en-US" sz="1800" dirty="0">
                <a:latin typeface="Candara" panose="020E0502030303020204" pitchFamily="34" charset="0"/>
              </a:rPr>
              <a:t> the causality graph to a </a:t>
            </a:r>
            <a:r>
              <a:rPr lang="en-US" sz="1800" b="1" dirty="0">
                <a:solidFill>
                  <a:srgbClr val="0070C0"/>
                </a:solidFill>
                <a:latin typeface="Candara" panose="020E0502030303020204" pitchFamily="34" charset="0"/>
              </a:rPr>
              <a:t>correlation graph.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7"/>
        <p:cNvGrpSpPr/>
        <p:nvPr/>
      </p:nvGrpSpPr>
      <p:grpSpPr>
        <a:xfrm>
          <a:off x="0" y="0"/>
          <a:ext cx="0" cy="0"/>
          <a:chOff x="0" y="0"/>
          <a:chExt cx="0" cy="0"/>
        </a:xfrm>
      </p:grpSpPr>
      <p:cxnSp>
        <p:nvCxnSpPr>
          <p:cNvPr id="598" name="Shape 598"/>
          <p:cNvCxnSpPr/>
          <p:nvPr/>
        </p:nvCxnSpPr>
        <p:spPr>
          <a:xfrm>
            <a:off x="362712" y="4724399"/>
            <a:ext cx="5638800" cy="0"/>
          </a:xfrm>
          <a:prstGeom prst="straightConnector1">
            <a:avLst/>
          </a:prstGeom>
          <a:noFill/>
          <a:ln w="12700" cap="rnd" cmpd="sng">
            <a:solidFill>
              <a:schemeClr val="dk1"/>
            </a:solidFill>
            <a:prstDash val="solid"/>
            <a:miter/>
            <a:headEnd type="none" w="med" len="med"/>
            <a:tailEnd type="none" w="med" len="med"/>
          </a:ln>
        </p:spPr>
      </p:cxnSp>
      <p:sp>
        <p:nvSpPr>
          <p:cNvPr id="599" name="Shape 599"/>
          <p:cNvSpPr txBox="1"/>
          <p:nvPr/>
        </p:nvSpPr>
        <p:spPr>
          <a:xfrm>
            <a:off x="-246888" y="47243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600" name="Shape 600"/>
          <p:cNvSpPr txBox="1"/>
          <p:nvPr/>
        </p:nvSpPr>
        <p:spPr>
          <a:xfrm>
            <a:off x="-246888" y="304799"/>
            <a:ext cx="68580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Correlation Graph </a:t>
            </a:r>
            <a:r>
              <a:rPr lang="en-US" sz="3200" b="1" dirty="0">
                <a:solidFill>
                  <a:schemeClr val="dk1"/>
                </a:solidFill>
                <a:latin typeface="Candara" panose="020E0502030303020204" pitchFamily="34" charset="0"/>
              </a:rPr>
              <a:t>and </a:t>
            </a:r>
            <a:r>
              <a:rPr lang="en-US" sz="3200" b="1" dirty="0">
                <a:solidFill>
                  <a:srgbClr val="0070C0"/>
                </a:solidFill>
                <a:latin typeface="Candara" panose="020E0502030303020204" pitchFamily="34" charset="0"/>
              </a:rPr>
              <a:t>Matrix</a:t>
            </a:r>
          </a:p>
        </p:txBody>
      </p:sp>
      <p:pic>
        <p:nvPicPr>
          <p:cNvPr id="601" name="Shape 601"/>
          <p:cNvPicPr preferRelativeResize="0"/>
          <p:nvPr/>
        </p:nvPicPr>
        <p:blipFill rotWithShape="1">
          <a:blip r:embed="rId3">
            <a:alphaModFix/>
          </a:blip>
          <a:srcRect/>
          <a:stretch/>
        </p:blipFill>
        <p:spPr>
          <a:xfrm>
            <a:off x="286512" y="1523999"/>
            <a:ext cx="5638800" cy="3190874"/>
          </a:xfrm>
          <a:prstGeom prst="rect">
            <a:avLst/>
          </a:prstGeom>
          <a:noFill/>
          <a:ln>
            <a:noFill/>
          </a:ln>
        </p:spPr>
      </p:pic>
      <p:sp>
        <p:nvSpPr>
          <p:cNvPr id="602" name="Shape 602"/>
          <p:cNvSpPr txBox="1"/>
          <p:nvPr/>
        </p:nvSpPr>
        <p:spPr>
          <a:xfrm>
            <a:off x="286512" y="7162799"/>
            <a:ext cx="5534024" cy="7016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Note that </a:t>
            </a:r>
            <a:r>
              <a:rPr lang="en-US" sz="2000" b="1" dirty="0">
                <a:solidFill>
                  <a:schemeClr val="dk1"/>
                </a:solidFill>
                <a:latin typeface="Candara" panose="020E0502030303020204" pitchFamily="34" charset="0"/>
              </a:rPr>
              <a:t>problems 1</a:t>
            </a:r>
            <a:r>
              <a:rPr lang="en-US" sz="2000" dirty="0">
                <a:solidFill>
                  <a:schemeClr val="dk1"/>
                </a:solidFill>
                <a:latin typeface="Candara" panose="020E0502030303020204" pitchFamily="34" charset="0"/>
              </a:rPr>
              <a:t> and </a:t>
            </a:r>
            <a:r>
              <a:rPr lang="en-US" sz="2000" b="1" dirty="0">
                <a:solidFill>
                  <a:schemeClr val="dk1"/>
                </a:solidFill>
                <a:latin typeface="Candara" panose="020E0502030303020204" pitchFamily="34" charset="0"/>
              </a:rPr>
              <a:t>11</a:t>
            </a:r>
            <a:r>
              <a:rPr lang="en-US" sz="2000" dirty="0">
                <a:solidFill>
                  <a:schemeClr val="dk1"/>
                </a:solidFill>
                <a:latin typeface="Candara" panose="020E0502030303020204" pitchFamily="34" charset="0"/>
              </a:rPr>
              <a:t> produce </a:t>
            </a:r>
            <a:r>
              <a:rPr lang="en-US" sz="2000" b="1" dirty="0">
                <a:solidFill>
                  <a:schemeClr val="dk1"/>
                </a:solidFill>
                <a:latin typeface="Candara" panose="020E0502030303020204" pitchFamily="34" charset="0"/>
              </a:rPr>
              <a:t>identical</a:t>
            </a:r>
            <a:r>
              <a:rPr lang="en-US" sz="2000" dirty="0">
                <a:solidFill>
                  <a:schemeClr val="dk1"/>
                </a:solidFill>
                <a:latin typeface="Candara" panose="020E0502030303020204" pitchFamily="34" charset="0"/>
              </a:rPr>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symptoms</a:t>
            </a:r>
          </a:p>
        </p:txBody>
      </p:sp>
      <p:pic>
        <p:nvPicPr>
          <p:cNvPr id="603" name="Shape 603"/>
          <p:cNvPicPr preferRelativeResize="0"/>
          <p:nvPr/>
        </p:nvPicPr>
        <p:blipFill rotWithShape="1">
          <a:blip r:embed="rId4">
            <a:alphaModFix/>
          </a:blip>
          <a:srcRect/>
          <a:stretch/>
        </p:blipFill>
        <p:spPr>
          <a:xfrm>
            <a:off x="-1389887" y="5181599"/>
            <a:ext cx="9067799" cy="1487486"/>
          </a:xfrm>
          <a:prstGeom prst="rect">
            <a:avLst/>
          </a:prstGeom>
          <a:noFill/>
          <a:ln>
            <a:noFill/>
          </a:ln>
        </p:spPr>
      </p:pic>
      <p:sp>
        <p:nvSpPr>
          <p:cNvPr id="604" name="Shape 604"/>
          <p:cNvSpPr txBox="1"/>
          <p:nvPr/>
        </p:nvSpPr>
        <p:spPr>
          <a:xfrm>
            <a:off x="-246888" y="6629399"/>
            <a:ext cx="6858000" cy="307974"/>
          </a:xfrm>
          <a:prstGeom prst="rect">
            <a:avLst/>
          </a:prstGeom>
          <a:noFill/>
          <a:ln>
            <a:noFill/>
          </a:ln>
        </p:spPr>
        <p:txBody>
          <a:bodyPr lIns="91425" tIns="45700" rIns="91425" bIns="45700" anchor="t" anchorCtr="0">
            <a:noAutofit/>
          </a:bodyPr>
          <a:lstStyle/>
          <a:p>
            <a:pPr algn="ctr">
              <a:buClr>
                <a:schemeClr val="dk1"/>
              </a:buClr>
              <a:buSzPct val="25000"/>
            </a:pPr>
            <a:r>
              <a:rPr lang="en-US" b="1" dirty="0">
                <a:solidFill>
                  <a:schemeClr val="dk1"/>
                </a:solidFill>
                <a:latin typeface="Candara" panose="020E0502030303020204" pitchFamily="34" charset="0"/>
              </a:rPr>
              <a:t>Figure 11.26  Correlation Matrix for Figure 11.24</a:t>
            </a:r>
          </a:p>
        </p:txBody>
      </p:sp>
      <p:cxnSp>
        <p:nvCxnSpPr>
          <p:cNvPr id="608" name="Shape 608"/>
          <p:cNvCxnSpPr/>
          <p:nvPr/>
        </p:nvCxnSpPr>
        <p:spPr>
          <a:xfrm>
            <a:off x="286512"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609" name="Shape 609"/>
          <p:cNvSpPr txBox="1"/>
          <p:nvPr/>
        </p:nvSpPr>
        <p:spPr>
          <a:xfrm>
            <a:off x="286513"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TextBox 1"/>
          <p:cNvSpPr txBox="1"/>
          <p:nvPr/>
        </p:nvSpPr>
        <p:spPr>
          <a:xfrm>
            <a:off x="5791201" y="1219200"/>
            <a:ext cx="6120383" cy="2308324"/>
          </a:xfrm>
          <a:prstGeom prst="rect">
            <a:avLst/>
          </a:prstGeom>
          <a:noFill/>
        </p:spPr>
        <p:txBody>
          <a:bodyPr wrap="square" rtlCol="1">
            <a:spAutoFit/>
          </a:bodyPr>
          <a:lstStyle/>
          <a:p>
            <a:r>
              <a:rPr lang="en-US" sz="1800" dirty="0">
                <a:latin typeface="Candara" panose="020E0502030303020204" pitchFamily="34" charset="0"/>
              </a:rPr>
              <a:t>Further </a:t>
            </a:r>
            <a:r>
              <a:rPr lang="en-US" sz="1800" b="1" dirty="0">
                <a:latin typeface="Candara" panose="020E0502030303020204" pitchFamily="34" charset="0"/>
              </a:rPr>
              <a:t>refinements</a:t>
            </a:r>
            <a:r>
              <a:rPr lang="en-US" sz="1800" dirty="0">
                <a:latin typeface="Candara" panose="020E0502030303020204" pitchFamily="34" charset="0"/>
              </a:rPr>
              <a:t> can be made in the </a:t>
            </a:r>
            <a:r>
              <a:rPr lang="en-US" sz="1800" b="1" dirty="0">
                <a:solidFill>
                  <a:srgbClr val="0070C0"/>
                </a:solidFill>
                <a:latin typeface="Candara" panose="020E0502030303020204" pitchFamily="34" charset="0"/>
              </a:rPr>
              <a:t>codebook</a:t>
            </a:r>
            <a:r>
              <a:rPr lang="en-US" sz="1800" dirty="0">
                <a:solidFill>
                  <a:srgbClr val="0070C0"/>
                </a:solidFill>
                <a:latin typeface="Candara" panose="020E0502030303020204" pitchFamily="34" charset="0"/>
              </a:rPr>
              <a:t> </a:t>
            </a:r>
            <a:r>
              <a:rPr lang="en-US" sz="1800" b="1" dirty="0">
                <a:solidFill>
                  <a:srgbClr val="0070C0"/>
                </a:solidFill>
                <a:latin typeface="Candara" panose="020E0502030303020204" pitchFamily="34" charset="0"/>
              </a:rPr>
              <a:t>approach</a:t>
            </a:r>
            <a:r>
              <a:rPr lang="en-US" sz="1800" dirty="0">
                <a:solidFill>
                  <a:srgbClr val="0070C0"/>
                </a:solidFill>
                <a:latin typeface="Candara" panose="020E0502030303020204" pitchFamily="34" charset="0"/>
              </a:rPr>
              <a:t> </a:t>
            </a:r>
            <a:r>
              <a:rPr lang="en-US" sz="1800" dirty="0">
                <a:latin typeface="Candara" panose="020E0502030303020204" pitchFamily="34" charset="0"/>
              </a:rPr>
              <a:t>to </a:t>
            </a:r>
            <a:r>
              <a:rPr lang="en-US" sz="1800" b="1" dirty="0">
                <a:latin typeface="Candara" panose="020E0502030303020204" pitchFamily="34" charset="0"/>
              </a:rPr>
              <a:t>event correlation </a:t>
            </a:r>
            <a:r>
              <a:rPr lang="en-US" sz="1800" dirty="0">
                <a:latin typeface="Candara" panose="020E0502030303020204" pitchFamily="34" charset="0"/>
              </a:rPr>
              <a:t>in terms </a:t>
            </a:r>
            <a:r>
              <a:rPr lang="en-US" sz="1800" dirty="0" smtClean="0">
                <a:latin typeface="Candara" panose="020E0502030303020204" pitchFamily="34" charset="0"/>
              </a:rPr>
              <a:t>of </a:t>
            </a:r>
            <a:r>
              <a:rPr lang="en-US" sz="1800" b="1" dirty="0" smtClean="0">
                <a:latin typeface="Candara" panose="020E0502030303020204" pitchFamily="34" charset="0"/>
              </a:rPr>
              <a:t>tolerance</a:t>
            </a:r>
            <a:r>
              <a:rPr lang="en-US" sz="1800" dirty="0" smtClean="0">
                <a:latin typeface="Candara" panose="020E0502030303020204" pitchFamily="34" charset="0"/>
              </a:rPr>
              <a:t> to </a:t>
            </a:r>
            <a:r>
              <a:rPr lang="en-US" sz="1800" dirty="0">
                <a:latin typeface="Candara" panose="020E0502030303020204" pitchFamily="34" charset="0"/>
              </a:rPr>
              <a:t>spurious noises and probability </a:t>
            </a:r>
            <a:r>
              <a:rPr lang="en-US" sz="1800" b="1" dirty="0">
                <a:latin typeface="Candara" panose="020E0502030303020204" pitchFamily="34" charset="0"/>
              </a:rPr>
              <a:t>relationship </a:t>
            </a:r>
            <a:r>
              <a:rPr lang="en-US" sz="1800" dirty="0">
                <a:latin typeface="Candara" panose="020E0502030303020204" pitchFamily="34" charset="0"/>
              </a:rPr>
              <a:t>in the </a:t>
            </a:r>
            <a:r>
              <a:rPr lang="en-US" sz="1800" b="1" dirty="0">
                <a:solidFill>
                  <a:srgbClr val="669900"/>
                </a:solidFill>
                <a:latin typeface="Candara" panose="020E0502030303020204" pitchFamily="34" charset="0"/>
              </a:rPr>
              <a:t>causality graph</a:t>
            </a:r>
            <a:r>
              <a:rPr lang="en-US" sz="1800" dirty="0">
                <a:latin typeface="Candara" panose="020E0502030303020204" pitchFamily="34" charset="0"/>
              </a:rPr>
              <a:t>. </a:t>
            </a:r>
            <a:endParaRPr lang="en-US" sz="1800" dirty="0" smtClean="0">
              <a:latin typeface="Candara" panose="020E0502030303020204" pitchFamily="34" charset="0"/>
            </a:endParaRPr>
          </a:p>
          <a:p>
            <a:endParaRPr lang="en-US" sz="1800" dirty="0" smtClean="0">
              <a:latin typeface="Candara" panose="020E0502030303020204" pitchFamily="34" charset="0"/>
            </a:endParaRPr>
          </a:p>
          <a:p>
            <a:r>
              <a:rPr lang="en-US" sz="1800" dirty="0" smtClean="0">
                <a:latin typeface="Candara" panose="020E0502030303020204" pitchFamily="34" charset="0"/>
              </a:rPr>
              <a:t>We </a:t>
            </a:r>
            <a:r>
              <a:rPr lang="en-US" sz="1800" dirty="0">
                <a:latin typeface="Candara" panose="020E0502030303020204" pitchFamily="34" charset="0"/>
              </a:rPr>
              <a:t>have derived the </a:t>
            </a:r>
            <a:r>
              <a:rPr lang="en-US" sz="1800" b="1" dirty="0" smtClean="0">
                <a:solidFill>
                  <a:srgbClr val="0070C0"/>
                </a:solidFill>
                <a:latin typeface="Candara" panose="020E0502030303020204" pitchFamily="34" charset="0"/>
              </a:rPr>
              <a:t>correlation matrix </a:t>
            </a:r>
            <a:r>
              <a:rPr lang="en-US" sz="1800" dirty="0">
                <a:latin typeface="Candara" panose="020E0502030303020204" pitchFamily="34" charset="0"/>
              </a:rPr>
              <a:t>to be the </a:t>
            </a:r>
            <a:r>
              <a:rPr lang="en-US" sz="1800" b="1" dirty="0">
                <a:latin typeface="Candara" panose="020E0502030303020204" pitchFamily="34" charset="0"/>
              </a:rPr>
              <a:t>minimal</a:t>
            </a:r>
            <a:r>
              <a:rPr lang="en-US" sz="1800" dirty="0">
                <a:latin typeface="Candara" panose="020E0502030303020204" pitchFamily="34" charset="0"/>
              </a:rPr>
              <a:t> </a:t>
            </a:r>
            <a:r>
              <a:rPr lang="en-US" sz="1800" b="1" dirty="0">
                <a:latin typeface="Candara" panose="020E0502030303020204" pitchFamily="34" charset="0"/>
              </a:rPr>
              <a:t>causal matrix</a:t>
            </a:r>
            <a:r>
              <a:rPr lang="en-US" sz="1800" dirty="0">
                <a:latin typeface="Candara" panose="020E0502030303020204" pitchFamily="34" charset="0"/>
              </a:rPr>
              <a:t>. Thus, each </a:t>
            </a:r>
            <a:r>
              <a:rPr lang="en-US" sz="1800" b="1" dirty="0">
                <a:latin typeface="Candara" panose="020E0502030303020204" pitchFamily="34" charset="0"/>
              </a:rPr>
              <a:t>column </a:t>
            </a:r>
            <a:r>
              <a:rPr lang="en-US" sz="1800" dirty="0">
                <a:latin typeface="Candara" panose="020E0502030303020204" pitchFamily="34" charset="0"/>
              </a:rPr>
              <a:t>in the </a:t>
            </a:r>
            <a:r>
              <a:rPr lang="en-US" sz="1800" b="1" dirty="0">
                <a:latin typeface="Candara" panose="020E0502030303020204" pitchFamily="34" charset="0"/>
              </a:rPr>
              <a:t>code matrix </a:t>
            </a:r>
            <a:r>
              <a:rPr lang="en-US" sz="1800" dirty="0">
                <a:latin typeface="Candara" panose="020E0502030303020204" pitchFamily="34" charset="0"/>
              </a:rPr>
              <a:t>is </a:t>
            </a:r>
            <a:r>
              <a:rPr lang="en-US" sz="1800" b="1" dirty="0">
                <a:latin typeface="Candara" panose="020E0502030303020204" pitchFamily="34" charset="0"/>
              </a:rPr>
              <a:t>differentiated </a:t>
            </a:r>
            <a:r>
              <a:rPr lang="en-US" sz="1800" dirty="0" smtClean="0">
                <a:latin typeface="Candara" panose="020E0502030303020204" pitchFamily="34" charset="0"/>
              </a:rPr>
              <a:t>from other </a:t>
            </a:r>
            <a:r>
              <a:rPr lang="en-US" sz="1800" b="1" dirty="0">
                <a:latin typeface="Candara" panose="020E0502030303020204" pitchFamily="34" charset="0"/>
              </a:rPr>
              <a:t>columns </a:t>
            </a:r>
            <a:r>
              <a:rPr lang="en-US" sz="1800" dirty="0">
                <a:latin typeface="Candara" panose="020E0502030303020204" pitchFamily="34" charset="0"/>
              </a:rPr>
              <a:t>by at </a:t>
            </a:r>
            <a:r>
              <a:rPr lang="en-US" sz="1800" b="1" dirty="0">
                <a:latin typeface="Candara" panose="020E0502030303020204" pitchFamily="34" charset="0"/>
              </a:rPr>
              <a:t>least one bit </a:t>
            </a:r>
            <a:r>
              <a:rPr lang="en-US" sz="1800" dirty="0">
                <a:latin typeface="Candara" panose="020E0502030303020204" pitchFamily="34" charset="0"/>
              </a:rPr>
              <a:t>(i.e</a:t>
            </a:r>
            <a:r>
              <a:rPr lang="en-US" sz="1800" dirty="0" smtClean="0">
                <a:latin typeface="Candara" panose="020E0502030303020204" pitchFamily="34" charset="0"/>
              </a:rPr>
              <a:t>., value in one </a:t>
            </a:r>
            <a:r>
              <a:rPr lang="en-US" sz="1800" dirty="0">
                <a:latin typeface="Candara" panose="020E0502030303020204" pitchFamily="34" charset="0"/>
              </a:rPr>
              <a:t>cell). </a:t>
            </a:r>
            <a:endParaRPr lang="en-US" sz="1800" dirty="0" smtClean="0">
              <a:latin typeface="Candara" panose="020E0502030303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cxnSp>
        <p:nvCxnSpPr>
          <p:cNvPr id="111" name="Shape 111"/>
          <p:cNvCxnSpPr/>
          <p:nvPr/>
        </p:nvCxnSpPr>
        <p:spPr>
          <a:xfrm>
            <a:off x="609600" y="4443983"/>
            <a:ext cx="3614928" cy="0"/>
          </a:xfrm>
          <a:prstGeom prst="straightConnector1">
            <a:avLst/>
          </a:prstGeom>
          <a:noFill/>
          <a:ln w="12700" cap="rnd" cmpd="sng">
            <a:solidFill>
              <a:schemeClr val="dk1"/>
            </a:solidFill>
            <a:prstDash val="solid"/>
            <a:miter/>
            <a:headEnd type="none" w="med" len="med"/>
            <a:tailEnd type="none" w="med" len="med"/>
          </a:ln>
        </p:spPr>
      </p:cxnSp>
      <p:sp>
        <p:nvSpPr>
          <p:cNvPr id="112" name="Shape 112"/>
          <p:cNvSpPr txBox="1"/>
          <p:nvPr/>
        </p:nvSpPr>
        <p:spPr>
          <a:xfrm>
            <a:off x="0" y="4443983"/>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113" name="Shape 113"/>
          <p:cNvSpPr txBox="1"/>
          <p:nvPr/>
        </p:nvSpPr>
        <p:spPr>
          <a:xfrm>
            <a:off x="161544" y="304799"/>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Management Applications</a:t>
            </a:r>
          </a:p>
        </p:txBody>
      </p:sp>
      <p:sp>
        <p:nvSpPr>
          <p:cNvPr id="114" name="Shape 114"/>
          <p:cNvSpPr txBox="1"/>
          <p:nvPr/>
        </p:nvSpPr>
        <p:spPr>
          <a:xfrm>
            <a:off x="320041" y="990600"/>
            <a:ext cx="3451225" cy="2862261"/>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b="1" dirty="0">
                <a:solidFill>
                  <a:srgbClr val="CC6600"/>
                </a:solidFill>
                <a:latin typeface="Candara" panose="020E0502030303020204" pitchFamily="34" charset="0"/>
              </a:rPr>
              <a:t> OSI Model </a:t>
            </a:r>
          </a:p>
          <a:p>
            <a:pPr marL="914400" lvl="1" indent="-457200">
              <a:buClr>
                <a:schemeClr val="dk1"/>
              </a:buClr>
              <a:buSzPct val="100000"/>
              <a:buFont typeface="+mj-lt"/>
              <a:buAutoNum type="arabicPeriod"/>
            </a:pPr>
            <a:r>
              <a:rPr lang="en-US" sz="2000" b="1"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Configuration</a:t>
            </a:r>
          </a:p>
          <a:p>
            <a:pPr marL="914400" lvl="1" indent="-457200">
              <a:buClr>
                <a:schemeClr val="dk1"/>
              </a:buClr>
              <a:buSzPct val="100000"/>
              <a:buFont typeface="+mj-lt"/>
              <a:buAutoNum type="arabicPeriod"/>
            </a:pPr>
            <a:r>
              <a:rPr lang="en-US" sz="2000" b="1" dirty="0">
                <a:solidFill>
                  <a:srgbClr val="0070C0"/>
                </a:solidFill>
                <a:latin typeface="Candara" panose="020E0502030303020204" pitchFamily="34" charset="0"/>
              </a:rPr>
              <a:t> Performance</a:t>
            </a:r>
          </a:p>
          <a:p>
            <a:pPr marL="914400" lvl="1" indent="-457200">
              <a:buClr>
                <a:schemeClr val="dk1"/>
              </a:buClr>
              <a:buSzPct val="100000"/>
              <a:buFont typeface="+mj-lt"/>
              <a:buAutoNum type="arabicPeriod"/>
            </a:pPr>
            <a:r>
              <a:rPr lang="en-US" sz="2000" b="1" dirty="0">
                <a:solidFill>
                  <a:srgbClr val="0070C0"/>
                </a:solidFill>
                <a:latin typeface="Candara" panose="020E0502030303020204" pitchFamily="34" charset="0"/>
              </a:rPr>
              <a:t> Fault</a:t>
            </a:r>
          </a:p>
          <a:p>
            <a:pPr marL="914400" lvl="1" indent="-457200">
              <a:buClr>
                <a:schemeClr val="dk1"/>
              </a:buClr>
              <a:buSzPct val="100000"/>
              <a:buFont typeface="+mj-lt"/>
              <a:buAutoNum type="arabicPeriod"/>
            </a:pPr>
            <a:r>
              <a:rPr lang="en-US" sz="2000" b="1" dirty="0">
                <a:solidFill>
                  <a:srgbClr val="0070C0"/>
                </a:solidFill>
                <a:latin typeface="Candara" panose="020E0502030303020204" pitchFamily="34" charset="0"/>
              </a:rPr>
              <a:t> Security</a:t>
            </a:r>
          </a:p>
          <a:p>
            <a:pPr marL="914400" lvl="1" indent="-457200">
              <a:buClr>
                <a:schemeClr val="dk1"/>
              </a:buClr>
              <a:buSzPct val="100000"/>
              <a:buFont typeface="+mj-lt"/>
              <a:buAutoNum type="arabicPeriod"/>
            </a:pPr>
            <a:r>
              <a:rPr lang="en-US" sz="2000" b="1" dirty="0">
                <a:solidFill>
                  <a:srgbClr val="0070C0"/>
                </a:solidFill>
                <a:latin typeface="Candara" panose="020E0502030303020204" pitchFamily="34" charset="0"/>
              </a:rPr>
              <a:t> Accounting</a:t>
            </a:r>
          </a:p>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CC6600"/>
                </a:solidFill>
                <a:latin typeface="Candara" panose="020E0502030303020204" pitchFamily="34" charset="0"/>
              </a:rPr>
              <a:t>Reports</a:t>
            </a:r>
          </a:p>
          <a:p>
            <a:pPr>
              <a:buClr>
                <a:schemeClr val="dk1"/>
              </a:buClr>
              <a:buSzPct val="100000"/>
              <a:buFont typeface="Arial"/>
              <a:buChar char="•"/>
            </a:pPr>
            <a:r>
              <a:rPr lang="en-US" sz="2000" b="1" dirty="0">
                <a:solidFill>
                  <a:srgbClr val="CC6600"/>
                </a:solidFill>
                <a:latin typeface="Candara" panose="020E0502030303020204" pitchFamily="34" charset="0"/>
              </a:rPr>
              <a:t> Service Level Management</a:t>
            </a:r>
          </a:p>
          <a:p>
            <a:pPr>
              <a:buClr>
                <a:schemeClr val="dk1"/>
              </a:buClr>
              <a:buSzPct val="100000"/>
              <a:buFont typeface="Arial"/>
              <a:buChar char="•"/>
            </a:pPr>
            <a:r>
              <a:rPr lang="en-US" sz="2000" b="1" dirty="0">
                <a:solidFill>
                  <a:srgbClr val="CC6600"/>
                </a:solidFill>
                <a:latin typeface="Candara" panose="020E0502030303020204" pitchFamily="34" charset="0"/>
              </a:rPr>
              <a:t> Policy-based management</a:t>
            </a:r>
          </a:p>
        </p:txBody>
      </p:sp>
      <p:cxnSp>
        <p:nvCxnSpPr>
          <p:cNvPr id="118" name="Shape 118"/>
          <p:cNvCxnSpPr/>
          <p:nvPr/>
        </p:nvCxnSpPr>
        <p:spPr>
          <a:xfrm>
            <a:off x="320040"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119" name="Shape 119"/>
          <p:cNvSpPr txBox="1"/>
          <p:nvPr/>
        </p:nvSpPr>
        <p:spPr>
          <a:xfrm>
            <a:off x="320041"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12" name="TextBox 11"/>
          <p:cNvSpPr txBox="1"/>
          <p:nvPr/>
        </p:nvSpPr>
        <p:spPr>
          <a:xfrm>
            <a:off x="5815584" y="323088"/>
            <a:ext cx="6289424" cy="8463855"/>
          </a:xfrm>
          <a:prstGeom prst="rect">
            <a:avLst/>
          </a:prstGeom>
          <a:noFill/>
        </p:spPr>
        <p:txBody>
          <a:bodyPr wrap="square" rtlCol="1">
            <a:spAutoFit/>
          </a:bodyPr>
          <a:lstStyle/>
          <a:p>
            <a:r>
              <a:rPr lang="en-US" sz="1600" dirty="0">
                <a:latin typeface="Candara" panose="020E0502030303020204" pitchFamily="34" charset="0"/>
              </a:rPr>
              <a:t>The </a:t>
            </a:r>
            <a:r>
              <a:rPr lang="en-US" sz="1600" b="1" dirty="0" smtClean="0">
                <a:solidFill>
                  <a:srgbClr val="0070C0"/>
                </a:solidFill>
                <a:latin typeface="Candara" panose="020E0502030303020204" pitchFamily="34" charset="0"/>
              </a:rPr>
              <a:t>configuration </a:t>
            </a:r>
            <a:r>
              <a:rPr lang="en-US" sz="1600" b="1" dirty="0">
                <a:solidFill>
                  <a:srgbClr val="0070C0"/>
                </a:solidFill>
                <a:latin typeface="Candara" panose="020E0502030303020204" pitchFamily="34" charset="0"/>
              </a:rPr>
              <a:t>management </a:t>
            </a:r>
            <a:r>
              <a:rPr lang="en-US" sz="1600" dirty="0" smtClean="0">
                <a:latin typeface="Candara" panose="020E0502030303020204" pitchFamily="34" charset="0"/>
              </a:rPr>
              <a:t>not </a:t>
            </a:r>
            <a:r>
              <a:rPr lang="en-US" sz="1600" dirty="0">
                <a:latin typeface="Candara" panose="020E0502030303020204" pitchFamily="34" charset="0"/>
              </a:rPr>
              <a:t>only from an operational </a:t>
            </a:r>
            <a:r>
              <a:rPr lang="en-US" sz="1600" dirty="0" smtClean="0">
                <a:latin typeface="Candara" panose="020E0502030303020204" pitchFamily="34" charset="0"/>
              </a:rPr>
              <a:t>viewpoint, but also from engineering and planning viewpoints, we </a:t>
            </a:r>
            <a:r>
              <a:rPr lang="en-US" sz="1600" dirty="0">
                <a:latin typeface="Candara" panose="020E0502030303020204" pitchFamily="34" charset="0"/>
              </a:rPr>
              <a:t>have included network </a:t>
            </a:r>
            <a:r>
              <a:rPr lang="en-US" sz="1600" b="1" dirty="0">
                <a:latin typeface="Candara" panose="020E0502030303020204" pitchFamily="34" charset="0"/>
              </a:rPr>
              <a:t>provisioning</a:t>
            </a:r>
            <a:r>
              <a:rPr lang="en-US" sz="1600" dirty="0">
                <a:latin typeface="Candara" panose="020E0502030303020204" pitchFamily="34" charset="0"/>
              </a:rPr>
              <a:t> and </a:t>
            </a:r>
            <a:r>
              <a:rPr lang="en-US" sz="1600" b="1" dirty="0">
                <a:latin typeface="Candara" panose="020E0502030303020204" pitchFamily="34" charset="0"/>
              </a:rPr>
              <a:t>inventory</a:t>
            </a:r>
            <a:r>
              <a:rPr lang="en-US" sz="1600" dirty="0">
                <a:latin typeface="Candara" panose="020E0502030303020204" pitchFamily="34" charset="0"/>
              </a:rPr>
              <a:t> </a:t>
            </a:r>
            <a:r>
              <a:rPr lang="en-US" sz="1600" b="1" dirty="0">
                <a:latin typeface="Candara" panose="020E0502030303020204" pitchFamily="34" charset="0"/>
              </a:rPr>
              <a:t>management</a:t>
            </a:r>
            <a:r>
              <a:rPr lang="en-US" sz="1600" dirty="0">
                <a:latin typeface="Candara" panose="020E0502030303020204" pitchFamily="34" charset="0"/>
              </a:rPr>
              <a:t>. </a:t>
            </a:r>
            <a:endParaRPr lang="en-US" sz="1600" dirty="0" smtClean="0">
              <a:latin typeface="Candara" panose="020E0502030303020204" pitchFamily="34" charset="0"/>
            </a:endParaRPr>
          </a:p>
          <a:p>
            <a:endParaRPr lang="en-US" sz="1600" dirty="0">
              <a:latin typeface="Candara" panose="020E0502030303020204" pitchFamily="34" charset="0"/>
            </a:endParaRPr>
          </a:p>
          <a:p>
            <a:r>
              <a:rPr lang="en-US" sz="1600" b="1" dirty="0">
                <a:solidFill>
                  <a:srgbClr val="0070C0"/>
                </a:solidFill>
                <a:latin typeface="Candara" panose="020E0502030303020204" pitchFamily="34" charset="0"/>
              </a:rPr>
              <a:t>Fault management </a:t>
            </a:r>
            <a:r>
              <a:rPr lang="en-US" sz="1600" dirty="0">
                <a:latin typeface="Candara" panose="020E0502030303020204" pitchFamily="34" charset="0"/>
              </a:rPr>
              <a:t>involves detection of a </a:t>
            </a:r>
            <a:r>
              <a:rPr lang="en-US" sz="1600" b="1" dirty="0">
                <a:latin typeface="Candara" panose="020E0502030303020204" pitchFamily="34" charset="0"/>
              </a:rPr>
              <a:t>fault</a:t>
            </a:r>
            <a:r>
              <a:rPr lang="en-US" sz="1600" dirty="0">
                <a:latin typeface="Candara" panose="020E0502030303020204" pitchFamily="34" charset="0"/>
              </a:rPr>
              <a:t> as it occurs </a:t>
            </a:r>
            <a:r>
              <a:rPr lang="en-US" sz="1600" dirty="0" smtClean="0">
                <a:latin typeface="Candara" panose="020E0502030303020204" pitchFamily="34" charset="0"/>
              </a:rPr>
              <a:t>in the </a:t>
            </a:r>
            <a:r>
              <a:rPr lang="en-US" sz="1600" dirty="0">
                <a:latin typeface="Candara" panose="020E0502030303020204" pitchFamily="34" charset="0"/>
              </a:rPr>
              <a:t>network, and subsequently locating</a:t>
            </a:r>
          </a:p>
          <a:p>
            <a:r>
              <a:rPr lang="en-US" sz="1600" dirty="0">
                <a:latin typeface="Candara" panose="020E0502030303020204" pitchFamily="34" charset="0"/>
              </a:rPr>
              <a:t>the source of the problem. We should finally isolate the root cause of the problem. </a:t>
            </a:r>
            <a:endParaRPr lang="en-US" sz="1600" dirty="0" smtClean="0">
              <a:latin typeface="Candara" panose="020E0502030303020204" pitchFamily="34" charset="0"/>
            </a:endParaRPr>
          </a:p>
          <a:p>
            <a:endParaRPr lang="en-US" sz="1600" dirty="0" smtClean="0">
              <a:latin typeface="Candara" panose="020E0502030303020204" pitchFamily="34" charset="0"/>
            </a:endParaRPr>
          </a:p>
          <a:p>
            <a:r>
              <a:rPr lang="en-US" sz="1600" dirty="0" smtClean="0">
                <a:latin typeface="Candara" panose="020E0502030303020204" pitchFamily="34" charset="0"/>
              </a:rPr>
              <a:t>We </a:t>
            </a:r>
            <a:r>
              <a:rPr lang="en-US" sz="1600" dirty="0">
                <a:latin typeface="Candara" panose="020E0502030303020204" pitchFamily="34" charset="0"/>
              </a:rPr>
              <a:t>discuss performance management in Section </a:t>
            </a:r>
            <a:r>
              <a:rPr lang="en-US" sz="1600" dirty="0" smtClean="0">
                <a:latin typeface="Candara" panose="020E0502030303020204" pitchFamily="34" charset="0"/>
              </a:rPr>
              <a:t>11.3. We </a:t>
            </a:r>
            <a:r>
              <a:rPr lang="en-US" sz="1600" dirty="0">
                <a:latin typeface="Candara" panose="020E0502030303020204" pitchFamily="34" charset="0"/>
              </a:rPr>
              <a:t>will discuss performance metrics and learn how to monitor a network for performance. </a:t>
            </a:r>
            <a:r>
              <a:rPr lang="en-US" sz="1600" dirty="0" smtClean="0">
                <a:latin typeface="Candara" panose="020E0502030303020204" pitchFamily="34" charset="0"/>
              </a:rPr>
              <a:t>Performance statistics </a:t>
            </a:r>
            <a:r>
              <a:rPr lang="en-US" sz="1600" dirty="0">
                <a:latin typeface="Candara" panose="020E0502030303020204" pitchFamily="34" charset="0"/>
              </a:rPr>
              <a:t>play a very important part </a:t>
            </a:r>
            <a:r>
              <a:rPr lang="en-US" sz="1600" dirty="0" smtClean="0">
                <a:latin typeface="Candara" panose="020E0502030303020204" pitchFamily="34" charset="0"/>
              </a:rPr>
              <a:t>in network </a:t>
            </a:r>
            <a:r>
              <a:rPr lang="en-US" sz="1600" dirty="0">
                <a:latin typeface="Candara" panose="020E0502030303020204" pitchFamily="34" charset="0"/>
              </a:rPr>
              <a:t>management, and several system tools available for </a:t>
            </a:r>
            <a:r>
              <a:rPr lang="en-US" sz="1600" dirty="0" smtClean="0">
                <a:latin typeface="Candara" panose="020E0502030303020204" pitchFamily="34" charset="0"/>
              </a:rPr>
              <a:t>gathering </a:t>
            </a:r>
            <a:r>
              <a:rPr lang="en-US" sz="1600" dirty="0">
                <a:latin typeface="Candara" panose="020E0502030303020204" pitchFamily="34" charset="0"/>
              </a:rPr>
              <a:t>statistics will be covered.</a:t>
            </a:r>
          </a:p>
          <a:p>
            <a:endParaRPr lang="en-US" sz="1600" dirty="0" smtClean="0">
              <a:latin typeface="Candara" panose="020E0502030303020204" pitchFamily="34" charset="0"/>
            </a:endParaRPr>
          </a:p>
          <a:p>
            <a:endParaRPr lang="en-US" sz="1600" dirty="0" smtClean="0">
              <a:latin typeface="Candara" panose="020E0502030303020204" pitchFamily="34" charset="0"/>
            </a:endParaRPr>
          </a:p>
          <a:p>
            <a:r>
              <a:rPr lang="en-US" sz="1600" b="1" dirty="0" smtClean="0">
                <a:solidFill>
                  <a:srgbClr val="0070C0"/>
                </a:solidFill>
                <a:latin typeface="Candara" panose="020E0502030303020204" pitchFamily="34" charset="0"/>
              </a:rPr>
              <a:t>Security </a:t>
            </a:r>
            <a:r>
              <a:rPr lang="en-US" sz="1600" b="1" dirty="0">
                <a:solidFill>
                  <a:srgbClr val="0070C0"/>
                </a:solidFill>
                <a:latin typeface="Candara" panose="020E0502030303020204" pitchFamily="34" charset="0"/>
              </a:rPr>
              <a:t>in network </a:t>
            </a:r>
            <a:r>
              <a:rPr lang="en-US" sz="1600" dirty="0">
                <a:latin typeface="Candara" panose="020E0502030303020204" pitchFamily="34" charset="0"/>
              </a:rPr>
              <a:t>is concerned with preventing </a:t>
            </a:r>
            <a:r>
              <a:rPr lang="en-US" sz="1600" b="1" dirty="0">
                <a:latin typeface="Candara" panose="020E0502030303020204" pitchFamily="34" charset="0"/>
              </a:rPr>
              <a:t>illegal access </a:t>
            </a:r>
            <a:r>
              <a:rPr lang="en-US" sz="1600" dirty="0">
                <a:latin typeface="Candara" panose="020E0502030303020204" pitchFamily="34" charset="0"/>
              </a:rPr>
              <a:t>to information by </a:t>
            </a:r>
            <a:r>
              <a:rPr lang="en-US" sz="1600" dirty="0" smtClean="0">
                <a:latin typeface="Candara" panose="020E0502030303020204" pitchFamily="34" charset="0"/>
              </a:rPr>
              <a:t>unauthorized personnel</a:t>
            </a:r>
            <a:r>
              <a:rPr lang="en-US" sz="1600" dirty="0">
                <a:latin typeface="Candara" panose="020E0502030303020204" pitchFamily="34" charset="0"/>
              </a:rPr>
              <a:t>. It involves not only technical issues, but also establishment of well-defined policies </a:t>
            </a:r>
            <a:r>
              <a:rPr lang="en-US" sz="1600" dirty="0" smtClean="0">
                <a:latin typeface="Candara" panose="020E0502030303020204" pitchFamily="34" charset="0"/>
              </a:rPr>
              <a:t>and procedures</a:t>
            </a:r>
            <a:r>
              <a:rPr lang="en-US" sz="1600" dirty="0">
                <a:latin typeface="Candara" panose="020E0502030303020204" pitchFamily="34" charset="0"/>
              </a:rPr>
              <a:t>. </a:t>
            </a:r>
            <a:endParaRPr lang="en-US" sz="1600" dirty="0" smtClean="0">
              <a:latin typeface="Candara" panose="020E0502030303020204" pitchFamily="34" charset="0"/>
            </a:endParaRPr>
          </a:p>
          <a:p>
            <a:endParaRPr lang="en-US" sz="1600" dirty="0">
              <a:latin typeface="Candara" panose="020E0502030303020204" pitchFamily="34" charset="0"/>
            </a:endParaRPr>
          </a:p>
          <a:p>
            <a:r>
              <a:rPr lang="en-US" sz="1600" dirty="0" smtClean="0">
                <a:latin typeface="Candara" panose="020E0502030303020204" pitchFamily="34" charset="0"/>
              </a:rPr>
              <a:t>The </a:t>
            </a:r>
            <a:r>
              <a:rPr lang="en-US" sz="1600" dirty="0">
                <a:latin typeface="Candara" panose="020E0502030303020204" pitchFamily="34" charset="0"/>
              </a:rPr>
              <a:t>business health of an institution or corporation depends on well-maintained </a:t>
            </a:r>
            <a:r>
              <a:rPr lang="en-US" sz="1600" dirty="0">
                <a:solidFill>
                  <a:srgbClr val="0070C0"/>
                </a:solidFill>
                <a:latin typeface="Candara" panose="020E0502030303020204" pitchFamily="34" charset="0"/>
              </a:rPr>
              <a:t>accounting </a:t>
            </a:r>
            <a:r>
              <a:rPr lang="en-US" sz="1600" dirty="0" smtClean="0">
                <a:solidFill>
                  <a:srgbClr val="0070C0"/>
                </a:solidFill>
                <a:latin typeface="Candara" panose="020E0502030303020204" pitchFamily="34" charset="0"/>
              </a:rPr>
              <a:t>management </a:t>
            </a:r>
            <a:r>
              <a:rPr lang="en-US" sz="1600" dirty="0">
                <a:latin typeface="Candara" panose="020E0502030303020204" pitchFamily="34" charset="0"/>
              </a:rPr>
              <a:t>and reporting. </a:t>
            </a:r>
            <a:endParaRPr lang="en-US" sz="1600" dirty="0" smtClean="0">
              <a:latin typeface="Candara" panose="020E0502030303020204" pitchFamily="34" charset="0"/>
            </a:endParaRPr>
          </a:p>
          <a:p>
            <a:r>
              <a:rPr lang="en-US" sz="1600" b="1" dirty="0" smtClean="0">
                <a:solidFill>
                  <a:srgbClr val="0070C0"/>
                </a:solidFill>
                <a:latin typeface="Candara" panose="020E0502030303020204" pitchFamily="34" charset="0"/>
              </a:rPr>
              <a:t>Reports</a:t>
            </a:r>
            <a:r>
              <a:rPr lang="en-US" sz="1600" dirty="0" smtClean="0">
                <a:solidFill>
                  <a:srgbClr val="0070C0"/>
                </a:solidFill>
                <a:latin typeface="Candara" panose="020E0502030303020204" pitchFamily="34" charset="0"/>
              </a:rPr>
              <a:t> </a:t>
            </a:r>
            <a:r>
              <a:rPr lang="en-US" sz="1600" dirty="0">
                <a:latin typeface="Candara" panose="020E0502030303020204" pitchFamily="34" charset="0"/>
              </a:rPr>
              <a:t>for management have a different </a:t>
            </a:r>
            <a:r>
              <a:rPr lang="en-US" sz="1600" dirty="0" smtClean="0">
                <a:latin typeface="Candara" panose="020E0502030303020204" pitchFamily="34" charset="0"/>
              </a:rPr>
              <a:t>purpose. </a:t>
            </a:r>
            <a:r>
              <a:rPr lang="en-US" sz="1600" dirty="0">
                <a:latin typeface="Candara" panose="020E0502030303020204" pitchFamily="34" charset="0"/>
              </a:rPr>
              <a:t>There are </a:t>
            </a:r>
            <a:r>
              <a:rPr lang="en-US" sz="1600" dirty="0" smtClean="0">
                <a:latin typeface="Candara" panose="020E0502030303020204" pitchFamily="34" charset="0"/>
              </a:rPr>
              <a:t>reports </a:t>
            </a:r>
            <a:r>
              <a:rPr lang="en-US" sz="1600" dirty="0">
                <a:latin typeface="Candara" panose="020E0502030303020204" pitchFamily="34" charset="0"/>
              </a:rPr>
              <a:t>needed for the user to measure the quality of</a:t>
            </a:r>
          </a:p>
          <a:p>
            <a:r>
              <a:rPr lang="en-US" sz="1600" dirty="0">
                <a:latin typeface="Candara" panose="020E0502030303020204" pitchFamily="34" charset="0"/>
              </a:rPr>
              <a:t>service to be provided by service level agreement (SLA). </a:t>
            </a:r>
            <a:endParaRPr lang="en-US" sz="1600" dirty="0" smtClean="0">
              <a:latin typeface="Candara" panose="020E0502030303020204" pitchFamily="34" charset="0"/>
            </a:endParaRPr>
          </a:p>
          <a:p>
            <a:endParaRPr lang="en-US" sz="1600" dirty="0">
              <a:latin typeface="Candara" panose="020E0502030303020204" pitchFamily="34" charset="0"/>
            </a:endParaRPr>
          </a:p>
          <a:p>
            <a:r>
              <a:rPr lang="en-US" sz="1600" dirty="0" smtClean="0">
                <a:latin typeface="Candara" panose="020E0502030303020204" pitchFamily="34" charset="0"/>
              </a:rPr>
              <a:t>We </a:t>
            </a:r>
            <a:r>
              <a:rPr lang="en-US" sz="1600" dirty="0">
                <a:latin typeface="Candara" panose="020E0502030303020204" pitchFamily="34" charset="0"/>
              </a:rPr>
              <a:t>have addressed the </a:t>
            </a:r>
            <a:r>
              <a:rPr lang="en-US" sz="1600" b="1" dirty="0">
                <a:solidFill>
                  <a:srgbClr val="0070C0"/>
                </a:solidFill>
                <a:latin typeface="Candara" panose="020E0502030303020204" pitchFamily="34" charset="0"/>
              </a:rPr>
              <a:t>five layers of management </a:t>
            </a:r>
            <a:r>
              <a:rPr lang="en-US" sz="1600" dirty="0">
                <a:latin typeface="Candara" panose="020E0502030303020204" pitchFamily="34" charset="0"/>
              </a:rPr>
              <a:t>with </a:t>
            </a:r>
            <a:endParaRPr lang="en-US" sz="1600" dirty="0" smtClean="0">
              <a:latin typeface="Candara" panose="020E0502030303020204" pitchFamily="34" charset="0"/>
            </a:endParaRPr>
          </a:p>
          <a:p>
            <a:pPr marL="285750" indent="-285750">
              <a:buFont typeface="Arial" panose="020B0604020202020204" pitchFamily="34" charset="0"/>
              <a:buChar char="•"/>
            </a:pPr>
            <a:r>
              <a:rPr lang="en-US" sz="1600" b="1" dirty="0" smtClean="0">
                <a:latin typeface="Candara" panose="020E0502030303020204" pitchFamily="34" charset="0"/>
              </a:rPr>
              <a:t>network </a:t>
            </a:r>
            <a:r>
              <a:rPr lang="en-US" sz="1600" b="1" dirty="0">
                <a:latin typeface="Candara" panose="020E0502030303020204" pitchFamily="34" charset="0"/>
              </a:rPr>
              <a:t>elements </a:t>
            </a:r>
            <a:r>
              <a:rPr lang="en-US" sz="1600" dirty="0">
                <a:latin typeface="Candara" panose="020E0502030303020204" pitchFamily="34" charset="0"/>
              </a:rPr>
              <a:t>being at the </a:t>
            </a:r>
            <a:r>
              <a:rPr lang="en-US" sz="1600" b="1" dirty="0">
                <a:latin typeface="Candara" panose="020E0502030303020204" pitchFamily="34" charset="0"/>
              </a:rPr>
              <a:t>lowest level</a:t>
            </a:r>
          </a:p>
          <a:p>
            <a:pPr marL="285750" indent="-285750">
              <a:buFont typeface="Arial" panose="020B0604020202020204" pitchFamily="34" charset="0"/>
              <a:buChar char="•"/>
            </a:pPr>
            <a:r>
              <a:rPr lang="en-US" sz="1600" dirty="0" smtClean="0">
                <a:latin typeface="Candara" panose="020E0502030303020204" pitchFamily="34" charset="0"/>
              </a:rPr>
              <a:t>and </a:t>
            </a:r>
            <a:r>
              <a:rPr lang="en-US" sz="1600" b="1" dirty="0" smtClean="0">
                <a:solidFill>
                  <a:schemeClr val="tx1"/>
                </a:solidFill>
                <a:latin typeface="Candara" panose="020E0502030303020204" pitchFamily="34" charset="0"/>
              </a:rPr>
              <a:t>business management </a:t>
            </a:r>
            <a:r>
              <a:rPr lang="en-US" sz="1600" dirty="0" smtClean="0">
                <a:latin typeface="Candara" panose="020E0502030303020204" pitchFamily="34" charset="0"/>
              </a:rPr>
              <a:t>being at the </a:t>
            </a:r>
            <a:r>
              <a:rPr lang="en-US" sz="1600" b="1" dirty="0" smtClean="0">
                <a:latin typeface="Candara" panose="020E0502030303020204" pitchFamily="34" charset="0"/>
              </a:rPr>
              <a:t>top</a:t>
            </a:r>
            <a:r>
              <a:rPr lang="en-US" sz="1600" dirty="0" smtClean="0">
                <a:latin typeface="Candara" panose="020E0502030303020204" pitchFamily="34" charset="0"/>
              </a:rPr>
              <a:t>. </a:t>
            </a:r>
          </a:p>
          <a:p>
            <a:pPr marL="285750" indent="-285750">
              <a:buFont typeface="Arial" panose="020B0604020202020204" pitchFamily="34" charset="0"/>
              <a:buChar char="•"/>
            </a:pPr>
            <a:r>
              <a:rPr lang="en-US" sz="1600" b="1" dirty="0" smtClean="0">
                <a:latin typeface="Candara" panose="020E0502030303020204" pitchFamily="34" charset="0"/>
              </a:rPr>
              <a:t>Element </a:t>
            </a:r>
            <a:r>
              <a:rPr lang="en-US" sz="1600" b="1" dirty="0">
                <a:latin typeface="Candara" panose="020E0502030303020204" pitchFamily="34" charset="0"/>
              </a:rPr>
              <a:t>management </a:t>
            </a:r>
            <a:r>
              <a:rPr lang="en-US" sz="1600" dirty="0">
                <a:latin typeface="Candara" panose="020E0502030303020204" pitchFamily="34" charset="0"/>
              </a:rPr>
              <a:t>at the </a:t>
            </a:r>
            <a:r>
              <a:rPr lang="en-US" sz="1600" b="1" dirty="0">
                <a:latin typeface="Candara" panose="020E0502030303020204" pitchFamily="34" charset="0"/>
              </a:rPr>
              <a:t>second layer </a:t>
            </a:r>
            <a:r>
              <a:rPr lang="en-US" sz="1600" dirty="0">
                <a:latin typeface="Candara" panose="020E0502030303020204" pitchFamily="34" charset="0"/>
              </a:rPr>
              <a:t>maintains </a:t>
            </a:r>
            <a:r>
              <a:rPr lang="en-US" sz="1600" dirty="0" smtClean="0">
                <a:latin typeface="Candara" panose="020E0502030303020204" pitchFamily="34" charset="0"/>
              </a:rPr>
              <a:t>the network</a:t>
            </a:r>
            <a:r>
              <a:rPr lang="en-US" sz="1600" dirty="0">
                <a:latin typeface="Candara" panose="020E0502030303020204" pitchFamily="34" charset="0"/>
              </a:rPr>
              <a:t>. </a:t>
            </a:r>
            <a:endParaRPr lang="en-US" sz="1600" dirty="0" smtClean="0">
              <a:latin typeface="Candara" panose="020E0502030303020204" pitchFamily="34" charset="0"/>
            </a:endParaRPr>
          </a:p>
          <a:p>
            <a:pPr marL="285750" indent="-285750">
              <a:buFont typeface="Arial" panose="020B0604020202020204" pitchFamily="34" charset="0"/>
              <a:buChar char="•"/>
            </a:pPr>
            <a:r>
              <a:rPr lang="en-US" sz="1600" b="1" dirty="0" smtClean="0">
                <a:latin typeface="Candara" panose="020E0502030303020204" pitchFamily="34" charset="0"/>
              </a:rPr>
              <a:t>Network </a:t>
            </a:r>
            <a:r>
              <a:rPr lang="en-US" sz="1600" b="1" dirty="0">
                <a:latin typeface="Candara" panose="020E0502030303020204" pitchFamily="34" charset="0"/>
              </a:rPr>
              <a:t>management </a:t>
            </a:r>
            <a:r>
              <a:rPr lang="en-US" sz="1600" dirty="0">
                <a:latin typeface="Candara" panose="020E0502030303020204" pitchFamily="34" charset="0"/>
              </a:rPr>
              <a:t>at the </a:t>
            </a:r>
            <a:r>
              <a:rPr lang="en-US" sz="1600" b="1" dirty="0">
                <a:latin typeface="Candara" panose="020E0502030303020204" pitchFamily="34" charset="0"/>
              </a:rPr>
              <a:t>third level </a:t>
            </a:r>
            <a:r>
              <a:rPr lang="en-US" sz="1600" dirty="0">
                <a:latin typeface="Candara" panose="020E0502030303020204" pitchFamily="34" charset="0"/>
              </a:rPr>
              <a:t>and </a:t>
            </a:r>
            <a:endParaRPr lang="en-US" sz="1600" dirty="0" smtClean="0">
              <a:latin typeface="Candara" panose="020E0502030303020204" pitchFamily="34" charset="0"/>
            </a:endParaRPr>
          </a:p>
          <a:p>
            <a:pPr marL="285750" indent="-285750">
              <a:buFont typeface="Arial" panose="020B0604020202020204" pitchFamily="34" charset="0"/>
              <a:buChar char="•"/>
            </a:pPr>
            <a:r>
              <a:rPr lang="en-US" sz="1600" b="1" dirty="0" smtClean="0">
                <a:latin typeface="Candara" panose="020E0502030303020204" pitchFamily="34" charset="0"/>
              </a:rPr>
              <a:t>service </a:t>
            </a:r>
            <a:r>
              <a:rPr lang="en-US" sz="1600" b="1" dirty="0">
                <a:latin typeface="Candara" panose="020E0502030303020204" pitchFamily="34" charset="0"/>
              </a:rPr>
              <a:t>management </a:t>
            </a:r>
            <a:r>
              <a:rPr lang="en-US" sz="1600" dirty="0">
                <a:latin typeface="Candara" panose="020E0502030303020204" pitchFamily="34" charset="0"/>
              </a:rPr>
              <a:t>at the </a:t>
            </a:r>
            <a:r>
              <a:rPr lang="en-US" sz="1600" b="1" dirty="0">
                <a:latin typeface="Candara" panose="020E0502030303020204" pitchFamily="34" charset="0"/>
              </a:rPr>
              <a:t>fourth level </a:t>
            </a:r>
            <a:r>
              <a:rPr lang="en-US" sz="1600" dirty="0">
                <a:latin typeface="Candara" panose="020E0502030303020204" pitchFamily="34" charset="0"/>
              </a:rPr>
              <a:t>are </a:t>
            </a:r>
            <a:r>
              <a:rPr lang="en-US" sz="1600" dirty="0" smtClean="0">
                <a:latin typeface="Candara" panose="020E0502030303020204" pitchFamily="34" charset="0"/>
              </a:rPr>
              <a:t>based Not just </a:t>
            </a:r>
            <a:r>
              <a:rPr lang="en-US" sz="1600" dirty="0">
                <a:latin typeface="Candara" panose="020E0502030303020204" pitchFamily="34" charset="0"/>
              </a:rPr>
              <a:t>on technical issues but also on policy issues. </a:t>
            </a:r>
            <a:endParaRPr lang="en-US" sz="1600" dirty="0" smtClean="0">
              <a:latin typeface="Candara" panose="020E0502030303020204" pitchFamily="34" charset="0"/>
            </a:endParaRPr>
          </a:p>
          <a:p>
            <a:endParaRPr lang="en-US" sz="1600" dirty="0" smtClean="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3"/>
        <p:cNvGrpSpPr/>
        <p:nvPr/>
      </p:nvGrpSpPr>
      <p:grpSpPr>
        <a:xfrm>
          <a:off x="0" y="0"/>
          <a:ext cx="0" cy="0"/>
          <a:chOff x="0" y="0"/>
          <a:chExt cx="0" cy="0"/>
        </a:xfrm>
      </p:grpSpPr>
      <p:cxnSp>
        <p:nvCxnSpPr>
          <p:cNvPr id="614" name="Shape 614"/>
          <p:cNvCxnSpPr/>
          <p:nvPr/>
        </p:nvCxnSpPr>
        <p:spPr>
          <a:xfrm>
            <a:off x="460248" y="5029199"/>
            <a:ext cx="5638800" cy="0"/>
          </a:xfrm>
          <a:prstGeom prst="straightConnector1">
            <a:avLst/>
          </a:prstGeom>
          <a:noFill/>
          <a:ln w="12700" cap="rnd" cmpd="sng">
            <a:solidFill>
              <a:schemeClr val="dk1"/>
            </a:solidFill>
            <a:prstDash val="solid"/>
            <a:miter/>
            <a:headEnd type="none" w="med" len="med"/>
            <a:tailEnd type="none" w="med" len="med"/>
          </a:ln>
        </p:spPr>
      </p:cxnSp>
      <p:sp>
        <p:nvSpPr>
          <p:cNvPr id="615" name="Shape 615"/>
          <p:cNvSpPr txBox="1"/>
          <p:nvPr/>
        </p:nvSpPr>
        <p:spPr>
          <a:xfrm>
            <a:off x="-149352" y="50291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616" name="Shape 616"/>
          <p:cNvSpPr txBox="1"/>
          <p:nvPr/>
        </p:nvSpPr>
        <p:spPr>
          <a:xfrm>
            <a:off x="384048" y="304799"/>
            <a:ext cx="568325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Codebook Enhancements</a:t>
            </a:r>
          </a:p>
        </p:txBody>
      </p:sp>
      <p:sp>
        <p:nvSpPr>
          <p:cNvPr id="617" name="Shape 617"/>
          <p:cNvSpPr txBox="1"/>
          <p:nvPr/>
        </p:nvSpPr>
        <p:spPr>
          <a:xfrm>
            <a:off x="414528" y="1123632"/>
            <a:ext cx="8351520" cy="3134423"/>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400" dirty="0">
                <a:solidFill>
                  <a:schemeClr val="dk1"/>
                </a:solidFill>
                <a:latin typeface="Candara" panose="020E0502030303020204" pitchFamily="34" charset="0"/>
              </a:rPr>
              <a:t> Codebook described so far assumes Hamming</a:t>
            </a:r>
            <a:br>
              <a:rPr lang="en-US" sz="2400" dirty="0">
                <a:solidFill>
                  <a:schemeClr val="dk1"/>
                </a:solidFill>
                <a:latin typeface="Candara" panose="020E0502030303020204" pitchFamily="34" charset="0"/>
              </a:rPr>
            </a:br>
            <a:r>
              <a:rPr lang="en-US" sz="2400" dirty="0">
                <a:solidFill>
                  <a:schemeClr val="dk1"/>
                </a:solidFill>
                <a:latin typeface="Candara" panose="020E0502030303020204" pitchFamily="34" charset="0"/>
              </a:rPr>
              <a:t>  distance of 1 for uniqueness</a:t>
            </a:r>
          </a:p>
          <a:p>
            <a:pPr>
              <a:buClr>
                <a:schemeClr val="dk1"/>
              </a:buClr>
              <a:buSzPct val="100000"/>
              <a:buFont typeface="Arial"/>
              <a:buChar char="•"/>
            </a:pPr>
            <a:r>
              <a:rPr lang="en-US" sz="2400" dirty="0">
                <a:solidFill>
                  <a:schemeClr val="dk1"/>
                </a:solidFill>
                <a:latin typeface="Candara" panose="020E0502030303020204" pitchFamily="34" charset="0"/>
              </a:rPr>
              <a:t> Noise affects accuracy</a:t>
            </a:r>
          </a:p>
          <a:p>
            <a:pPr>
              <a:buClr>
                <a:schemeClr val="dk1"/>
              </a:buClr>
              <a:buSzPct val="100000"/>
              <a:buFont typeface="Arial"/>
              <a:buChar char="•"/>
            </a:pPr>
            <a:r>
              <a:rPr lang="en-US" sz="2400" dirty="0">
                <a:solidFill>
                  <a:schemeClr val="dk1"/>
                </a:solidFill>
                <a:latin typeface="Candara" panose="020E0502030303020204" pitchFamily="34" charset="0"/>
              </a:rPr>
              <a:t> Increase Hamming distance to &gt;1</a:t>
            </a:r>
          </a:p>
          <a:p>
            <a:pPr>
              <a:buClr>
                <a:schemeClr val="dk1"/>
              </a:buClr>
              <a:buSzPct val="100000"/>
              <a:buFont typeface="Arial"/>
              <a:buChar char="•"/>
            </a:pPr>
            <a:r>
              <a:rPr lang="en-US" sz="2400" dirty="0">
                <a:solidFill>
                  <a:schemeClr val="dk1"/>
                </a:solidFill>
                <a:latin typeface="Candara" panose="020E0502030303020204" pitchFamily="34" charset="0"/>
              </a:rPr>
              <a:t> Probability of a problem causing a symptom</a:t>
            </a:r>
            <a:br>
              <a:rPr lang="en-US" sz="2400" dirty="0">
                <a:solidFill>
                  <a:schemeClr val="dk1"/>
                </a:solidFill>
                <a:latin typeface="Candara" panose="020E0502030303020204" pitchFamily="34" charset="0"/>
              </a:rPr>
            </a:br>
            <a:r>
              <a:rPr lang="en-US" sz="2400" dirty="0">
                <a:solidFill>
                  <a:schemeClr val="dk1"/>
                </a:solidFill>
                <a:latin typeface="Candara" panose="020E0502030303020204" pitchFamily="34" charset="0"/>
              </a:rPr>
              <a:t>  assumed as 1.  It can be made Si = </a:t>
            </a:r>
            <a:r>
              <a:rPr lang="en-US" sz="2400" dirty="0" err="1">
                <a:solidFill>
                  <a:schemeClr val="dk1"/>
                </a:solidFill>
                <a:latin typeface="Candara" panose="020E0502030303020204" pitchFamily="34" charset="0"/>
              </a:rPr>
              <a:t>Pr</a:t>
            </a:r>
            <a:r>
              <a:rPr lang="en-US" sz="2400" dirty="0">
                <a:solidFill>
                  <a:schemeClr val="dk1"/>
                </a:solidFill>
                <a:latin typeface="Candara" panose="020E0502030303020204" pitchFamily="34" charset="0"/>
              </a:rPr>
              <a:t>(</a:t>
            </a:r>
            <a:r>
              <a:rPr lang="en-US" sz="2400" dirty="0" err="1">
                <a:solidFill>
                  <a:schemeClr val="dk1"/>
                </a:solidFill>
                <a:latin typeface="Candara" panose="020E0502030303020204" pitchFamily="34" charset="0"/>
              </a:rPr>
              <a:t>Pj</a:t>
            </a:r>
            <a:r>
              <a:rPr lang="en-US" sz="2400" dirty="0">
                <a:solidFill>
                  <a:schemeClr val="dk1"/>
                </a:solidFill>
                <a:latin typeface="Candara" panose="020E0502030303020204" pitchFamily="34" charset="0"/>
              </a:rPr>
              <a:t>) to </a:t>
            </a:r>
            <a:br>
              <a:rPr lang="en-US" sz="2400" dirty="0">
                <a:solidFill>
                  <a:schemeClr val="dk1"/>
                </a:solidFill>
                <a:latin typeface="Candara" panose="020E0502030303020204" pitchFamily="34" charset="0"/>
              </a:rPr>
            </a:br>
            <a:r>
              <a:rPr lang="en-US" sz="2400" dirty="0">
                <a:solidFill>
                  <a:schemeClr val="dk1"/>
                </a:solidFill>
                <a:latin typeface="Candara" panose="020E0502030303020204" pitchFamily="34" charset="0"/>
              </a:rPr>
              <a:t>  be more realistic  </a:t>
            </a:r>
          </a:p>
        </p:txBody>
      </p:sp>
      <p:cxnSp>
        <p:nvCxnSpPr>
          <p:cNvPr id="621" name="Shape 621"/>
          <p:cNvCxnSpPr/>
          <p:nvPr/>
        </p:nvCxnSpPr>
        <p:spPr>
          <a:xfrm>
            <a:off x="384048"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622" name="Shape 622"/>
          <p:cNvSpPr txBox="1"/>
          <p:nvPr/>
        </p:nvSpPr>
        <p:spPr>
          <a:xfrm>
            <a:off x="384049"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Rectangle 1"/>
          <p:cNvSpPr/>
          <p:nvPr/>
        </p:nvSpPr>
        <p:spPr>
          <a:xfrm>
            <a:off x="512064" y="5568018"/>
            <a:ext cx="10619232" cy="3000821"/>
          </a:xfrm>
          <a:prstGeom prst="rect">
            <a:avLst/>
          </a:prstGeom>
        </p:spPr>
        <p:txBody>
          <a:bodyPr wrap="square">
            <a:spAutoFit/>
          </a:bodyPr>
          <a:lstStyle/>
          <a:p>
            <a:pPr>
              <a:lnSpc>
                <a:spcPct val="150000"/>
              </a:lnSpc>
            </a:pPr>
            <a:r>
              <a:rPr lang="en-US" sz="1800" dirty="0">
                <a:latin typeface="Candara" panose="020E0502030303020204" pitchFamily="34" charset="0"/>
              </a:rPr>
              <a:t>From coding theory, this corresponds to a Hamming distance of one. Any spurious noise in the event detection could change one of the bits and thus a code word would identify a pair of problems. This could be avoided by increasing the Hamming distance to two or more, which would increase the number of symptoms in the correlation matrix. Also, the relationship between a problem and symptoms could be defined in terms of probability of occurrence, and the correlation matrix would be a probabilistic matrix. The codebook correlation technique has been implemented in In Charge system developed by </a:t>
            </a:r>
            <a:r>
              <a:rPr lang="en-US" sz="1800" b="1" dirty="0">
                <a:solidFill>
                  <a:srgbClr val="0070C0"/>
                </a:solidFill>
                <a:latin typeface="Candara" panose="020E0502030303020204" pitchFamily="34" charset="0"/>
              </a:rPr>
              <a:t>System Management ARTS</a:t>
            </a:r>
            <a:r>
              <a:rPr lang="en-US" sz="1800" dirty="0">
                <a:latin typeface="Candara" panose="020E0502030303020204" pitchFamily="34" charset="0"/>
              </a:rPr>
              <a:t> (</a:t>
            </a:r>
            <a:r>
              <a:rPr lang="en-US" sz="1800" b="1" dirty="0">
                <a:solidFill>
                  <a:srgbClr val="0070C0"/>
                </a:solidFill>
                <a:latin typeface="Candara" panose="020E0502030303020204" pitchFamily="34" charset="0"/>
              </a:rPr>
              <a:t>SMARTS</a:t>
            </a:r>
            <a:r>
              <a:rPr lang="en-US" sz="1800" dirty="0">
                <a:latin typeface="Candara" panose="020E0502030303020204" pitchFamily="34" charset="0"/>
              </a:rPr>
              <a:t>)</a:t>
            </a:r>
            <a:endParaRPr lang="ar-SA" sz="1800" dirty="0">
              <a:latin typeface="Candara" panose="020E0502030303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6"/>
        <p:cNvGrpSpPr/>
        <p:nvPr/>
      </p:nvGrpSpPr>
      <p:grpSpPr>
        <a:xfrm>
          <a:off x="0" y="0"/>
          <a:ext cx="0" cy="0"/>
          <a:chOff x="0" y="0"/>
          <a:chExt cx="0" cy="0"/>
        </a:xfrm>
      </p:grpSpPr>
      <p:cxnSp>
        <p:nvCxnSpPr>
          <p:cNvPr id="627" name="Shape 627"/>
          <p:cNvCxnSpPr/>
          <p:nvPr/>
        </p:nvCxnSpPr>
        <p:spPr>
          <a:xfrm>
            <a:off x="521208" y="5029199"/>
            <a:ext cx="5638800" cy="0"/>
          </a:xfrm>
          <a:prstGeom prst="straightConnector1">
            <a:avLst/>
          </a:prstGeom>
          <a:noFill/>
          <a:ln w="12700" cap="rnd" cmpd="sng">
            <a:solidFill>
              <a:schemeClr val="dk1"/>
            </a:solidFill>
            <a:prstDash val="solid"/>
            <a:miter/>
            <a:headEnd type="none" w="med" len="med"/>
            <a:tailEnd type="none" w="med" len="med"/>
          </a:ln>
        </p:spPr>
      </p:cxnSp>
      <p:sp>
        <p:nvSpPr>
          <p:cNvPr id="628" name="Shape 628"/>
          <p:cNvSpPr txBox="1"/>
          <p:nvPr/>
        </p:nvSpPr>
        <p:spPr>
          <a:xfrm>
            <a:off x="-88392" y="50291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629" name="Shape 629"/>
          <p:cNvSpPr txBox="1"/>
          <p:nvPr/>
        </p:nvSpPr>
        <p:spPr>
          <a:xfrm>
            <a:off x="-134112" y="487679"/>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State Transition Model</a:t>
            </a:r>
          </a:p>
        </p:txBody>
      </p:sp>
      <p:pic>
        <p:nvPicPr>
          <p:cNvPr id="630" name="Shape 630"/>
          <p:cNvPicPr preferRelativeResize="0"/>
          <p:nvPr/>
        </p:nvPicPr>
        <p:blipFill rotWithShape="1">
          <a:blip r:embed="rId3">
            <a:alphaModFix/>
          </a:blip>
          <a:srcRect/>
          <a:stretch/>
        </p:blipFill>
        <p:spPr>
          <a:xfrm>
            <a:off x="230759" y="1161286"/>
            <a:ext cx="5725033" cy="3654553"/>
          </a:xfrm>
          <a:prstGeom prst="rect">
            <a:avLst/>
          </a:prstGeom>
          <a:noFill/>
          <a:ln>
            <a:noFill/>
          </a:ln>
        </p:spPr>
      </p:pic>
      <p:sp>
        <p:nvSpPr>
          <p:cNvPr id="631" name="Shape 631"/>
          <p:cNvSpPr txBox="1"/>
          <p:nvPr/>
        </p:nvSpPr>
        <p:spPr>
          <a:xfrm>
            <a:off x="429133" y="5397500"/>
            <a:ext cx="6096000" cy="1420811"/>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Used in </a:t>
            </a:r>
            <a:r>
              <a:rPr lang="en-US" sz="2000" b="1" dirty="0">
                <a:solidFill>
                  <a:srgbClr val="0070C0"/>
                </a:solidFill>
                <a:latin typeface="Candara" panose="020E0502030303020204" pitchFamily="34" charset="0"/>
              </a:rPr>
              <a:t>Seagate’s NerveCenter correlation system</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Integrated in NMS, such as </a:t>
            </a:r>
            <a:r>
              <a:rPr lang="en-US" sz="2000" b="1" dirty="0">
                <a:solidFill>
                  <a:srgbClr val="0070C0"/>
                </a:solidFill>
                <a:latin typeface="Candara" panose="020E0502030303020204" pitchFamily="34" charset="0"/>
              </a:rPr>
              <a:t>OpenView</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Used to determine the </a:t>
            </a:r>
            <a:r>
              <a:rPr lang="en-US" sz="2000" b="1" dirty="0">
                <a:solidFill>
                  <a:schemeClr val="dk1"/>
                </a:solidFill>
                <a:latin typeface="Candara" panose="020E0502030303020204" pitchFamily="34" charset="0"/>
              </a:rPr>
              <a:t>status</a:t>
            </a:r>
            <a:r>
              <a:rPr lang="en-US" sz="2000" dirty="0">
                <a:solidFill>
                  <a:schemeClr val="dk1"/>
                </a:solidFill>
                <a:latin typeface="Candara" panose="020E0502030303020204" pitchFamily="34" charset="0"/>
              </a:rPr>
              <a:t> of a </a:t>
            </a:r>
            <a:r>
              <a:rPr lang="en-US" sz="2000" b="1" dirty="0">
                <a:solidFill>
                  <a:schemeClr val="dk1"/>
                </a:solidFill>
                <a:latin typeface="Candara" panose="020E0502030303020204" pitchFamily="34" charset="0"/>
              </a:rPr>
              <a:t>node</a:t>
            </a:r>
          </a:p>
        </p:txBody>
      </p:sp>
      <p:cxnSp>
        <p:nvCxnSpPr>
          <p:cNvPr id="635" name="Shape 635"/>
          <p:cNvCxnSpPr/>
          <p:nvPr/>
        </p:nvCxnSpPr>
        <p:spPr>
          <a:xfrm>
            <a:off x="445008"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636" name="Shape 636"/>
          <p:cNvSpPr txBox="1"/>
          <p:nvPr/>
        </p:nvSpPr>
        <p:spPr>
          <a:xfrm>
            <a:off x="445009"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Rectangle 1"/>
          <p:cNvSpPr/>
          <p:nvPr/>
        </p:nvSpPr>
        <p:spPr>
          <a:xfrm>
            <a:off x="6169152" y="598664"/>
            <a:ext cx="5925312" cy="5912516"/>
          </a:xfrm>
          <a:prstGeom prst="rect">
            <a:avLst/>
          </a:prstGeom>
        </p:spPr>
        <p:txBody>
          <a:bodyPr wrap="square">
            <a:spAutoFit/>
          </a:bodyPr>
          <a:lstStyle/>
          <a:p>
            <a:pPr>
              <a:lnSpc>
                <a:spcPct val="150000"/>
              </a:lnSpc>
            </a:pPr>
            <a:r>
              <a:rPr lang="en-US" sz="2000" b="1" dirty="0">
                <a:solidFill>
                  <a:srgbClr val="0070C0"/>
                </a:solidFill>
                <a:latin typeface="Candara" panose="020E0502030303020204" pitchFamily="34" charset="0"/>
              </a:rPr>
              <a:t>11.4.5 </a:t>
            </a:r>
            <a:r>
              <a:rPr lang="en-US" sz="2000" b="1" dirty="0">
                <a:solidFill>
                  <a:srgbClr val="0070C0"/>
                </a:solidFill>
                <a:effectLst>
                  <a:outerShdw blurRad="38100" dist="38100" dir="2700000" algn="tl">
                    <a:srgbClr val="000000">
                      <a:alpha val="43137"/>
                    </a:srgbClr>
                  </a:outerShdw>
                </a:effectLst>
                <a:latin typeface="Candara" panose="020E0502030303020204" pitchFamily="34" charset="0"/>
              </a:rPr>
              <a:t>State</a:t>
            </a:r>
            <a:r>
              <a:rPr lang="en-US" sz="2000" b="1" dirty="0">
                <a:solidFill>
                  <a:srgbClr val="0070C0"/>
                </a:solidFill>
                <a:latin typeface="Candara" panose="020E0502030303020204" pitchFamily="34" charset="0"/>
              </a:rPr>
              <a:t> </a:t>
            </a:r>
            <a:r>
              <a:rPr lang="en-US" sz="2000" b="1" dirty="0">
                <a:solidFill>
                  <a:srgbClr val="0070C0"/>
                </a:solidFill>
                <a:effectLst>
                  <a:outerShdw blurRad="38100" dist="38100" dir="2700000" algn="tl">
                    <a:srgbClr val="000000">
                      <a:alpha val="43137"/>
                    </a:srgbClr>
                  </a:outerShdw>
                </a:effectLst>
                <a:latin typeface="Candara" panose="020E0502030303020204" pitchFamily="34" charset="0"/>
              </a:rPr>
              <a:t>Transition</a:t>
            </a:r>
            <a:r>
              <a:rPr lang="en-US" sz="2000" b="1" dirty="0">
                <a:solidFill>
                  <a:srgbClr val="0070C0"/>
                </a:solidFill>
                <a:latin typeface="Candara" panose="020E0502030303020204" pitchFamily="34" charset="0"/>
              </a:rPr>
              <a:t> Graph Model</a:t>
            </a:r>
          </a:p>
          <a:p>
            <a:pPr>
              <a:lnSpc>
                <a:spcPct val="150000"/>
              </a:lnSpc>
            </a:pPr>
            <a:endParaRPr lang="en-US" sz="1800" dirty="0">
              <a:latin typeface="Candara" panose="020E0502030303020204" pitchFamily="34" charset="0"/>
            </a:endParaRPr>
          </a:p>
          <a:p>
            <a:pPr>
              <a:lnSpc>
                <a:spcPct val="150000"/>
              </a:lnSpc>
            </a:pPr>
            <a:r>
              <a:rPr lang="en-US" sz="1800" dirty="0">
                <a:latin typeface="Candara" panose="020E0502030303020204" pitchFamily="34" charset="0"/>
              </a:rPr>
              <a:t>A </a:t>
            </a:r>
            <a:r>
              <a:rPr lang="en-US" sz="1800" b="1" dirty="0">
                <a:latin typeface="Candara" panose="020E0502030303020204" pitchFamily="34" charset="0"/>
              </a:rPr>
              <a:t>state transition graph model </a:t>
            </a:r>
            <a:r>
              <a:rPr lang="en-US" sz="1800" dirty="0">
                <a:latin typeface="Candara" panose="020E0502030303020204" pitchFamily="34" charset="0"/>
              </a:rPr>
              <a:t>is used by </a:t>
            </a:r>
            <a:r>
              <a:rPr lang="en-US" sz="1800" b="1" dirty="0">
                <a:solidFill>
                  <a:srgbClr val="0070C0"/>
                </a:solidFill>
                <a:latin typeface="Candara" panose="020E0502030303020204" pitchFamily="34" charset="0"/>
              </a:rPr>
              <a:t>Seagate's NerveCenter correlation system</a:t>
            </a:r>
            <a:r>
              <a:rPr lang="en-US" sz="1800" dirty="0">
                <a:latin typeface="Candara" panose="020E0502030303020204" pitchFamily="34" charset="0"/>
              </a:rPr>
              <a:t>. This could be used as a </a:t>
            </a:r>
            <a:r>
              <a:rPr lang="en-US" sz="1800" b="1" dirty="0">
                <a:latin typeface="Candara" panose="020E0502030303020204" pitchFamily="34" charset="0"/>
              </a:rPr>
              <a:t>stand-alone</a:t>
            </a:r>
            <a:r>
              <a:rPr lang="en-US" sz="1800" dirty="0">
                <a:latin typeface="Candara" panose="020E0502030303020204" pitchFamily="34" charset="0"/>
              </a:rPr>
              <a:t> </a:t>
            </a:r>
            <a:r>
              <a:rPr lang="en-US" sz="1800" b="1" dirty="0">
                <a:latin typeface="Candara" panose="020E0502030303020204" pitchFamily="34" charset="0"/>
              </a:rPr>
              <a:t>system</a:t>
            </a:r>
            <a:r>
              <a:rPr lang="en-US" sz="1800" dirty="0">
                <a:latin typeface="Candara" panose="020E0502030303020204" pitchFamily="34" charset="0"/>
              </a:rPr>
              <a:t> or </a:t>
            </a:r>
            <a:r>
              <a:rPr lang="en-US" sz="1800" b="1" dirty="0">
                <a:latin typeface="Candara" panose="020E0502030303020204" pitchFamily="34" charset="0"/>
              </a:rPr>
              <a:t>integrated</a:t>
            </a:r>
            <a:r>
              <a:rPr lang="en-US" sz="1800" dirty="0">
                <a:latin typeface="Candara" panose="020E0502030303020204" pitchFamily="34" charset="0"/>
              </a:rPr>
              <a:t> with an </a:t>
            </a:r>
            <a:r>
              <a:rPr lang="en-US" sz="1800" b="1" dirty="0">
                <a:latin typeface="Candara" panose="020E0502030303020204" pitchFamily="34" charset="0"/>
              </a:rPr>
              <a:t>NMS</a:t>
            </a:r>
            <a:r>
              <a:rPr lang="en-US" sz="1800" dirty="0">
                <a:latin typeface="Candara" panose="020E0502030303020204" pitchFamily="34" charset="0"/>
              </a:rPr>
              <a:t>, which </a:t>
            </a:r>
            <a:r>
              <a:rPr lang="en-US" sz="1800" b="1" dirty="0">
                <a:latin typeface="Candara" panose="020E0502030303020204" pitchFamily="34" charset="0"/>
              </a:rPr>
              <a:t>HP OpenView </a:t>
            </a:r>
            <a:r>
              <a:rPr lang="en-US" sz="1800" dirty="0">
                <a:latin typeface="Candara" panose="020E0502030303020204" pitchFamily="34" charset="0"/>
              </a:rPr>
              <a:t>and some other vendors have done.</a:t>
            </a:r>
          </a:p>
          <a:p>
            <a:pPr>
              <a:lnSpc>
                <a:spcPct val="150000"/>
              </a:lnSpc>
            </a:pPr>
            <a:r>
              <a:rPr lang="en-US" sz="1800" dirty="0">
                <a:latin typeface="Candara" panose="020E0502030303020204" pitchFamily="34" charset="0"/>
              </a:rPr>
              <a:t>A </a:t>
            </a:r>
            <a:r>
              <a:rPr lang="en-US" sz="1800" b="1" dirty="0">
                <a:latin typeface="Candara" panose="020E0502030303020204" pitchFamily="34" charset="0"/>
              </a:rPr>
              <a:t>simple state diagram</a:t>
            </a:r>
            <a:r>
              <a:rPr lang="en-US" sz="1800" dirty="0">
                <a:latin typeface="Candara" panose="020E0502030303020204" pitchFamily="34" charset="0"/>
              </a:rPr>
              <a:t> with </a:t>
            </a:r>
            <a:r>
              <a:rPr lang="en-US" sz="1800" b="1" dirty="0">
                <a:latin typeface="Candara" panose="020E0502030303020204" pitchFamily="34" charset="0"/>
              </a:rPr>
              <a:t>two states</a:t>
            </a:r>
            <a:r>
              <a:rPr lang="en-US" sz="1800" dirty="0">
                <a:latin typeface="Candara" panose="020E0502030303020204" pitchFamily="34" charset="0"/>
              </a:rPr>
              <a:t> for a </a:t>
            </a:r>
            <a:r>
              <a:rPr lang="en-US" sz="1800" b="1" dirty="0">
                <a:solidFill>
                  <a:srgbClr val="CC6600"/>
                </a:solidFill>
                <a:latin typeface="Candara" panose="020E0502030303020204" pitchFamily="34" charset="0"/>
              </a:rPr>
              <a:t>ping/response</a:t>
            </a:r>
            <a:r>
              <a:rPr lang="en-US" sz="1800" dirty="0">
                <a:solidFill>
                  <a:srgbClr val="CC6600"/>
                </a:solidFill>
                <a:latin typeface="Candara" panose="020E0502030303020204" pitchFamily="34" charset="0"/>
              </a:rPr>
              <a:t> </a:t>
            </a:r>
            <a:r>
              <a:rPr lang="en-US" sz="1800" b="1" dirty="0">
                <a:latin typeface="Candara" panose="020E0502030303020204" pitchFamily="34" charset="0"/>
              </a:rPr>
              <a:t>process</a:t>
            </a:r>
            <a:r>
              <a:rPr lang="en-US" sz="1800" dirty="0">
                <a:latin typeface="Candara" panose="020E0502030303020204" pitchFamily="34" charset="0"/>
              </a:rPr>
              <a:t> is shown in </a:t>
            </a:r>
            <a:r>
              <a:rPr lang="en-US" sz="1800" b="1" dirty="0">
                <a:latin typeface="Candara" panose="020E0502030303020204" pitchFamily="34" charset="0"/>
              </a:rPr>
              <a:t>Figure 11.27. </a:t>
            </a:r>
            <a:endParaRPr lang="en-US" sz="1800" b="1" dirty="0" smtClean="0">
              <a:latin typeface="Candara" panose="020E0502030303020204" pitchFamily="34" charset="0"/>
            </a:endParaRPr>
          </a:p>
          <a:p>
            <a:pPr>
              <a:lnSpc>
                <a:spcPct val="150000"/>
              </a:lnSpc>
            </a:pPr>
            <a:endParaRPr lang="en-US" sz="1800" b="1" dirty="0" smtClean="0">
              <a:latin typeface="Candara" panose="020E0502030303020204" pitchFamily="34" charset="0"/>
            </a:endParaRPr>
          </a:p>
          <a:p>
            <a:pPr>
              <a:lnSpc>
                <a:spcPct val="150000"/>
              </a:lnSpc>
            </a:pPr>
            <a:r>
              <a:rPr lang="en-US" sz="1800" dirty="0">
                <a:latin typeface="Candara" panose="020E0502030303020204" pitchFamily="34" charset="0"/>
              </a:rPr>
              <a:t>The two states are </a:t>
            </a:r>
            <a:r>
              <a:rPr lang="en-US" sz="1800" b="1" dirty="0">
                <a:solidFill>
                  <a:srgbClr val="CC6600"/>
                </a:solidFill>
                <a:latin typeface="Candara" panose="020E0502030303020204" pitchFamily="34" charset="0"/>
              </a:rPr>
              <a:t>ping</a:t>
            </a:r>
            <a:r>
              <a:rPr lang="en-US" sz="1800" dirty="0">
                <a:solidFill>
                  <a:srgbClr val="CC6600"/>
                </a:solidFill>
                <a:latin typeface="Candara" panose="020E0502030303020204" pitchFamily="34" charset="0"/>
              </a:rPr>
              <a:t> </a:t>
            </a:r>
            <a:r>
              <a:rPr lang="en-US" sz="1800" dirty="0">
                <a:latin typeface="Candara" panose="020E0502030303020204" pitchFamily="34" charset="0"/>
              </a:rPr>
              <a:t>node and receive </a:t>
            </a:r>
            <a:r>
              <a:rPr lang="en-US" sz="1800" b="1" dirty="0">
                <a:solidFill>
                  <a:srgbClr val="CC6600"/>
                </a:solidFill>
                <a:latin typeface="Candara" panose="020E0502030303020204" pitchFamily="34" charset="0"/>
              </a:rPr>
              <a:t>response</a:t>
            </a:r>
            <a:r>
              <a:rPr lang="en-US" sz="1800" dirty="0">
                <a:latin typeface="Candara" panose="020E0502030303020204" pitchFamily="34" charset="0"/>
              </a:rPr>
              <a:t>. When an NMS sends a </a:t>
            </a:r>
            <a:r>
              <a:rPr lang="en-US" sz="1800" b="1" dirty="0">
                <a:latin typeface="Candara" panose="020E0502030303020204" pitchFamily="34" charset="0"/>
              </a:rPr>
              <a:t>ping</a:t>
            </a:r>
            <a:r>
              <a:rPr lang="en-US" sz="1800" dirty="0">
                <a:latin typeface="Candara" panose="020E0502030303020204" pitchFamily="34" charset="0"/>
              </a:rPr>
              <a:t>, it transitions from the </a:t>
            </a:r>
            <a:r>
              <a:rPr lang="en-US" sz="1800" b="1" dirty="0">
                <a:solidFill>
                  <a:srgbClr val="0070C0"/>
                </a:solidFill>
                <a:latin typeface="Candara" panose="020E0502030303020204" pitchFamily="34" charset="0"/>
              </a:rPr>
              <a:t>ping node state </a:t>
            </a:r>
            <a:r>
              <a:rPr lang="en-US" sz="1800" dirty="0">
                <a:latin typeface="Candara" panose="020E0502030303020204" pitchFamily="34" charset="0"/>
              </a:rPr>
              <a:t>to the </a:t>
            </a:r>
            <a:r>
              <a:rPr lang="en-US" sz="1800" b="1" dirty="0">
                <a:solidFill>
                  <a:srgbClr val="0070C0"/>
                </a:solidFill>
                <a:latin typeface="Candara" panose="020E0502030303020204" pitchFamily="34" charset="0"/>
              </a:rPr>
              <a:t>receive response state</a:t>
            </a:r>
            <a:r>
              <a:rPr lang="en-US" sz="1800" dirty="0">
                <a:latin typeface="Candara" panose="020E0502030303020204" pitchFamily="34" charset="0"/>
              </a:rPr>
              <a:t>. When it receives a </a:t>
            </a:r>
            <a:r>
              <a:rPr lang="en-US" sz="1800" b="1" dirty="0">
                <a:latin typeface="Candara" panose="020E0502030303020204" pitchFamily="34" charset="0"/>
              </a:rPr>
              <a:t>response</a:t>
            </a:r>
            <a:r>
              <a:rPr lang="en-US" sz="1800" dirty="0">
                <a:latin typeface="Candara" panose="020E0502030303020204" pitchFamily="34" charset="0"/>
              </a:rPr>
              <a:t>, it transitions back to the </a:t>
            </a:r>
            <a:r>
              <a:rPr lang="en-US" sz="1800" b="1" dirty="0">
                <a:latin typeface="Candara" panose="020E0502030303020204" pitchFamily="34" charset="0"/>
              </a:rPr>
              <a:t>ping node state</a:t>
            </a:r>
            <a:r>
              <a:rPr lang="en-US" sz="1800" dirty="0">
                <a:latin typeface="Candara" panose="020E0502030303020204" pitchFamily="34" charset="0"/>
              </a:rPr>
              <a:t>. </a:t>
            </a:r>
          </a:p>
          <a:p>
            <a:pPr>
              <a:lnSpc>
                <a:spcPct val="150000"/>
              </a:lnSpc>
            </a:pPr>
            <a:endParaRPr lang="en-US" sz="1800" b="1" dirty="0">
              <a:latin typeface="Candara" panose="020E0502030303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0"/>
        <p:cNvGrpSpPr/>
        <p:nvPr/>
      </p:nvGrpSpPr>
      <p:grpSpPr>
        <a:xfrm>
          <a:off x="0" y="0"/>
          <a:ext cx="0" cy="0"/>
          <a:chOff x="0" y="0"/>
          <a:chExt cx="0" cy="0"/>
        </a:xfrm>
      </p:grpSpPr>
      <p:sp>
        <p:nvSpPr>
          <p:cNvPr id="641" name="Shape 641"/>
          <p:cNvSpPr txBox="1"/>
          <p:nvPr/>
        </p:nvSpPr>
        <p:spPr>
          <a:xfrm>
            <a:off x="118872" y="304799"/>
            <a:ext cx="6316662"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State Transition Model </a:t>
            </a:r>
            <a:r>
              <a:rPr lang="en-US" sz="2800" u="sng" dirty="0">
                <a:solidFill>
                  <a:schemeClr val="dk1"/>
                </a:solidFill>
                <a:latin typeface="Candara" panose="020E0502030303020204" pitchFamily="34" charset="0"/>
              </a:rPr>
              <a:t>Example</a:t>
            </a:r>
            <a:endParaRPr lang="en-US" sz="3200" u="sng" dirty="0">
              <a:solidFill>
                <a:schemeClr val="dk1"/>
              </a:solidFill>
              <a:latin typeface="Candara" panose="020E0502030303020204" pitchFamily="34" charset="0"/>
            </a:endParaRPr>
          </a:p>
        </p:txBody>
      </p:sp>
      <p:pic>
        <p:nvPicPr>
          <p:cNvPr id="642" name="Shape 642"/>
          <p:cNvPicPr preferRelativeResize="0"/>
          <p:nvPr/>
        </p:nvPicPr>
        <p:blipFill rotWithShape="1">
          <a:blip r:embed="rId3">
            <a:alphaModFix/>
          </a:blip>
          <a:srcRect/>
          <a:stretch/>
        </p:blipFill>
        <p:spPr>
          <a:xfrm>
            <a:off x="1795272" y="990600"/>
            <a:ext cx="2327274" cy="3790949"/>
          </a:xfrm>
          <a:prstGeom prst="rect">
            <a:avLst/>
          </a:prstGeom>
          <a:noFill/>
          <a:ln>
            <a:noFill/>
          </a:ln>
        </p:spPr>
      </p:pic>
      <p:cxnSp>
        <p:nvCxnSpPr>
          <p:cNvPr id="643" name="Shape 643"/>
          <p:cNvCxnSpPr/>
          <p:nvPr/>
        </p:nvCxnSpPr>
        <p:spPr>
          <a:xfrm>
            <a:off x="423672" y="5029199"/>
            <a:ext cx="4684776" cy="0"/>
          </a:xfrm>
          <a:prstGeom prst="straightConnector1">
            <a:avLst/>
          </a:prstGeom>
          <a:noFill/>
          <a:ln w="12700" cap="rnd" cmpd="sng">
            <a:solidFill>
              <a:schemeClr val="dk1"/>
            </a:solidFill>
            <a:prstDash val="solid"/>
            <a:miter/>
            <a:headEnd type="none" w="med" len="med"/>
            <a:tailEnd type="none" w="med" len="med"/>
          </a:ln>
        </p:spPr>
      </p:cxnSp>
      <p:sp>
        <p:nvSpPr>
          <p:cNvPr id="644" name="Shape 644"/>
          <p:cNvSpPr txBox="1"/>
          <p:nvPr/>
        </p:nvSpPr>
        <p:spPr>
          <a:xfrm>
            <a:off x="-185928" y="50291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645" name="Shape 645"/>
          <p:cNvSpPr txBox="1"/>
          <p:nvPr/>
        </p:nvSpPr>
        <p:spPr>
          <a:xfrm>
            <a:off x="347473" y="5386386"/>
            <a:ext cx="5659437" cy="958850"/>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NMS</a:t>
            </a:r>
            <a:r>
              <a:rPr lang="en-US" sz="2000" dirty="0">
                <a:solidFill>
                  <a:schemeClr val="dk1"/>
                </a:solidFill>
                <a:latin typeface="Candara" panose="020E0502030303020204" pitchFamily="34" charset="0"/>
              </a:rPr>
              <a:t> </a:t>
            </a:r>
            <a:r>
              <a:rPr lang="en-US" sz="2000" b="1" dirty="0">
                <a:solidFill>
                  <a:srgbClr val="CC6600"/>
                </a:solidFill>
                <a:latin typeface="Candara" panose="020E0502030303020204" pitchFamily="34" charset="0"/>
              </a:rPr>
              <a:t>pings</a:t>
            </a:r>
            <a:r>
              <a:rPr lang="en-US" sz="2000" b="1" dirty="0">
                <a:solidFill>
                  <a:schemeClr val="dk1"/>
                </a:solidFill>
                <a:latin typeface="Candara" panose="020E0502030303020204" pitchFamily="34" charset="0"/>
              </a:rPr>
              <a:t> hubs</a:t>
            </a:r>
            <a:r>
              <a:rPr lang="en-US" sz="2000" dirty="0">
                <a:solidFill>
                  <a:schemeClr val="dk1"/>
                </a:solidFill>
                <a:latin typeface="Candara" panose="020E0502030303020204" pitchFamily="34" charset="0"/>
              </a:rPr>
              <a:t> every minute</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Failure </a:t>
            </a:r>
            <a:r>
              <a:rPr lang="en-US" sz="2000" dirty="0">
                <a:solidFill>
                  <a:schemeClr val="dk1"/>
                </a:solidFill>
                <a:latin typeface="Candara" panose="020E0502030303020204" pitchFamily="34" charset="0"/>
              </a:rPr>
              <a:t>indicated by the </a:t>
            </a:r>
            <a:r>
              <a:rPr lang="en-US" sz="2000" b="1" dirty="0">
                <a:solidFill>
                  <a:schemeClr val="dk1"/>
                </a:solidFill>
                <a:latin typeface="Candara" panose="020E0502030303020204" pitchFamily="34" charset="0"/>
              </a:rPr>
              <a:t>absence of a response</a:t>
            </a:r>
          </a:p>
        </p:txBody>
      </p:sp>
      <p:cxnSp>
        <p:nvCxnSpPr>
          <p:cNvPr id="649" name="Shape 649"/>
          <p:cNvCxnSpPr/>
          <p:nvPr/>
        </p:nvCxnSpPr>
        <p:spPr>
          <a:xfrm>
            <a:off x="347472"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650" name="Shape 650"/>
          <p:cNvSpPr txBox="1"/>
          <p:nvPr/>
        </p:nvSpPr>
        <p:spPr>
          <a:xfrm>
            <a:off x="347473"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Rectangle 1"/>
          <p:cNvSpPr/>
          <p:nvPr/>
        </p:nvSpPr>
        <p:spPr>
          <a:xfrm>
            <a:off x="5937504" y="1008210"/>
            <a:ext cx="6096000" cy="6046271"/>
          </a:xfrm>
          <a:prstGeom prst="rect">
            <a:avLst/>
          </a:prstGeom>
        </p:spPr>
        <p:txBody>
          <a:bodyPr>
            <a:spAutoFit/>
          </a:bodyPr>
          <a:lstStyle/>
          <a:p>
            <a:pPr>
              <a:lnSpc>
                <a:spcPct val="150000"/>
              </a:lnSpc>
            </a:pPr>
            <a:r>
              <a:rPr lang="en-US" sz="2000" dirty="0">
                <a:latin typeface="Candara" panose="020E0502030303020204" pitchFamily="34" charset="0"/>
              </a:rPr>
              <a:t>It is best to illustrate with an example of how a state transition diagram could be used to correlate events in the network. Let us choose the same </a:t>
            </a:r>
            <a:r>
              <a:rPr lang="en-US" sz="2000" b="1" dirty="0">
                <a:latin typeface="Candara" panose="020E0502030303020204" pitchFamily="34" charset="0"/>
              </a:rPr>
              <a:t>example</a:t>
            </a:r>
            <a:r>
              <a:rPr lang="en-US" sz="2000" dirty="0">
                <a:latin typeface="Candara" panose="020E0502030303020204" pitchFamily="34" charset="0"/>
              </a:rPr>
              <a:t> as in </a:t>
            </a:r>
            <a:r>
              <a:rPr lang="en-US" sz="2000" b="1" dirty="0">
                <a:latin typeface="Candara" panose="020E0502030303020204" pitchFamily="34" charset="0"/>
              </a:rPr>
              <a:t>model-based</a:t>
            </a:r>
            <a:r>
              <a:rPr lang="en-US" sz="2000" dirty="0">
                <a:latin typeface="Candara" panose="020E0502030303020204" pitchFamily="34" charset="0"/>
              </a:rPr>
              <a:t> </a:t>
            </a:r>
            <a:r>
              <a:rPr lang="en-US" sz="2000" b="1" dirty="0">
                <a:latin typeface="Candara" panose="020E0502030303020204" pitchFamily="34" charset="0"/>
              </a:rPr>
              <a:t>reasoning</a:t>
            </a:r>
            <a:r>
              <a:rPr lang="en-US" sz="2000" dirty="0">
                <a:latin typeface="Candara" panose="020E0502030303020204" pitchFamily="34" charset="0"/>
              </a:rPr>
              <a:t>, </a:t>
            </a:r>
            <a:r>
              <a:rPr lang="en-US" sz="2000" b="1" dirty="0">
                <a:latin typeface="Candara" panose="020E0502030303020204" pitchFamily="34" charset="0"/>
              </a:rPr>
              <a:t>Figure 11.11</a:t>
            </a:r>
            <a:r>
              <a:rPr lang="en-US" sz="2000" dirty="0">
                <a:latin typeface="Candara" panose="020E0502030303020204" pitchFamily="34" charset="0"/>
              </a:rPr>
              <a:t>. </a:t>
            </a:r>
          </a:p>
          <a:p>
            <a:pPr>
              <a:lnSpc>
                <a:spcPct val="150000"/>
              </a:lnSpc>
            </a:pPr>
            <a:endParaRPr lang="en-US" sz="2000" dirty="0">
              <a:latin typeface="Candara" panose="020E0502030303020204" pitchFamily="34" charset="0"/>
            </a:endParaRPr>
          </a:p>
          <a:p>
            <a:pPr>
              <a:lnSpc>
                <a:spcPct val="150000"/>
              </a:lnSpc>
            </a:pPr>
            <a:r>
              <a:rPr lang="en-US" sz="2000" dirty="0">
                <a:latin typeface="Candara" panose="020E0502030303020204" pitchFamily="34" charset="0"/>
              </a:rPr>
              <a:t>An </a:t>
            </a:r>
            <a:r>
              <a:rPr lang="en-US" sz="2000" b="1" dirty="0">
                <a:latin typeface="Candara" panose="020E0502030303020204" pitchFamily="34" charset="0"/>
              </a:rPr>
              <a:t>NMS</a:t>
            </a:r>
            <a:r>
              <a:rPr lang="en-US" sz="2000" dirty="0">
                <a:latin typeface="Candara" panose="020E0502030303020204" pitchFamily="34" charset="0"/>
              </a:rPr>
              <a:t> is </a:t>
            </a:r>
            <a:r>
              <a:rPr lang="en-US" sz="2000" b="1" dirty="0">
                <a:latin typeface="Candara" panose="020E0502030303020204" pitchFamily="34" charset="0"/>
              </a:rPr>
              <a:t>pinging</a:t>
            </a:r>
            <a:r>
              <a:rPr lang="en-US" sz="2000" dirty="0">
                <a:latin typeface="Candara" panose="020E0502030303020204" pitchFamily="34" charset="0"/>
              </a:rPr>
              <a:t> the </a:t>
            </a:r>
            <a:r>
              <a:rPr lang="en-US" sz="2000" b="1" dirty="0">
                <a:latin typeface="Candara" panose="020E0502030303020204" pitchFamily="34" charset="0"/>
              </a:rPr>
              <a:t>hubs</a:t>
            </a:r>
            <a:r>
              <a:rPr lang="en-US" sz="2000" dirty="0">
                <a:latin typeface="Candara" panose="020E0502030303020204" pitchFamily="34" charset="0"/>
              </a:rPr>
              <a:t> that are accessed via a </a:t>
            </a:r>
            <a:r>
              <a:rPr lang="en-US" sz="2000" b="1" dirty="0">
                <a:latin typeface="Candara" panose="020E0502030303020204" pitchFamily="34" charset="0"/>
              </a:rPr>
              <a:t>router</a:t>
            </a:r>
            <a:r>
              <a:rPr lang="en-US" sz="2000" dirty="0">
                <a:latin typeface="Candara" panose="020E0502030303020204" pitchFamily="34" charset="0"/>
              </a:rPr>
              <a:t>. Let us follow through the </a:t>
            </a:r>
            <a:r>
              <a:rPr lang="en-US" sz="2000" b="1" dirty="0">
                <a:latin typeface="Candara" panose="020E0502030303020204" pitchFamily="34" charset="0"/>
              </a:rPr>
              <a:t>scenario</a:t>
            </a:r>
            <a:r>
              <a:rPr lang="en-US" sz="2000" dirty="0">
                <a:latin typeface="Candara" panose="020E0502030303020204" pitchFamily="34" charset="0"/>
              </a:rPr>
              <a:t> of the </a:t>
            </a:r>
            <a:r>
              <a:rPr lang="en-US" sz="2000" b="1" dirty="0">
                <a:latin typeface="Candara" panose="020E0502030303020204" pitchFamily="34" charset="0"/>
              </a:rPr>
              <a:t>NMS</a:t>
            </a:r>
            <a:r>
              <a:rPr lang="en-US" sz="2000" dirty="0">
                <a:latin typeface="Candara" panose="020E0502030303020204" pitchFamily="34" charset="0"/>
              </a:rPr>
              <a:t> pinging a hub. When the </a:t>
            </a:r>
            <a:r>
              <a:rPr lang="en-US" sz="2000" b="1" dirty="0">
                <a:latin typeface="Candara" panose="020E0502030303020204" pitchFamily="34" charset="0"/>
              </a:rPr>
              <a:t>hub</a:t>
            </a:r>
            <a:r>
              <a:rPr lang="en-US" sz="2000" dirty="0">
                <a:latin typeface="Candara" panose="020E0502030303020204" pitchFamily="34" charset="0"/>
              </a:rPr>
              <a:t> is working and the </a:t>
            </a:r>
            <a:r>
              <a:rPr lang="en-US" sz="2000" b="1" dirty="0">
                <a:latin typeface="Candara" panose="020E0502030303020204" pitchFamily="34" charset="0"/>
              </a:rPr>
              <a:t>connectivity</a:t>
            </a:r>
            <a:r>
              <a:rPr lang="en-US" sz="2000" dirty="0">
                <a:latin typeface="Candara" panose="020E0502030303020204" pitchFamily="34" charset="0"/>
              </a:rPr>
              <a:t> to the NMS is </a:t>
            </a:r>
            <a:r>
              <a:rPr lang="en-US" sz="2000" b="1" dirty="0">
                <a:latin typeface="Candara" panose="020E0502030303020204" pitchFamily="34" charset="0"/>
              </a:rPr>
              <a:t>good</a:t>
            </a:r>
            <a:r>
              <a:rPr lang="en-US" sz="2000" dirty="0">
                <a:latin typeface="Candara" panose="020E0502030303020204" pitchFamily="34" charset="0"/>
              </a:rPr>
              <a:t>, a </a:t>
            </a:r>
            <a:r>
              <a:rPr lang="en-US" sz="2000" b="1" dirty="0">
                <a:latin typeface="Candara" panose="020E0502030303020204" pitchFamily="34" charset="0"/>
              </a:rPr>
              <a:t>response</a:t>
            </a:r>
            <a:r>
              <a:rPr lang="en-US" sz="2000" dirty="0">
                <a:latin typeface="Candara" panose="020E0502030303020204" pitchFamily="34" charset="0"/>
              </a:rPr>
              <a:t> is received for each ping sent, say every minute, by the NMS. This is represented by the </a:t>
            </a:r>
            <a:r>
              <a:rPr lang="en-US" sz="2000" b="1" dirty="0">
                <a:latin typeface="Candara" panose="020E0502030303020204" pitchFamily="34" charset="0"/>
              </a:rPr>
              <a:t>top two states</a:t>
            </a:r>
            <a:r>
              <a:rPr lang="en-US" sz="2000" dirty="0">
                <a:latin typeface="Candara" panose="020E0502030303020204" pitchFamily="34" charset="0"/>
              </a:rPr>
              <a:t>, </a:t>
            </a:r>
            <a:r>
              <a:rPr lang="en-US" sz="2000" b="1" dirty="0">
                <a:solidFill>
                  <a:srgbClr val="CC6600"/>
                </a:solidFill>
                <a:latin typeface="Candara" panose="020E0502030303020204" pitchFamily="34" charset="0"/>
              </a:rPr>
              <a:t>ping hub </a:t>
            </a:r>
            <a:r>
              <a:rPr lang="en-US" sz="2000" dirty="0">
                <a:latin typeface="Candara" panose="020E0502030303020204" pitchFamily="34" charset="0"/>
              </a:rPr>
              <a:t>and </a:t>
            </a:r>
            <a:r>
              <a:rPr lang="en-US" sz="2000" b="1" dirty="0">
                <a:solidFill>
                  <a:srgbClr val="CC6600"/>
                </a:solidFill>
                <a:latin typeface="Candara" panose="020E0502030303020204" pitchFamily="34" charset="0"/>
              </a:rPr>
              <a:t>receive response</a:t>
            </a:r>
            <a:r>
              <a:rPr lang="en-US" sz="2000" dirty="0">
                <a:latin typeface="Candara" panose="020E0502030303020204" pitchFamily="34" charset="0"/>
              </a:rPr>
              <a:t>, on the left side of Figure 11.28.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4"/>
        <p:cNvGrpSpPr/>
        <p:nvPr/>
      </p:nvGrpSpPr>
      <p:grpSpPr>
        <a:xfrm>
          <a:off x="0" y="0"/>
          <a:ext cx="0" cy="0"/>
          <a:chOff x="0" y="0"/>
          <a:chExt cx="0" cy="0"/>
        </a:xfrm>
      </p:grpSpPr>
      <p:sp>
        <p:nvSpPr>
          <p:cNvPr id="655" name="Shape 655"/>
          <p:cNvSpPr txBox="1"/>
          <p:nvPr/>
        </p:nvSpPr>
        <p:spPr>
          <a:xfrm>
            <a:off x="341376" y="573023"/>
            <a:ext cx="4352544" cy="579436"/>
          </a:xfrm>
          <a:prstGeom prst="rect">
            <a:avLst/>
          </a:prstGeom>
          <a:noFill/>
          <a:ln>
            <a:noFill/>
          </a:ln>
        </p:spPr>
        <p:txBody>
          <a:bodyPr lIns="91425" tIns="45700" rIns="91425" bIns="45700" anchor="t" anchorCtr="0">
            <a:noAutofit/>
          </a:bodyPr>
          <a:lstStyle/>
          <a:p>
            <a:pPr>
              <a:buClr>
                <a:schemeClr val="dk1"/>
              </a:buClr>
              <a:buSzPct val="25000"/>
            </a:pPr>
            <a:r>
              <a:rPr lang="en-US" sz="3200" b="1" dirty="0">
                <a:solidFill>
                  <a:srgbClr val="0070C0"/>
                </a:solidFill>
                <a:effectLst>
                  <a:outerShdw blurRad="38100" dist="38100" dir="2700000" algn="tl">
                    <a:srgbClr val="000000">
                      <a:alpha val="43137"/>
                    </a:srgbClr>
                  </a:outerShdw>
                </a:effectLst>
                <a:latin typeface="Candara" panose="020E0502030303020204" pitchFamily="34" charset="0"/>
              </a:rPr>
              <a:t>State Transition Graph</a:t>
            </a:r>
          </a:p>
        </p:txBody>
      </p:sp>
      <p:pic>
        <p:nvPicPr>
          <p:cNvPr id="656" name="Shape 656"/>
          <p:cNvPicPr preferRelativeResize="0"/>
          <p:nvPr/>
        </p:nvPicPr>
        <p:blipFill rotWithShape="1">
          <a:blip r:embed="rId3">
            <a:alphaModFix/>
          </a:blip>
          <a:srcRect/>
          <a:stretch/>
        </p:blipFill>
        <p:spPr>
          <a:xfrm>
            <a:off x="371857" y="1200912"/>
            <a:ext cx="4598987" cy="6369049"/>
          </a:xfrm>
          <a:prstGeom prst="rect">
            <a:avLst/>
          </a:prstGeom>
          <a:noFill/>
          <a:ln>
            <a:noFill/>
          </a:ln>
        </p:spPr>
      </p:pic>
      <p:cxnSp>
        <p:nvCxnSpPr>
          <p:cNvPr id="660" name="Shape 660"/>
          <p:cNvCxnSpPr/>
          <p:nvPr/>
        </p:nvCxnSpPr>
        <p:spPr>
          <a:xfrm>
            <a:off x="213360"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661" name="Shape 661"/>
          <p:cNvSpPr txBox="1"/>
          <p:nvPr/>
        </p:nvSpPr>
        <p:spPr>
          <a:xfrm>
            <a:off x="213361"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Rectangle 1"/>
          <p:cNvSpPr/>
          <p:nvPr/>
        </p:nvSpPr>
        <p:spPr>
          <a:xfrm>
            <a:off x="5035296" y="345829"/>
            <a:ext cx="6815328" cy="8679299"/>
          </a:xfrm>
          <a:prstGeom prst="rect">
            <a:avLst/>
          </a:prstGeom>
        </p:spPr>
        <p:txBody>
          <a:bodyPr wrap="square">
            <a:spAutoFit/>
          </a:bodyPr>
          <a:lstStyle/>
          <a:p>
            <a:r>
              <a:rPr lang="en-US" sz="1800" dirty="0">
                <a:latin typeface="Candara" panose="020E0502030303020204" pitchFamily="34" charset="0"/>
              </a:rPr>
              <a:t>Let us now consider the situation when a response for a </a:t>
            </a:r>
            <a:r>
              <a:rPr lang="en-US" sz="1800" b="1" dirty="0">
                <a:latin typeface="Candara" panose="020E0502030303020204" pitchFamily="34" charset="0"/>
              </a:rPr>
              <a:t>ping</a:t>
            </a:r>
            <a:r>
              <a:rPr lang="en-US" sz="1800" dirty="0">
                <a:latin typeface="Candara" panose="020E0502030303020204" pitchFamily="34" charset="0"/>
              </a:rPr>
              <a:t> is </a:t>
            </a:r>
            <a:r>
              <a:rPr lang="en-US" sz="1800" b="1" dirty="0">
                <a:latin typeface="Candara" panose="020E0502030303020204" pitchFamily="34" charset="0"/>
              </a:rPr>
              <a:t>not</a:t>
            </a:r>
            <a:r>
              <a:rPr lang="en-US" sz="1800" dirty="0">
                <a:latin typeface="Candara" panose="020E0502030303020204" pitchFamily="34" charset="0"/>
              </a:rPr>
              <a:t> </a:t>
            </a:r>
            <a:r>
              <a:rPr lang="en-US" sz="1800" b="1" dirty="0">
                <a:latin typeface="Candara" panose="020E0502030303020204" pitchFamily="34" charset="0"/>
              </a:rPr>
              <a:t>received</a:t>
            </a:r>
            <a:r>
              <a:rPr lang="en-US" sz="1800" dirty="0">
                <a:latin typeface="Candara" panose="020E0502030303020204" pitchFamily="34" charset="0"/>
              </a:rPr>
              <a:t> before the </a:t>
            </a:r>
            <a:r>
              <a:rPr lang="en-US" sz="1800" b="1" dirty="0">
                <a:latin typeface="Candara" panose="020E0502030303020204" pitchFamily="34" charset="0"/>
              </a:rPr>
              <a:t>next</a:t>
            </a:r>
            <a:r>
              <a:rPr lang="en-US" sz="1800" dirty="0">
                <a:latin typeface="Candara" panose="020E0502030303020204" pitchFamily="34" charset="0"/>
              </a:rPr>
              <a:t> ping is ready to be sent. NMS typically expects a response in </a:t>
            </a:r>
            <a:r>
              <a:rPr lang="en-US" sz="1800" b="1" dirty="0">
                <a:latin typeface="Candara" panose="020E0502030303020204" pitchFamily="34" charset="0"/>
              </a:rPr>
              <a:t>300 milliseconds </a:t>
            </a:r>
            <a:r>
              <a:rPr lang="en-US" sz="1800" dirty="0">
                <a:latin typeface="Candara" panose="020E0502030303020204" pitchFamily="34" charset="0"/>
              </a:rPr>
              <a:t>(we are not pinging some obscure host in a foreign country!). </a:t>
            </a:r>
          </a:p>
          <a:p>
            <a:r>
              <a:rPr lang="en-US" sz="1800" dirty="0">
                <a:latin typeface="Candara" panose="020E0502030303020204" pitchFamily="34" charset="0"/>
              </a:rPr>
              <a:t>An action is taken by the NMS and the </a:t>
            </a:r>
            <a:r>
              <a:rPr lang="en-US" sz="1800" b="1" dirty="0">
                <a:latin typeface="Candara" panose="020E0502030303020204" pitchFamily="34" charset="0"/>
              </a:rPr>
              <a:t>state transitions </a:t>
            </a:r>
            <a:r>
              <a:rPr lang="en-US" sz="1800" dirty="0">
                <a:latin typeface="Candara" panose="020E0502030303020204" pitchFamily="34" charset="0"/>
              </a:rPr>
              <a:t>from </a:t>
            </a:r>
            <a:r>
              <a:rPr lang="en-US" sz="1800" b="1" dirty="0">
                <a:latin typeface="Candara" panose="020E0502030303020204" pitchFamily="34" charset="0"/>
              </a:rPr>
              <a:t>receive response </a:t>
            </a:r>
            <a:r>
              <a:rPr lang="en-US" sz="1800" dirty="0">
                <a:latin typeface="Candara" panose="020E0502030303020204" pitchFamily="34" charset="0"/>
              </a:rPr>
              <a:t>to </a:t>
            </a:r>
            <a:r>
              <a:rPr lang="en-US" sz="1800" b="1" dirty="0">
                <a:solidFill>
                  <a:srgbClr val="CC6600"/>
                </a:solidFill>
                <a:latin typeface="Candara" panose="020E0502030303020204" pitchFamily="34" charset="0"/>
              </a:rPr>
              <a:t>pinged twice </a:t>
            </a:r>
            <a:r>
              <a:rPr lang="en-US" sz="1800" dirty="0">
                <a:latin typeface="Candara" panose="020E0502030303020204" pitchFamily="34" charset="0"/>
              </a:rPr>
              <a:t>(referred to as ground state by NerveCenter). It is possible that a response is received for the </a:t>
            </a:r>
            <a:r>
              <a:rPr lang="en-US" sz="1800" b="1" dirty="0">
                <a:latin typeface="Candara" panose="020E0502030303020204" pitchFamily="34" charset="0"/>
              </a:rPr>
              <a:t>second ping </a:t>
            </a:r>
            <a:r>
              <a:rPr lang="en-US" sz="1800" dirty="0">
                <a:latin typeface="Candara" panose="020E0502030303020204" pitchFamily="34" charset="0"/>
              </a:rPr>
              <a:t>and in that situation the state transitions back to the </a:t>
            </a:r>
            <a:r>
              <a:rPr lang="en-US" sz="1800" b="1" dirty="0">
                <a:latin typeface="Candara" panose="020E0502030303020204" pitchFamily="34" charset="0"/>
              </a:rPr>
              <a:t>normal ping hub state</a:t>
            </a:r>
            <a:r>
              <a:rPr lang="en-US" sz="1800" dirty="0" smtClean="0">
                <a:latin typeface="Candara" panose="020E0502030303020204" pitchFamily="34" charset="0"/>
              </a:rPr>
              <a:t>.</a:t>
            </a:r>
          </a:p>
          <a:p>
            <a:endParaRPr lang="en-US" sz="1800" dirty="0">
              <a:latin typeface="Candara" panose="020E0502030303020204" pitchFamily="34" charset="0"/>
            </a:endParaRPr>
          </a:p>
          <a:p>
            <a:r>
              <a:rPr lang="en-US" sz="1800" dirty="0">
                <a:latin typeface="Candara" panose="020E0502030303020204" pitchFamily="34" charset="0"/>
              </a:rPr>
              <a:t>However, if there is no response for the second ping, NMS pings a third time. The state transition is now pinged three times. The response for this ping will cause a transition to the ping hub state. </a:t>
            </a:r>
          </a:p>
          <a:p>
            <a:endParaRPr lang="en-US" sz="1800" dirty="0" smtClean="0">
              <a:latin typeface="Candara" panose="020E0502030303020204" pitchFamily="34" charset="0"/>
            </a:endParaRPr>
          </a:p>
          <a:p>
            <a:r>
              <a:rPr lang="en-US" sz="1800" dirty="0">
                <a:latin typeface="Candara" panose="020E0502030303020204" pitchFamily="34" charset="0"/>
              </a:rPr>
              <a:t>However, let us consider the situation of </a:t>
            </a:r>
            <a:r>
              <a:rPr lang="en-US" sz="1800" b="1" dirty="0">
                <a:solidFill>
                  <a:srgbClr val="CC6600"/>
                </a:solidFill>
                <a:latin typeface="Candara" panose="020E0502030303020204" pitchFamily="34" charset="0"/>
              </a:rPr>
              <a:t>no-response</a:t>
            </a:r>
            <a:r>
              <a:rPr lang="en-US" sz="1800" dirty="0">
                <a:solidFill>
                  <a:srgbClr val="CC6600"/>
                </a:solidFill>
                <a:latin typeface="Candara" panose="020E0502030303020204" pitchFamily="34" charset="0"/>
              </a:rPr>
              <a:t> </a:t>
            </a:r>
            <a:r>
              <a:rPr lang="en-US" sz="1800" dirty="0">
                <a:latin typeface="Candara" panose="020E0502030303020204" pitchFamily="34" charset="0"/>
              </a:rPr>
              <a:t>for the third ping. Let us assume that the NMS is configured to </a:t>
            </a:r>
            <a:r>
              <a:rPr lang="en-US" sz="1800" b="1" dirty="0">
                <a:latin typeface="Candara" panose="020E0502030303020204" pitchFamily="34" charset="0"/>
              </a:rPr>
              <a:t>ping three times</a:t>
            </a:r>
            <a:r>
              <a:rPr lang="en-US" sz="1800" dirty="0">
                <a:latin typeface="Candara" panose="020E0502030303020204" pitchFamily="34" charset="0"/>
              </a:rPr>
              <a:t> before it declares that there is a </a:t>
            </a:r>
            <a:r>
              <a:rPr lang="en-US" sz="1800" b="1" dirty="0">
                <a:latin typeface="Candara" panose="020E0502030303020204" pitchFamily="34" charset="0"/>
              </a:rPr>
              <a:t>communication failure</a:t>
            </a:r>
            <a:r>
              <a:rPr lang="en-US" sz="1800" dirty="0">
                <a:latin typeface="Candara" panose="020E0502030303020204" pitchFamily="34" charset="0"/>
              </a:rPr>
              <a:t> between it and the </a:t>
            </a:r>
            <a:r>
              <a:rPr lang="en-US" sz="1800" b="1" dirty="0">
                <a:latin typeface="Candara" panose="020E0502030303020204" pitchFamily="34" charset="0"/>
              </a:rPr>
              <a:t>hub</a:t>
            </a:r>
            <a:r>
              <a:rPr lang="en-US" sz="1800" dirty="0">
                <a:latin typeface="Candara" panose="020E0502030303020204" pitchFamily="34" charset="0"/>
              </a:rPr>
              <a:t>. Without any correlation, an </a:t>
            </a:r>
            <a:r>
              <a:rPr lang="en-US" sz="1800" b="1" dirty="0">
                <a:solidFill>
                  <a:srgbClr val="C00000"/>
                </a:solidFill>
                <a:latin typeface="Candara" panose="020E0502030303020204" pitchFamily="34" charset="0"/>
              </a:rPr>
              <a:t>alarm</a:t>
            </a:r>
            <a:r>
              <a:rPr lang="en-US" sz="1800" dirty="0">
                <a:latin typeface="Candara" panose="020E0502030303020204" pitchFamily="34" charset="0"/>
              </a:rPr>
              <a:t> will be </a:t>
            </a:r>
            <a:r>
              <a:rPr lang="en-US" sz="1800" b="1" dirty="0">
                <a:latin typeface="Candara" panose="020E0502030303020204" pitchFamily="34" charset="0"/>
              </a:rPr>
              <a:t>triggered</a:t>
            </a:r>
            <a:r>
              <a:rPr lang="en-US" sz="1800" dirty="0">
                <a:latin typeface="Candara" panose="020E0502030303020204" pitchFamily="34" charset="0"/>
              </a:rPr>
              <a:t> and the </a:t>
            </a:r>
            <a:r>
              <a:rPr lang="en-US" sz="1800" b="1" dirty="0">
                <a:latin typeface="Candara" panose="020E0502030303020204" pitchFamily="34" charset="0"/>
              </a:rPr>
              <a:t>icon</a:t>
            </a:r>
            <a:r>
              <a:rPr lang="en-US" sz="1800" dirty="0">
                <a:latin typeface="Candara" panose="020E0502030303020204" pitchFamily="34" charset="0"/>
              </a:rPr>
              <a:t> representing the </a:t>
            </a:r>
            <a:r>
              <a:rPr lang="en-US" sz="1800" b="1" dirty="0">
                <a:latin typeface="Candara" panose="020E0502030303020204" pitchFamily="34" charset="0"/>
              </a:rPr>
              <a:t>hub</a:t>
            </a:r>
            <a:r>
              <a:rPr lang="en-US" sz="1800" dirty="0">
                <a:latin typeface="Candara" panose="020E0502030303020204" pitchFamily="34" charset="0"/>
              </a:rPr>
              <a:t> would turn </a:t>
            </a:r>
            <a:r>
              <a:rPr lang="en-US" sz="1800" b="1" dirty="0">
                <a:solidFill>
                  <a:srgbClr val="C00000"/>
                </a:solidFill>
                <a:latin typeface="Candara" panose="020E0502030303020204" pitchFamily="34" charset="0"/>
              </a:rPr>
              <a:t>red</a:t>
            </a:r>
            <a:r>
              <a:rPr lang="en-US" sz="1800" dirty="0">
                <a:latin typeface="Candara" panose="020E0502030303020204" pitchFamily="34" charset="0"/>
              </a:rPr>
              <a:t>. </a:t>
            </a:r>
          </a:p>
          <a:p>
            <a:r>
              <a:rPr lang="en-US" sz="1800" dirty="0">
                <a:latin typeface="Candara" panose="020E0502030303020204" pitchFamily="34" charset="0"/>
              </a:rPr>
              <a:t> </a:t>
            </a:r>
          </a:p>
          <a:p>
            <a:r>
              <a:rPr lang="en-US" sz="1800" dirty="0">
                <a:latin typeface="Candara" panose="020E0502030303020204" pitchFamily="34" charset="0"/>
              </a:rPr>
              <a:t>There are two possible outcomes now. The </a:t>
            </a:r>
            <a:r>
              <a:rPr lang="en-US" sz="1800" b="1" dirty="0">
                <a:latin typeface="Candara" panose="020E0502030303020204" pitchFamily="34" charset="0"/>
              </a:rPr>
              <a:t>connectivity</a:t>
            </a:r>
            <a:r>
              <a:rPr lang="en-US" sz="1800" dirty="0">
                <a:latin typeface="Candara" panose="020E0502030303020204" pitchFamily="34" charset="0"/>
              </a:rPr>
              <a:t> to the </a:t>
            </a:r>
            <a:r>
              <a:rPr lang="en-US" sz="1800" b="1" dirty="0">
                <a:latin typeface="Candara" panose="020E0502030303020204" pitchFamily="34" charset="0"/>
              </a:rPr>
              <a:t>router</a:t>
            </a:r>
            <a:r>
              <a:rPr lang="en-US" sz="1800" dirty="0">
                <a:latin typeface="Candara" panose="020E0502030303020204" pitchFamily="34" charset="0"/>
              </a:rPr>
              <a:t> is </a:t>
            </a:r>
            <a:r>
              <a:rPr lang="en-US" sz="1800" b="1" dirty="0">
                <a:latin typeface="Candara" panose="020E0502030303020204" pitchFamily="34" charset="0"/>
              </a:rPr>
              <a:t>lost</a:t>
            </a:r>
            <a:r>
              <a:rPr lang="en-US" sz="1800" dirty="0">
                <a:latin typeface="Candara" panose="020E0502030303020204" pitchFamily="34" charset="0"/>
              </a:rPr>
              <a:t> and </a:t>
            </a:r>
            <a:r>
              <a:rPr lang="en-US" sz="1800" b="1" dirty="0">
                <a:latin typeface="Candara" panose="020E0502030303020204" pitchFamily="34" charset="0"/>
              </a:rPr>
              <a:t>no response</a:t>
            </a:r>
            <a:r>
              <a:rPr lang="en-US" sz="1800" dirty="0">
                <a:latin typeface="Candara" panose="020E0502030303020204" pitchFamily="34" charset="0"/>
              </a:rPr>
              <a:t> is received from the </a:t>
            </a:r>
            <a:r>
              <a:rPr lang="en-US" sz="1800" b="1" dirty="0">
                <a:latin typeface="Candara" panose="020E0502030303020204" pitchFamily="34" charset="0"/>
              </a:rPr>
              <a:t>router</a:t>
            </a:r>
            <a:r>
              <a:rPr lang="en-US" sz="1800" dirty="0">
                <a:latin typeface="Candara" panose="020E0502030303020204" pitchFamily="34" charset="0"/>
              </a:rPr>
              <a:t>. The system takes </a:t>
            </a:r>
            <a:r>
              <a:rPr lang="en-US" sz="1800" b="1" dirty="0">
                <a:latin typeface="Candara" panose="020E0502030303020204" pitchFamily="34" charset="0"/>
              </a:rPr>
              <a:t>no action</a:t>
            </a:r>
            <a:r>
              <a:rPr lang="en-US" sz="1800" dirty="0">
                <a:latin typeface="Candara" panose="020E0502030303020204" pitchFamily="34" charset="0"/>
              </a:rPr>
              <a:t>, which is indicated by the </a:t>
            </a:r>
            <a:r>
              <a:rPr lang="en-US" sz="1800" b="1" dirty="0">
                <a:latin typeface="Candara" panose="020E0502030303020204" pitchFamily="34" charset="0"/>
              </a:rPr>
              <a:t>closed loop </a:t>
            </a:r>
            <a:r>
              <a:rPr lang="en-US" sz="1800" dirty="0">
                <a:latin typeface="Candara" panose="020E0502030303020204" pitchFamily="34" charset="0"/>
              </a:rPr>
              <a:t>in the ping router state. </a:t>
            </a:r>
          </a:p>
          <a:p>
            <a:endParaRPr lang="en-US" sz="1800" dirty="0">
              <a:latin typeface="Candara" panose="020E0502030303020204" pitchFamily="34" charset="0"/>
            </a:endParaRPr>
          </a:p>
          <a:p>
            <a:r>
              <a:rPr lang="en-US" sz="1800" dirty="0">
                <a:latin typeface="Candara" panose="020E0502030303020204" pitchFamily="34" charset="0"/>
              </a:rPr>
              <a:t>The second possibility is that a </a:t>
            </a:r>
            <a:r>
              <a:rPr lang="en-US" sz="1800" b="1" dirty="0">
                <a:latin typeface="Candara" panose="020E0502030303020204" pitchFamily="34" charset="0"/>
              </a:rPr>
              <a:t>response</a:t>
            </a:r>
            <a:r>
              <a:rPr lang="en-US" sz="1800" dirty="0">
                <a:latin typeface="Candara" panose="020E0502030303020204" pitchFamily="34" charset="0"/>
              </a:rPr>
              <a:t> is received from </a:t>
            </a:r>
            <a:r>
              <a:rPr lang="en-US" sz="1800" b="1" dirty="0">
                <a:latin typeface="Candara" panose="020E0502030303020204" pitchFamily="34" charset="0"/>
              </a:rPr>
              <a:t>the</a:t>
            </a:r>
            <a:r>
              <a:rPr lang="en-US" sz="1800" dirty="0">
                <a:latin typeface="Candara" panose="020E0502030303020204" pitchFamily="34" charset="0"/>
              </a:rPr>
              <a:t> router. This means that the </a:t>
            </a:r>
            <a:r>
              <a:rPr lang="en-US" sz="1800" b="1" dirty="0">
                <a:latin typeface="Candara" panose="020E0502030303020204" pitchFamily="34" charset="0"/>
              </a:rPr>
              <a:t>connection</a:t>
            </a:r>
            <a:r>
              <a:rPr lang="en-US" sz="1800" dirty="0">
                <a:latin typeface="Candara" panose="020E0502030303020204" pitchFamily="34" charset="0"/>
              </a:rPr>
              <a:t> to the </a:t>
            </a:r>
            <a:r>
              <a:rPr lang="en-US" sz="1800" b="1" dirty="0">
                <a:latin typeface="Candara" panose="020E0502030303020204" pitchFamily="34" charset="0"/>
              </a:rPr>
              <a:t>hub</a:t>
            </a:r>
            <a:r>
              <a:rPr lang="en-US" sz="1800" dirty="0">
                <a:latin typeface="Candara" panose="020E0502030303020204" pitchFamily="34" charset="0"/>
              </a:rPr>
              <a:t> is </a:t>
            </a:r>
            <a:r>
              <a:rPr lang="en-US" sz="1800" b="1" dirty="0">
                <a:latin typeface="Candara" panose="020E0502030303020204" pitchFamily="34" charset="0"/>
              </a:rPr>
              <a:t>lost</a:t>
            </a:r>
            <a:r>
              <a:rPr lang="en-US" sz="1800" dirty="0">
                <a:latin typeface="Candara" panose="020E0502030303020204" pitchFamily="34" charset="0"/>
              </a:rPr>
              <a:t>. Now, the correlator in the NMS </a:t>
            </a:r>
            <a:r>
              <a:rPr lang="en-US" sz="1800" b="1" dirty="0">
                <a:latin typeface="Candara" panose="020E0502030303020204" pitchFamily="34" charset="0"/>
              </a:rPr>
              <a:t>triggers</a:t>
            </a:r>
            <a:r>
              <a:rPr lang="en-US" sz="1800" dirty="0">
                <a:latin typeface="Candara" panose="020E0502030303020204" pitchFamily="34" charset="0"/>
              </a:rPr>
              <a:t> an </a:t>
            </a:r>
            <a:r>
              <a:rPr lang="en-US" sz="1800" b="1" dirty="0">
                <a:solidFill>
                  <a:srgbClr val="C00000"/>
                </a:solidFill>
                <a:latin typeface="Candara" panose="020E0502030303020204" pitchFamily="34" charset="0"/>
              </a:rPr>
              <a:t>alarm</a:t>
            </a:r>
            <a:r>
              <a:rPr lang="en-US" sz="1800" dirty="0">
                <a:solidFill>
                  <a:srgbClr val="C00000"/>
                </a:solidFill>
                <a:latin typeface="Candara" panose="020E0502030303020204" pitchFamily="34" charset="0"/>
              </a:rPr>
              <a:t> </a:t>
            </a:r>
            <a:r>
              <a:rPr lang="en-US" sz="1800" dirty="0">
                <a:latin typeface="Candara" panose="020E0502030303020204" pitchFamily="34" charset="0"/>
              </a:rPr>
              <a:t>that turns the </a:t>
            </a:r>
            <a:r>
              <a:rPr lang="en-US" sz="1800" b="1" dirty="0">
                <a:latin typeface="Candara" panose="020E0502030303020204" pitchFamily="34" charset="0"/>
              </a:rPr>
              <a:t>hub</a:t>
            </a:r>
            <a:r>
              <a:rPr lang="en-US" sz="1800" dirty="0">
                <a:latin typeface="Candara" panose="020E0502030303020204" pitchFamily="34" charset="0"/>
              </a:rPr>
              <a:t> icon </a:t>
            </a:r>
            <a:r>
              <a:rPr lang="en-US" sz="1800" b="1" dirty="0">
                <a:solidFill>
                  <a:srgbClr val="C00000"/>
                </a:solidFill>
                <a:latin typeface="Candara" panose="020E0502030303020204" pitchFamily="34" charset="0"/>
              </a:rPr>
              <a:t>red</a:t>
            </a:r>
            <a:r>
              <a:rPr lang="en-US" sz="1800" dirty="0">
                <a:latin typeface="Candara" panose="020E0502030303020204" pitchFamily="34" charset="0"/>
              </a:rPr>
              <a:t>.</a:t>
            </a:r>
          </a:p>
          <a:p>
            <a:r>
              <a:rPr lang="en-US" sz="1800" dirty="0">
                <a:latin typeface="Candara" panose="020E0502030303020204" pitchFamily="34" charset="0"/>
              </a:rPr>
              <a:t>We notice that in the scenario of a router connectivity failure, </a:t>
            </a:r>
            <a:r>
              <a:rPr lang="en-US" sz="1800" b="1" dirty="0">
                <a:latin typeface="Candara" panose="020E0502030303020204" pitchFamily="34" charset="0"/>
              </a:rPr>
              <a:t>only the router icon turns red </a:t>
            </a:r>
            <a:r>
              <a:rPr lang="en-US" sz="1800" dirty="0">
                <a:latin typeface="Candara" panose="020E0502030303020204" pitchFamily="34" charset="0"/>
              </a:rPr>
              <a:t>and none of the hubs connected to it turn red, thus identifying the root cause of the problem</a:t>
            </a:r>
            <a:r>
              <a:rPr lang="en-US" sz="1800" dirty="0" smtClean="0">
                <a:latin typeface="Candara" panose="020E0502030303020204" pitchFamily="34" charset="0"/>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5"/>
        <p:cNvGrpSpPr/>
        <p:nvPr/>
      </p:nvGrpSpPr>
      <p:grpSpPr>
        <a:xfrm>
          <a:off x="0" y="0"/>
          <a:ext cx="0" cy="0"/>
          <a:chOff x="0" y="0"/>
          <a:chExt cx="0" cy="0"/>
        </a:xfrm>
      </p:grpSpPr>
      <p:cxnSp>
        <p:nvCxnSpPr>
          <p:cNvPr id="666" name="Shape 666"/>
          <p:cNvCxnSpPr/>
          <p:nvPr/>
        </p:nvCxnSpPr>
        <p:spPr>
          <a:xfrm>
            <a:off x="484632" y="5431535"/>
            <a:ext cx="5638800" cy="0"/>
          </a:xfrm>
          <a:prstGeom prst="straightConnector1">
            <a:avLst/>
          </a:prstGeom>
          <a:noFill/>
          <a:ln w="12700" cap="rnd" cmpd="sng">
            <a:solidFill>
              <a:schemeClr val="dk1"/>
            </a:solidFill>
            <a:prstDash val="solid"/>
            <a:miter/>
            <a:headEnd type="none" w="med" len="med"/>
            <a:tailEnd type="none" w="med" len="med"/>
          </a:ln>
        </p:spPr>
      </p:cxnSp>
      <p:sp>
        <p:nvSpPr>
          <p:cNvPr id="667" name="Shape 667"/>
          <p:cNvSpPr txBox="1"/>
          <p:nvPr/>
        </p:nvSpPr>
        <p:spPr>
          <a:xfrm>
            <a:off x="-124968" y="5431535"/>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668" name="Shape 668"/>
          <p:cNvSpPr txBox="1"/>
          <p:nvPr/>
        </p:nvSpPr>
        <p:spPr>
          <a:xfrm>
            <a:off x="146304" y="548639"/>
            <a:ext cx="57912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2060"/>
                </a:solidFill>
                <a:latin typeface="Candara" panose="020E0502030303020204" pitchFamily="34" charset="0"/>
              </a:rPr>
              <a:t>Finite State Machine Model</a:t>
            </a:r>
          </a:p>
        </p:txBody>
      </p:sp>
      <p:pic>
        <p:nvPicPr>
          <p:cNvPr id="669" name="Shape 669"/>
          <p:cNvPicPr preferRelativeResize="0"/>
          <p:nvPr/>
        </p:nvPicPr>
        <p:blipFill rotWithShape="1">
          <a:blip r:embed="rId3">
            <a:alphaModFix/>
          </a:blip>
          <a:srcRect/>
          <a:stretch/>
        </p:blipFill>
        <p:spPr>
          <a:xfrm>
            <a:off x="290957" y="1328927"/>
            <a:ext cx="5832474" cy="4171950"/>
          </a:xfrm>
          <a:prstGeom prst="rect">
            <a:avLst/>
          </a:prstGeom>
          <a:noFill/>
          <a:ln>
            <a:noFill/>
          </a:ln>
        </p:spPr>
      </p:pic>
      <p:sp>
        <p:nvSpPr>
          <p:cNvPr id="670" name="Shape 670"/>
          <p:cNvSpPr txBox="1"/>
          <p:nvPr/>
        </p:nvSpPr>
        <p:spPr>
          <a:xfrm>
            <a:off x="225553" y="5815584"/>
            <a:ext cx="6345935" cy="2530475"/>
          </a:xfrm>
          <a:prstGeom prst="rect">
            <a:avLst/>
          </a:prstGeom>
          <a:noFill/>
          <a:ln>
            <a:noFill/>
          </a:ln>
        </p:spPr>
        <p:txBody>
          <a:bodyPr lIns="91425" tIns="45700" rIns="91425" bIns="45700" anchor="t" anchorCtr="0">
            <a:noAutofit/>
          </a:bodyPr>
          <a:lstStyle/>
          <a:p>
            <a:pPr marL="342900" indent="-342900">
              <a:spcAft>
                <a:spcPts val="600"/>
              </a:spcAft>
              <a:buClr>
                <a:schemeClr val="dk1"/>
              </a:buClr>
              <a:buSzPct val="100000"/>
              <a:buFont typeface="Arial" panose="020B0604020202020204" pitchFamily="34" charset="0"/>
              <a:buChar char="•"/>
            </a:pPr>
            <a:r>
              <a:rPr lang="en-US" sz="1800" b="1" dirty="0" smtClean="0">
                <a:solidFill>
                  <a:schemeClr val="dk1"/>
                </a:solidFill>
                <a:latin typeface="Candara" panose="020E0502030303020204" pitchFamily="34" charset="0"/>
              </a:rPr>
              <a:t>Finite </a:t>
            </a:r>
            <a:r>
              <a:rPr lang="en-US" sz="1800" b="1" dirty="0">
                <a:solidFill>
                  <a:schemeClr val="dk1"/>
                </a:solidFill>
                <a:latin typeface="Candara" panose="020E0502030303020204" pitchFamily="34" charset="0"/>
              </a:rPr>
              <a:t>state machine model </a:t>
            </a:r>
            <a:r>
              <a:rPr lang="en-US" sz="1800" dirty="0">
                <a:solidFill>
                  <a:schemeClr val="dk1"/>
                </a:solidFill>
                <a:latin typeface="Candara" panose="020E0502030303020204" pitchFamily="34" charset="0"/>
              </a:rPr>
              <a:t>is a </a:t>
            </a:r>
            <a:r>
              <a:rPr lang="en-US" sz="1800" b="1" dirty="0">
                <a:solidFill>
                  <a:srgbClr val="CC6600"/>
                </a:solidFill>
                <a:latin typeface="Candara" panose="020E0502030303020204" pitchFamily="34" charset="0"/>
              </a:rPr>
              <a:t>passive </a:t>
            </a:r>
            <a:r>
              <a:rPr lang="en-US" sz="1800" b="1" dirty="0" smtClean="0">
                <a:solidFill>
                  <a:srgbClr val="CC6600"/>
                </a:solidFill>
                <a:latin typeface="Candara" panose="020E0502030303020204" pitchFamily="34" charset="0"/>
              </a:rPr>
              <a:t>system</a:t>
            </a:r>
            <a:r>
              <a:rPr lang="en-US" sz="1800" dirty="0" smtClean="0">
                <a:solidFill>
                  <a:schemeClr val="dk1"/>
                </a:solidFill>
                <a:latin typeface="Candara" panose="020E0502030303020204" pitchFamily="34" charset="0"/>
              </a:rPr>
              <a:t>;</a:t>
            </a:r>
            <a:endParaRPr lang="en-US" sz="1800" dirty="0">
              <a:solidFill>
                <a:schemeClr val="dk1"/>
              </a:solidFill>
              <a:latin typeface="Candara" panose="020E0502030303020204" pitchFamily="34" charset="0"/>
            </a:endParaRPr>
          </a:p>
          <a:p>
            <a:pPr marL="342900" indent="-342900">
              <a:spcAft>
                <a:spcPts val="600"/>
              </a:spcAft>
              <a:buClr>
                <a:schemeClr val="dk1"/>
              </a:buClr>
              <a:buSzPct val="100000"/>
              <a:buFont typeface="Arial" panose="020B0604020202020204" pitchFamily="34" charset="0"/>
              <a:buChar char="•"/>
            </a:pPr>
            <a:r>
              <a:rPr lang="en-US" sz="1800" b="1" dirty="0" smtClean="0">
                <a:solidFill>
                  <a:schemeClr val="dk1"/>
                </a:solidFill>
                <a:latin typeface="Candara" panose="020E0502030303020204" pitchFamily="34" charset="0"/>
              </a:rPr>
              <a:t>state </a:t>
            </a:r>
            <a:r>
              <a:rPr lang="en-US" sz="1800" b="1" dirty="0">
                <a:solidFill>
                  <a:schemeClr val="dk1"/>
                </a:solidFill>
                <a:latin typeface="Candara" panose="020E0502030303020204" pitchFamily="34" charset="0"/>
              </a:rPr>
              <a:t>transition graph model </a:t>
            </a:r>
            <a:r>
              <a:rPr lang="en-US" sz="1800" dirty="0">
                <a:solidFill>
                  <a:schemeClr val="dk1"/>
                </a:solidFill>
                <a:latin typeface="Candara" panose="020E0502030303020204" pitchFamily="34" charset="0"/>
              </a:rPr>
              <a:t>is an </a:t>
            </a:r>
            <a:r>
              <a:rPr lang="en-US" sz="1800" b="1" dirty="0">
                <a:solidFill>
                  <a:srgbClr val="CC6600"/>
                </a:solidFill>
                <a:latin typeface="Candara" panose="020E0502030303020204" pitchFamily="34" charset="0"/>
              </a:rPr>
              <a:t>active system</a:t>
            </a:r>
          </a:p>
          <a:p>
            <a:pPr marL="342900" indent="-342900">
              <a:spcAft>
                <a:spcPts val="600"/>
              </a:spcAft>
              <a:buClr>
                <a:schemeClr val="dk1"/>
              </a:buClr>
              <a:buSzPct val="100000"/>
              <a:buFont typeface="Arial" panose="020B0604020202020204" pitchFamily="34" charset="0"/>
              <a:buChar char="•"/>
            </a:pPr>
            <a:r>
              <a:rPr lang="en-US" sz="1800" dirty="0" smtClean="0">
                <a:solidFill>
                  <a:schemeClr val="dk1"/>
                </a:solidFill>
                <a:latin typeface="Candara" panose="020E0502030303020204" pitchFamily="34" charset="0"/>
              </a:rPr>
              <a:t>An </a:t>
            </a:r>
            <a:r>
              <a:rPr lang="en-US" sz="1800" dirty="0">
                <a:solidFill>
                  <a:schemeClr val="dk1"/>
                </a:solidFill>
                <a:latin typeface="Candara" panose="020E0502030303020204" pitchFamily="34" charset="0"/>
              </a:rPr>
              <a:t>observer </a:t>
            </a:r>
            <a:r>
              <a:rPr lang="en-US" sz="1800" b="1" dirty="0">
                <a:solidFill>
                  <a:schemeClr val="dk1"/>
                </a:solidFill>
                <a:latin typeface="Candara" panose="020E0502030303020204" pitchFamily="34" charset="0"/>
              </a:rPr>
              <a:t>agent </a:t>
            </a:r>
            <a:r>
              <a:rPr lang="en-US" sz="1800" dirty="0">
                <a:solidFill>
                  <a:schemeClr val="dk1"/>
                </a:solidFill>
                <a:latin typeface="Candara" panose="020E0502030303020204" pitchFamily="34" charset="0"/>
              </a:rPr>
              <a:t>is present in </a:t>
            </a:r>
            <a:r>
              <a:rPr lang="en-US" sz="1800" b="1" dirty="0">
                <a:solidFill>
                  <a:schemeClr val="dk1"/>
                </a:solidFill>
                <a:latin typeface="Candara" panose="020E0502030303020204" pitchFamily="34" charset="0"/>
              </a:rPr>
              <a:t>each node </a:t>
            </a:r>
            <a:r>
              <a:rPr lang="en-US" sz="1800" dirty="0" smtClean="0">
                <a:solidFill>
                  <a:schemeClr val="dk1"/>
                </a:solidFill>
                <a:latin typeface="Candara" panose="020E0502030303020204" pitchFamily="34" charset="0"/>
              </a:rPr>
              <a:t>and reports </a:t>
            </a:r>
            <a:r>
              <a:rPr lang="en-US" sz="1800" b="1" dirty="0">
                <a:solidFill>
                  <a:schemeClr val="dk1"/>
                </a:solidFill>
                <a:latin typeface="Candara" panose="020E0502030303020204" pitchFamily="34" charset="0"/>
              </a:rPr>
              <a:t>abnormalities</a:t>
            </a:r>
            <a:r>
              <a:rPr lang="en-US" sz="1800" dirty="0">
                <a:solidFill>
                  <a:schemeClr val="dk1"/>
                </a:solidFill>
                <a:latin typeface="Candara" panose="020E0502030303020204" pitchFamily="34" charset="0"/>
              </a:rPr>
              <a:t>, such as a </a:t>
            </a:r>
            <a:r>
              <a:rPr lang="en-US" sz="1800" b="1" dirty="0">
                <a:solidFill>
                  <a:schemeClr val="dk1"/>
                </a:solidFill>
                <a:latin typeface="Candara" panose="020E0502030303020204" pitchFamily="34" charset="0"/>
              </a:rPr>
              <a:t>Web agent</a:t>
            </a:r>
          </a:p>
          <a:p>
            <a:pPr marL="342900" indent="-342900">
              <a:spcAft>
                <a:spcPts val="600"/>
              </a:spcAft>
              <a:buClr>
                <a:schemeClr val="dk1"/>
              </a:buClr>
              <a:buSzPct val="100000"/>
              <a:buFont typeface="Arial" panose="020B0604020202020204" pitchFamily="34" charset="0"/>
              <a:buChar char="•"/>
            </a:pPr>
            <a:r>
              <a:rPr lang="en-US" sz="1800" dirty="0" smtClean="0">
                <a:solidFill>
                  <a:schemeClr val="dk1"/>
                </a:solidFill>
                <a:latin typeface="Candara" panose="020E0502030303020204" pitchFamily="34" charset="0"/>
              </a:rPr>
              <a:t>A </a:t>
            </a:r>
            <a:r>
              <a:rPr lang="en-US" sz="1800" b="1" dirty="0">
                <a:solidFill>
                  <a:schemeClr val="dk1"/>
                </a:solidFill>
                <a:latin typeface="Candara" panose="020E0502030303020204" pitchFamily="34" charset="0"/>
              </a:rPr>
              <a:t>central system </a:t>
            </a:r>
            <a:r>
              <a:rPr lang="en-US" sz="1800" dirty="0">
                <a:solidFill>
                  <a:schemeClr val="dk1"/>
                </a:solidFill>
                <a:latin typeface="Candara" panose="020E0502030303020204" pitchFamily="34" charset="0"/>
              </a:rPr>
              <a:t>correlates events reported </a:t>
            </a:r>
            <a:r>
              <a:rPr lang="en-US" sz="1800" dirty="0" smtClean="0">
                <a:solidFill>
                  <a:schemeClr val="dk1"/>
                </a:solidFill>
                <a:latin typeface="Candara" panose="020E0502030303020204" pitchFamily="34" charset="0"/>
              </a:rPr>
              <a:t>by </a:t>
            </a:r>
            <a:r>
              <a:rPr lang="en-US" sz="1800" dirty="0">
                <a:solidFill>
                  <a:schemeClr val="dk1"/>
                </a:solidFill>
                <a:latin typeface="Candara" panose="020E0502030303020204" pitchFamily="34" charset="0"/>
              </a:rPr>
              <a:t>the </a:t>
            </a:r>
            <a:r>
              <a:rPr lang="en-US" sz="1800" b="1" dirty="0">
                <a:solidFill>
                  <a:schemeClr val="dk1"/>
                </a:solidFill>
                <a:latin typeface="Candara" panose="020E0502030303020204" pitchFamily="34" charset="0"/>
              </a:rPr>
              <a:t>agents</a:t>
            </a:r>
          </a:p>
          <a:p>
            <a:pPr marL="342900" indent="-342900">
              <a:spcAft>
                <a:spcPts val="600"/>
              </a:spcAft>
              <a:buClr>
                <a:schemeClr val="dk1"/>
              </a:buClr>
              <a:buSzPct val="100000"/>
              <a:buFont typeface="Arial" panose="020B0604020202020204" pitchFamily="34" charset="0"/>
              <a:buChar char="•"/>
            </a:pPr>
            <a:r>
              <a:rPr lang="en-US" sz="1800" b="1" dirty="0" smtClean="0">
                <a:solidFill>
                  <a:srgbClr val="C00000"/>
                </a:solidFill>
                <a:latin typeface="Candara" panose="020E0502030303020204" pitchFamily="34" charset="0"/>
              </a:rPr>
              <a:t>Failure</a:t>
            </a:r>
            <a:r>
              <a:rPr lang="en-US" sz="1800" dirty="0" smtClean="0">
                <a:solidFill>
                  <a:srgbClr val="C00000"/>
                </a:solidFill>
                <a:latin typeface="Candara" panose="020E0502030303020204" pitchFamily="34" charset="0"/>
              </a:rPr>
              <a:t> </a:t>
            </a:r>
            <a:r>
              <a:rPr lang="en-US" sz="1800" dirty="0">
                <a:solidFill>
                  <a:schemeClr val="dk1"/>
                </a:solidFill>
                <a:latin typeface="Candara" panose="020E0502030303020204" pitchFamily="34" charset="0"/>
              </a:rPr>
              <a:t>is detected by a node entering an </a:t>
            </a:r>
            <a:r>
              <a:rPr lang="en-US" sz="1800" b="1" dirty="0" smtClean="0">
                <a:solidFill>
                  <a:schemeClr val="dk1"/>
                </a:solidFill>
                <a:latin typeface="Candara" panose="020E0502030303020204" pitchFamily="34" charset="0"/>
              </a:rPr>
              <a:t>illegal</a:t>
            </a:r>
            <a:r>
              <a:rPr lang="en-US" sz="1800" dirty="0">
                <a:solidFill>
                  <a:schemeClr val="dk1"/>
                </a:solidFill>
                <a:latin typeface="Candara" panose="020E0502030303020204" pitchFamily="34" charset="0"/>
              </a:rPr>
              <a:t> </a:t>
            </a:r>
            <a:r>
              <a:rPr lang="en-US" sz="1800" b="1" dirty="0" smtClean="0">
                <a:solidFill>
                  <a:schemeClr val="dk1"/>
                </a:solidFill>
                <a:latin typeface="Candara" panose="020E0502030303020204" pitchFamily="34" charset="0"/>
              </a:rPr>
              <a:t>state</a:t>
            </a:r>
            <a:endParaRPr lang="en-US" sz="1800" b="1" dirty="0">
              <a:solidFill>
                <a:schemeClr val="dk1"/>
              </a:solidFill>
              <a:latin typeface="Candara" panose="020E0502030303020204" pitchFamily="34" charset="0"/>
            </a:endParaRPr>
          </a:p>
        </p:txBody>
      </p:sp>
      <p:cxnSp>
        <p:nvCxnSpPr>
          <p:cNvPr id="674" name="Shape 674"/>
          <p:cNvCxnSpPr/>
          <p:nvPr/>
        </p:nvCxnSpPr>
        <p:spPr>
          <a:xfrm>
            <a:off x="298704"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675" name="Shape 675"/>
          <p:cNvSpPr txBox="1"/>
          <p:nvPr/>
        </p:nvSpPr>
        <p:spPr>
          <a:xfrm>
            <a:off x="298705"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12" name="TextBox 11"/>
          <p:cNvSpPr txBox="1"/>
          <p:nvPr/>
        </p:nvSpPr>
        <p:spPr>
          <a:xfrm>
            <a:off x="6681215" y="341376"/>
            <a:ext cx="5401057" cy="8063746"/>
          </a:xfrm>
          <a:prstGeom prst="rect">
            <a:avLst/>
          </a:prstGeom>
          <a:noFill/>
        </p:spPr>
        <p:txBody>
          <a:bodyPr wrap="square" rtlCol="1">
            <a:spAutoFit/>
          </a:bodyPr>
          <a:lstStyle/>
          <a:p>
            <a:r>
              <a:rPr lang="en-US" dirty="0">
                <a:latin typeface="Candara" panose="020E0502030303020204" pitchFamily="34" charset="0"/>
              </a:rPr>
              <a:t>Another </a:t>
            </a:r>
            <a:r>
              <a:rPr lang="en-US" b="1" dirty="0">
                <a:latin typeface="Candara" panose="020E0502030303020204" pitchFamily="34" charset="0"/>
              </a:rPr>
              <a:t>model-based fault detection scheme </a:t>
            </a:r>
            <a:r>
              <a:rPr lang="en-US" dirty="0">
                <a:latin typeface="Candara" panose="020E0502030303020204" pitchFamily="34" charset="0"/>
              </a:rPr>
              <a:t>uses the </a:t>
            </a:r>
            <a:r>
              <a:rPr lang="en-US" b="1" dirty="0">
                <a:latin typeface="Candara" panose="020E0502030303020204" pitchFamily="34" charset="0"/>
              </a:rPr>
              <a:t>communicating finite state </a:t>
            </a:r>
            <a:r>
              <a:rPr lang="en-US" b="1" dirty="0" smtClean="0">
                <a:latin typeface="Candara" panose="020E0502030303020204" pitchFamily="34" charset="0"/>
              </a:rPr>
              <a:t>machine</a:t>
            </a:r>
            <a:r>
              <a:rPr lang="en-US" dirty="0" smtClean="0">
                <a:latin typeface="Candara" panose="020E0502030303020204" pitchFamily="34" charset="0"/>
              </a:rPr>
              <a:t>, The </a:t>
            </a:r>
            <a:r>
              <a:rPr lang="en-US" dirty="0">
                <a:latin typeface="Candara" panose="020E0502030303020204" pitchFamily="34" charset="0"/>
              </a:rPr>
              <a:t>main claim </a:t>
            </a:r>
            <a:r>
              <a:rPr lang="en-US" dirty="0" smtClean="0">
                <a:latin typeface="Candara" panose="020E0502030303020204" pitchFamily="34" charset="0"/>
              </a:rPr>
              <a:t>of this </a:t>
            </a:r>
            <a:r>
              <a:rPr lang="en-US" dirty="0">
                <a:latin typeface="Candara" panose="020E0502030303020204" pitchFamily="34" charset="0"/>
              </a:rPr>
              <a:t>process is that it is a </a:t>
            </a:r>
            <a:r>
              <a:rPr lang="en-US" b="1" dirty="0">
                <a:solidFill>
                  <a:srgbClr val="CC6600"/>
                </a:solidFill>
                <a:latin typeface="Candara" panose="020E0502030303020204" pitchFamily="34" charset="0"/>
              </a:rPr>
              <a:t>passive testing system</a:t>
            </a:r>
            <a:r>
              <a:rPr lang="en-US" dirty="0">
                <a:latin typeface="Candara" panose="020E0502030303020204" pitchFamily="34" charset="0"/>
              </a:rPr>
              <a:t>. Itis assumed that an </a:t>
            </a:r>
            <a:r>
              <a:rPr lang="en-US" b="1" dirty="0" smtClean="0">
                <a:solidFill>
                  <a:srgbClr val="0070C0"/>
                </a:solidFill>
                <a:latin typeface="Candara" panose="020E0502030303020204" pitchFamily="34" charset="0"/>
              </a:rPr>
              <a:t>observer agent </a:t>
            </a:r>
            <a:r>
              <a:rPr lang="en-US" dirty="0">
                <a:latin typeface="Candara" panose="020E0502030303020204" pitchFamily="34" charset="0"/>
              </a:rPr>
              <a:t>is present in each node and reports </a:t>
            </a:r>
            <a:r>
              <a:rPr lang="en-US" b="1" dirty="0">
                <a:solidFill>
                  <a:srgbClr val="C00000"/>
                </a:solidFill>
                <a:latin typeface="Candara" panose="020E0502030303020204" pitchFamily="34" charset="0"/>
              </a:rPr>
              <a:t>abnormality</a:t>
            </a:r>
            <a:r>
              <a:rPr lang="en-US" dirty="0">
                <a:solidFill>
                  <a:srgbClr val="C00000"/>
                </a:solidFill>
                <a:latin typeface="Candara" panose="020E0502030303020204" pitchFamily="34" charset="0"/>
              </a:rPr>
              <a:t> </a:t>
            </a:r>
            <a:r>
              <a:rPr lang="en-US" dirty="0">
                <a:latin typeface="Candara" panose="020E0502030303020204" pitchFamily="34" charset="0"/>
              </a:rPr>
              <a:t>to a central point. We can visualize the node </a:t>
            </a:r>
            <a:r>
              <a:rPr lang="en-US" dirty="0" smtClean="0">
                <a:latin typeface="Candara" panose="020E0502030303020204" pitchFamily="34" charset="0"/>
              </a:rPr>
              <a:t>observer </a:t>
            </a:r>
            <a:r>
              <a:rPr lang="en-US" dirty="0">
                <a:latin typeface="Candara" panose="020E0502030303020204" pitchFamily="34" charset="0"/>
              </a:rPr>
              <a:t>as a </a:t>
            </a:r>
            <a:r>
              <a:rPr lang="en-US" b="1" dirty="0">
                <a:latin typeface="Candara" panose="020E0502030303020204" pitchFamily="34" charset="0"/>
              </a:rPr>
              <a:t>Web agent </a:t>
            </a:r>
            <a:r>
              <a:rPr lang="en-US" dirty="0">
                <a:latin typeface="Candara" panose="020E0502030303020204" pitchFamily="34" charset="0"/>
              </a:rPr>
              <a:t>and the central point as the </a:t>
            </a:r>
            <a:r>
              <a:rPr lang="en-US" b="1" dirty="0">
                <a:latin typeface="Candara" panose="020E0502030303020204" pitchFamily="34" charset="0"/>
              </a:rPr>
              <a:t>Web server</a:t>
            </a:r>
            <a:r>
              <a:rPr lang="en-US" dirty="0">
                <a:latin typeface="Candara" panose="020E0502030303020204" pitchFamily="34" charset="0"/>
              </a:rPr>
              <a:t>. </a:t>
            </a:r>
            <a:endParaRPr lang="en-US" dirty="0" smtClean="0">
              <a:latin typeface="Candara" panose="020E0502030303020204" pitchFamily="34" charset="0"/>
            </a:endParaRPr>
          </a:p>
          <a:p>
            <a:r>
              <a:rPr lang="en-US" dirty="0" smtClean="0">
                <a:latin typeface="Candara" panose="020E0502030303020204" pitchFamily="34" charset="0"/>
              </a:rPr>
              <a:t>An </a:t>
            </a:r>
            <a:r>
              <a:rPr lang="en-US" dirty="0">
                <a:latin typeface="Candara" panose="020E0502030303020204" pitchFamily="34" charset="0"/>
              </a:rPr>
              <a:t>application on the server </a:t>
            </a:r>
            <a:r>
              <a:rPr lang="en-US" dirty="0" smtClean="0">
                <a:latin typeface="Candara" panose="020E0502030303020204" pitchFamily="34" charset="0"/>
              </a:rPr>
              <a:t>correlates the </a:t>
            </a:r>
            <a:r>
              <a:rPr lang="en-US" dirty="0">
                <a:latin typeface="Candara" panose="020E0502030303020204" pitchFamily="34" charset="0"/>
              </a:rPr>
              <a:t>events. A failure in a node or a link is indicated by the </a:t>
            </a:r>
            <a:r>
              <a:rPr lang="en-US" b="1" dirty="0">
                <a:latin typeface="Candara" panose="020E0502030303020204" pitchFamily="34" charset="0"/>
              </a:rPr>
              <a:t>state machine </a:t>
            </a:r>
            <a:r>
              <a:rPr lang="en-US" dirty="0">
                <a:latin typeface="Candara" panose="020E0502030303020204" pitchFamily="34" charset="0"/>
              </a:rPr>
              <a:t>associated with the </a:t>
            </a:r>
            <a:r>
              <a:rPr lang="en-US" b="1" dirty="0" smtClean="0">
                <a:latin typeface="Candara" panose="020E0502030303020204" pitchFamily="34" charset="0"/>
              </a:rPr>
              <a:t>component </a:t>
            </a:r>
            <a:r>
              <a:rPr lang="en-US" dirty="0" smtClean="0">
                <a:latin typeface="Candara" panose="020E0502030303020204" pitchFamily="34" charset="0"/>
              </a:rPr>
              <a:t>entering </a:t>
            </a:r>
            <a:r>
              <a:rPr lang="en-US" dirty="0">
                <a:latin typeface="Candara" panose="020E0502030303020204" pitchFamily="34" charset="0"/>
              </a:rPr>
              <a:t>an </a:t>
            </a:r>
            <a:r>
              <a:rPr lang="en-US" b="1" dirty="0">
                <a:latin typeface="Candara" panose="020E0502030303020204" pitchFamily="34" charset="0"/>
              </a:rPr>
              <a:t>illegal state</a:t>
            </a:r>
            <a:r>
              <a:rPr lang="en-US" dirty="0">
                <a:latin typeface="Candara" panose="020E0502030303020204" pitchFamily="34" charset="0"/>
              </a:rPr>
              <a:t>.</a:t>
            </a:r>
          </a:p>
          <a:p>
            <a:endParaRPr lang="en-US" dirty="0" smtClean="0">
              <a:latin typeface="Candara" panose="020E0502030303020204" pitchFamily="34" charset="0"/>
            </a:endParaRPr>
          </a:p>
          <a:p>
            <a:r>
              <a:rPr lang="en-US" dirty="0" smtClean="0">
                <a:latin typeface="Candara" panose="020E0502030303020204" pitchFamily="34" charset="0"/>
              </a:rPr>
              <a:t>A </a:t>
            </a:r>
            <a:r>
              <a:rPr lang="en-US" dirty="0">
                <a:latin typeface="Candara" panose="020E0502030303020204" pitchFamily="34" charset="0"/>
              </a:rPr>
              <a:t>simple </a:t>
            </a:r>
            <a:r>
              <a:rPr lang="en-US" b="1" dirty="0">
                <a:latin typeface="Candara" panose="020E0502030303020204" pitchFamily="34" charset="0"/>
              </a:rPr>
              <a:t>communicating finite state machine </a:t>
            </a:r>
            <a:r>
              <a:rPr lang="en-US" dirty="0">
                <a:latin typeface="Candara" panose="020E0502030303020204" pitchFamily="34" charset="0"/>
              </a:rPr>
              <a:t>for a </a:t>
            </a:r>
            <a:r>
              <a:rPr lang="en-US" b="1" dirty="0">
                <a:latin typeface="Candara" panose="020E0502030303020204" pitchFamily="34" charset="0"/>
              </a:rPr>
              <a:t>client-server system </a:t>
            </a:r>
            <a:r>
              <a:rPr lang="en-US" dirty="0">
                <a:latin typeface="Candara" panose="020E0502030303020204" pitchFamily="34" charset="0"/>
              </a:rPr>
              <a:t>is shown in </a:t>
            </a:r>
            <a:r>
              <a:rPr lang="en-US" b="1" dirty="0">
                <a:latin typeface="Candara" panose="020E0502030303020204" pitchFamily="34" charset="0"/>
              </a:rPr>
              <a:t>Figure 11.29</a:t>
            </a:r>
            <a:r>
              <a:rPr lang="en-US" dirty="0">
                <a:latin typeface="Candara" panose="020E0502030303020204" pitchFamily="34" charset="0"/>
              </a:rPr>
              <a:t>. </a:t>
            </a:r>
            <a:endParaRPr lang="en-US" dirty="0" smtClean="0">
              <a:latin typeface="Candara" panose="020E0502030303020204" pitchFamily="34" charset="0"/>
            </a:endParaRPr>
          </a:p>
          <a:p>
            <a:r>
              <a:rPr lang="en-US" dirty="0" smtClean="0">
                <a:latin typeface="Candara" panose="020E0502030303020204" pitchFamily="34" charset="0"/>
              </a:rPr>
              <a:t>It presents </a:t>
            </a:r>
            <a:r>
              <a:rPr lang="en-US" dirty="0">
                <a:latin typeface="Candara" panose="020E0502030303020204" pitchFamily="34" charset="0"/>
              </a:rPr>
              <a:t>communication between a </a:t>
            </a:r>
            <a:r>
              <a:rPr lang="en-US" b="1" dirty="0">
                <a:solidFill>
                  <a:srgbClr val="0070C0"/>
                </a:solidFill>
                <a:latin typeface="Candara" panose="020E0502030303020204" pitchFamily="34" charset="0"/>
              </a:rPr>
              <a:t>client</a:t>
            </a:r>
            <a:r>
              <a:rPr lang="en-US" b="1" dirty="0">
                <a:latin typeface="Candara" panose="020E0502030303020204" pitchFamily="34" charset="0"/>
              </a:rPr>
              <a:t> </a:t>
            </a:r>
            <a:r>
              <a:rPr lang="en-US" dirty="0">
                <a:latin typeface="Candara" panose="020E0502030303020204" pitchFamily="34" charset="0"/>
              </a:rPr>
              <a:t>and </a:t>
            </a:r>
            <a:r>
              <a:rPr lang="en-US" b="1" dirty="0">
                <a:solidFill>
                  <a:srgbClr val="0070C0"/>
                </a:solidFill>
                <a:latin typeface="Candara" panose="020E0502030303020204" pitchFamily="34" charset="0"/>
              </a:rPr>
              <a:t>server</a:t>
            </a:r>
            <a:r>
              <a:rPr lang="en-US" b="1" dirty="0">
                <a:latin typeface="Candara" panose="020E0502030303020204" pitchFamily="34" charset="0"/>
              </a:rPr>
              <a:t> </a:t>
            </a:r>
            <a:r>
              <a:rPr lang="en-US" dirty="0">
                <a:latin typeface="Candara" panose="020E0502030303020204" pitchFamily="34" charset="0"/>
              </a:rPr>
              <a:t>via a </a:t>
            </a:r>
            <a:r>
              <a:rPr lang="en-US" b="1" dirty="0">
                <a:latin typeface="Candara" panose="020E0502030303020204" pitchFamily="34" charset="0"/>
              </a:rPr>
              <a:t>communication channel</a:t>
            </a:r>
            <a:r>
              <a:rPr lang="en-US" dirty="0">
                <a:latin typeface="Candara" panose="020E0502030303020204" pitchFamily="34" charset="0"/>
              </a:rPr>
              <a:t>. For simplicity, </a:t>
            </a:r>
            <a:r>
              <a:rPr lang="en-US" dirty="0" smtClean="0">
                <a:latin typeface="Candara" panose="020E0502030303020204" pitchFamily="34" charset="0"/>
              </a:rPr>
              <a:t>both the </a:t>
            </a:r>
            <a:r>
              <a:rPr lang="en-US" dirty="0">
                <a:latin typeface="Candara" panose="020E0502030303020204" pitchFamily="34" charset="0"/>
              </a:rPr>
              <a:t>client and the server are assumed to have </a:t>
            </a:r>
            <a:r>
              <a:rPr lang="en-US" b="1" dirty="0">
                <a:latin typeface="Candara" panose="020E0502030303020204" pitchFamily="34" charset="0"/>
              </a:rPr>
              <a:t>two states each</a:t>
            </a:r>
            <a:r>
              <a:rPr lang="en-US" dirty="0">
                <a:latin typeface="Candara" panose="020E0502030303020204" pitchFamily="34" charset="0"/>
              </a:rPr>
              <a:t>. The client, which is in send </a:t>
            </a:r>
            <a:r>
              <a:rPr lang="en-US" b="1" dirty="0">
                <a:latin typeface="Candara" panose="020E0502030303020204" pitchFamily="34" charset="0"/>
              </a:rPr>
              <a:t>request</a:t>
            </a:r>
            <a:r>
              <a:rPr lang="en-US" dirty="0">
                <a:latin typeface="Candara" panose="020E0502030303020204" pitchFamily="34" charset="0"/>
              </a:rPr>
              <a:t> </a:t>
            </a:r>
            <a:r>
              <a:rPr lang="en-US" b="1" dirty="0" smtClean="0">
                <a:latin typeface="Candara" panose="020E0502030303020204" pitchFamily="34" charset="0"/>
              </a:rPr>
              <a:t>state</a:t>
            </a:r>
            <a:r>
              <a:rPr lang="en-US" dirty="0" smtClean="0">
                <a:latin typeface="Candara" panose="020E0502030303020204" pitchFamily="34" charset="0"/>
              </a:rPr>
              <a:t>, sends </a:t>
            </a:r>
            <a:r>
              <a:rPr lang="en-US" dirty="0">
                <a:latin typeface="Candara" panose="020E0502030303020204" pitchFamily="34" charset="0"/>
              </a:rPr>
              <a:t>a request message to the server, and transitions to receive the </a:t>
            </a:r>
            <a:r>
              <a:rPr lang="en-US" b="1" dirty="0">
                <a:latin typeface="Candara" panose="020E0502030303020204" pitchFamily="34" charset="0"/>
              </a:rPr>
              <a:t>response state</a:t>
            </a:r>
            <a:r>
              <a:rPr lang="en-US" dirty="0">
                <a:latin typeface="Candara" panose="020E0502030303020204" pitchFamily="34" charset="0"/>
              </a:rPr>
              <a:t>. The server is </a:t>
            </a:r>
            <a:r>
              <a:rPr lang="en-US" dirty="0" smtClean="0">
                <a:latin typeface="Candara" panose="020E0502030303020204" pitchFamily="34" charset="0"/>
              </a:rPr>
              <a:t>currently </a:t>
            </a:r>
            <a:r>
              <a:rPr lang="en-US" dirty="0">
                <a:latin typeface="Candara" panose="020E0502030303020204" pitchFamily="34" charset="0"/>
              </a:rPr>
              <a:t>in the receive request state. The server receives the request and transitions to the send </a:t>
            </a:r>
            <a:r>
              <a:rPr lang="en-US" dirty="0" smtClean="0">
                <a:latin typeface="Candara" panose="020E0502030303020204" pitchFamily="34" charset="0"/>
              </a:rPr>
              <a:t>response state</a:t>
            </a:r>
            <a:r>
              <a:rPr lang="en-US" dirty="0">
                <a:latin typeface="Candara" panose="020E0502030303020204" pitchFamily="34" charset="0"/>
              </a:rPr>
              <a:t>. After processing the request, it sends the response and transitions back to the receive request </a:t>
            </a:r>
            <a:r>
              <a:rPr lang="en-US" dirty="0" smtClean="0">
                <a:latin typeface="Candara" panose="020E0502030303020204" pitchFamily="34" charset="0"/>
              </a:rPr>
              <a:t>state.</a:t>
            </a:r>
          </a:p>
          <a:p>
            <a:endParaRPr lang="en-US" dirty="0" smtClean="0">
              <a:latin typeface="Candara" panose="020E0502030303020204" pitchFamily="34" charset="0"/>
            </a:endParaRPr>
          </a:p>
          <a:p>
            <a:r>
              <a:rPr lang="en-US" dirty="0" smtClean="0">
                <a:latin typeface="Candara" panose="020E0502030303020204" pitchFamily="34" charset="0"/>
              </a:rPr>
              <a:t>The client then receives the response from the server and transitions to the send request state.</a:t>
            </a:r>
          </a:p>
          <a:p>
            <a:r>
              <a:rPr lang="en-US" dirty="0" smtClean="0">
                <a:latin typeface="Candara" panose="020E0502030303020204" pitchFamily="34" charset="0"/>
              </a:rPr>
              <a:t>If either </a:t>
            </a:r>
            <a:r>
              <a:rPr lang="en-US" dirty="0">
                <a:latin typeface="Candara" panose="020E0502030303020204" pitchFamily="34" charset="0"/>
              </a:rPr>
              <a:t>the client or the server enters an </a:t>
            </a:r>
            <a:r>
              <a:rPr lang="en-US" b="1" dirty="0">
                <a:latin typeface="Candara" panose="020E0502030303020204" pitchFamily="34" charset="0"/>
              </a:rPr>
              <a:t>illegal state </a:t>
            </a:r>
            <a:r>
              <a:rPr lang="en-US" dirty="0">
                <a:latin typeface="Candara" panose="020E0502030303020204" pitchFamily="34" charset="0"/>
              </a:rPr>
              <a:t>during the transitions, the system has </a:t>
            </a:r>
            <a:r>
              <a:rPr lang="en-US" dirty="0" smtClean="0">
                <a:latin typeface="Candara" panose="020E0502030303020204" pitchFamily="34" charset="0"/>
              </a:rPr>
              <a:t>encountered </a:t>
            </a:r>
            <a:r>
              <a:rPr lang="en-US" dirty="0">
                <a:latin typeface="Candara" panose="020E0502030303020204" pitchFamily="34" charset="0"/>
              </a:rPr>
              <a:t>a </a:t>
            </a:r>
            <a:r>
              <a:rPr lang="en-US" b="1" dirty="0">
                <a:solidFill>
                  <a:srgbClr val="C00000"/>
                </a:solidFill>
                <a:latin typeface="Candara" panose="020E0502030303020204" pitchFamily="34" charset="0"/>
              </a:rPr>
              <a:t>fault</a:t>
            </a:r>
            <a:r>
              <a:rPr lang="en-US" dirty="0">
                <a:latin typeface="Candara" panose="020E0502030303020204" pitchFamily="34" charset="0"/>
              </a:rPr>
              <a:t>. </a:t>
            </a:r>
            <a:endParaRPr lang="en-US" dirty="0" smtClean="0">
              <a:latin typeface="Candara" panose="020E0502030303020204" pitchFamily="34" charset="0"/>
            </a:endParaRPr>
          </a:p>
          <a:p>
            <a:endParaRPr lang="en-US" dirty="0">
              <a:latin typeface="Candara" panose="020E0502030303020204" pitchFamily="34" charset="0"/>
            </a:endParaRPr>
          </a:p>
          <a:p>
            <a:r>
              <a:rPr lang="en-US" dirty="0" smtClean="0">
                <a:latin typeface="Candara" panose="020E0502030303020204" pitchFamily="34" charset="0"/>
              </a:rPr>
              <a:t>For </a:t>
            </a:r>
            <a:r>
              <a:rPr lang="en-US" dirty="0">
                <a:latin typeface="Candara" panose="020E0502030303020204" pitchFamily="34" charset="0"/>
              </a:rPr>
              <a:t>example, after sending a response, </a:t>
            </a:r>
            <a:r>
              <a:rPr lang="en-US" dirty="0" smtClean="0">
                <a:latin typeface="Candara" panose="020E0502030303020204" pitchFamily="34" charset="0"/>
              </a:rPr>
              <a:t>if the </a:t>
            </a:r>
            <a:r>
              <a:rPr lang="en-US" dirty="0">
                <a:latin typeface="Candara" panose="020E0502030303020204" pitchFamily="34" charset="0"/>
              </a:rPr>
              <a:t>server does not transition to receive a </a:t>
            </a:r>
            <a:r>
              <a:rPr lang="en-US" dirty="0" smtClean="0">
                <a:latin typeface="Candara" panose="020E0502030303020204" pitchFamily="34" charset="0"/>
              </a:rPr>
              <a:t>request state</a:t>
            </a:r>
            <a:r>
              <a:rPr lang="en-US" dirty="0">
                <a:latin typeface="Candara" panose="020E0502030303020204" pitchFamily="34" charset="0"/>
              </a:rPr>
              <a:t>, it is in a failed state. A message is sent to a central location under a fault condition either by </a:t>
            </a:r>
            <a:r>
              <a:rPr lang="en-US" dirty="0" smtClean="0">
                <a:latin typeface="Candara" panose="020E0502030303020204" pitchFamily="34" charset="0"/>
              </a:rPr>
              <a:t>the component </a:t>
            </a:r>
            <a:r>
              <a:rPr lang="en-US" dirty="0">
                <a:latin typeface="Candara" panose="020E0502030303020204" pitchFamily="34" charset="0"/>
              </a:rPr>
              <a:t>itself or by the one communicating with the failed component. This is a passive </a:t>
            </a:r>
            <a:r>
              <a:rPr lang="en-US" dirty="0" smtClean="0">
                <a:latin typeface="Candara" panose="020E0502030303020204" pitchFamily="34" charset="0"/>
              </a:rPr>
              <a:t>detection scheme </a:t>
            </a:r>
            <a:r>
              <a:rPr lang="en-US" dirty="0">
                <a:latin typeface="Candara" panose="020E0502030303020204" pitchFamily="34" charset="0"/>
              </a:rPr>
              <a:t>similar to the trap mechanism.</a:t>
            </a:r>
          </a:p>
          <a:p>
            <a:r>
              <a:rPr lang="en-US" dirty="0">
                <a:latin typeface="Candara" panose="020E0502030303020204" pitchFamily="34" charset="0"/>
              </a:rPr>
              <a:t>We can observe a similarity between the finite state machine model and the state transition </a:t>
            </a:r>
            <a:r>
              <a:rPr lang="en-US" dirty="0" smtClean="0">
                <a:latin typeface="Candara" panose="020E0502030303020204" pitchFamily="34" charset="0"/>
              </a:rPr>
              <a:t>graph model </a:t>
            </a:r>
            <a:r>
              <a:rPr lang="en-US" dirty="0">
                <a:latin typeface="Candara" panose="020E0502030303020204" pitchFamily="34" charset="0"/>
              </a:rPr>
              <a:t>with regard to state transitions. However, the main difference is that the former is a </a:t>
            </a:r>
            <a:r>
              <a:rPr lang="en-US" b="1" dirty="0">
                <a:solidFill>
                  <a:srgbClr val="CC6600"/>
                </a:solidFill>
                <a:latin typeface="Candara" panose="020E0502030303020204" pitchFamily="34" charset="0"/>
              </a:rPr>
              <a:t>passive </a:t>
            </a:r>
            <a:r>
              <a:rPr lang="en-US" b="1" dirty="0" smtClean="0">
                <a:solidFill>
                  <a:srgbClr val="CC6600"/>
                </a:solidFill>
                <a:latin typeface="Candara" panose="020E0502030303020204" pitchFamily="34" charset="0"/>
              </a:rPr>
              <a:t>system </a:t>
            </a:r>
            <a:r>
              <a:rPr lang="en-US" dirty="0">
                <a:latin typeface="Candara" panose="020E0502030303020204" pitchFamily="34" charset="0"/>
              </a:rPr>
              <a:t>and the latter is an </a:t>
            </a:r>
            <a:r>
              <a:rPr lang="en-US" b="1" dirty="0">
                <a:solidFill>
                  <a:srgbClr val="CC6600"/>
                </a:solidFill>
                <a:latin typeface="Candara" panose="020E0502030303020204" pitchFamily="34" charset="0"/>
              </a:rPr>
              <a:t>active one</a:t>
            </a:r>
            <a:r>
              <a:rPr lang="en-US" dirty="0">
                <a:latin typeface="Candara" panose="020E0502030303020204" pitchFamily="34" charset="0"/>
              </a:rPr>
              <a:t>.</a:t>
            </a:r>
            <a:endParaRPr lang="ar-SA" dirty="0">
              <a:latin typeface="Candara" panose="020E0502030303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9"/>
        <p:cNvGrpSpPr/>
        <p:nvPr/>
      </p:nvGrpSpPr>
      <p:grpSpPr>
        <a:xfrm>
          <a:off x="0" y="0"/>
          <a:ext cx="0" cy="0"/>
          <a:chOff x="0" y="0"/>
          <a:chExt cx="0" cy="0"/>
        </a:xfrm>
      </p:grpSpPr>
      <p:cxnSp>
        <p:nvCxnSpPr>
          <p:cNvPr id="680" name="Shape 680"/>
          <p:cNvCxnSpPr/>
          <p:nvPr/>
        </p:nvCxnSpPr>
        <p:spPr>
          <a:xfrm>
            <a:off x="716280" y="6906767"/>
            <a:ext cx="5638800" cy="0"/>
          </a:xfrm>
          <a:prstGeom prst="straightConnector1">
            <a:avLst/>
          </a:prstGeom>
          <a:noFill/>
          <a:ln w="12700" cap="rnd" cmpd="sng">
            <a:solidFill>
              <a:schemeClr val="dk1"/>
            </a:solidFill>
            <a:prstDash val="solid"/>
            <a:miter/>
            <a:headEnd type="none" w="med" len="med"/>
            <a:tailEnd type="none" w="med" len="med"/>
          </a:ln>
        </p:spPr>
      </p:cxnSp>
      <p:sp>
        <p:nvSpPr>
          <p:cNvPr id="681" name="Shape 681"/>
          <p:cNvSpPr txBox="1"/>
          <p:nvPr/>
        </p:nvSpPr>
        <p:spPr>
          <a:xfrm>
            <a:off x="106680" y="6906767"/>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682" name="Shape 682"/>
          <p:cNvSpPr txBox="1"/>
          <p:nvPr/>
        </p:nvSpPr>
        <p:spPr>
          <a:xfrm>
            <a:off x="3182112" y="256031"/>
            <a:ext cx="5303520" cy="579436"/>
          </a:xfrm>
          <a:prstGeom prst="rect">
            <a:avLst/>
          </a:prstGeom>
          <a:noFill/>
          <a:ln>
            <a:noFill/>
          </a:ln>
        </p:spPr>
        <p:txBody>
          <a:bodyPr lIns="91425" tIns="45700" rIns="91425" bIns="45700" anchor="t" anchorCtr="0">
            <a:noAutofit/>
          </a:bodyPr>
          <a:lstStyle/>
          <a:p>
            <a:pPr>
              <a:buClr>
                <a:schemeClr val="dk1"/>
              </a:buClr>
              <a:buSzPct val="25000"/>
            </a:pPr>
            <a:r>
              <a:rPr lang="en-US" sz="3200" b="1" dirty="0">
                <a:solidFill>
                  <a:srgbClr val="0070C0"/>
                </a:solidFill>
                <a:latin typeface="Candara" panose="020E0502030303020204" pitchFamily="34" charset="0"/>
              </a:rPr>
              <a:t>Security Management</a:t>
            </a:r>
          </a:p>
        </p:txBody>
      </p:sp>
      <p:sp>
        <p:nvSpPr>
          <p:cNvPr id="683" name="Shape 683"/>
          <p:cNvSpPr txBox="1"/>
          <p:nvPr/>
        </p:nvSpPr>
        <p:spPr>
          <a:xfrm>
            <a:off x="316992" y="990598"/>
            <a:ext cx="10680192" cy="5507737"/>
          </a:xfrm>
          <a:prstGeom prst="rect">
            <a:avLst/>
          </a:prstGeom>
          <a:noFill/>
          <a:ln>
            <a:noFill/>
          </a:ln>
        </p:spPr>
        <p:txBody>
          <a:bodyPr lIns="91425" tIns="45700" rIns="91425" bIns="45700" anchor="t" anchorCtr="0">
            <a:noAutofit/>
          </a:bodyPr>
          <a:lstStyle/>
          <a:p>
            <a:pPr>
              <a:spcAft>
                <a:spcPts val="600"/>
              </a:spcAft>
              <a:buClr>
                <a:schemeClr val="dk1"/>
              </a:buClr>
              <a:buSzPct val="100000"/>
              <a:buFont typeface="Arial"/>
              <a:buChar char="•"/>
            </a:pPr>
            <a:r>
              <a:rPr lang="en-US" sz="2000" dirty="0">
                <a:solidFill>
                  <a:srgbClr val="002060"/>
                </a:solidFill>
                <a:latin typeface="Candara" panose="020E0502030303020204" pitchFamily="34" charset="0"/>
              </a:rPr>
              <a:t> </a:t>
            </a:r>
            <a:r>
              <a:rPr lang="en-US" sz="2800" dirty="0">
                <a:solidFill>
                  <a:srgbClr val="002060"/>
                </a:solidFill>
                <a:latin typeface="Candara" panose="020E0502030303020204" pitchFamily="34" charset="0"/>
              </a:rPr>
              <a:t>Security </a:t>
            </a:r>
            <a:r>
              <a:rPr lang="en-US" sz="2800" b="1" dirty="0">
                <a:solidFill>
                  <a:srgbClr val="002060"/>
                </a:solidFill>
                <a:latin typeface="Candara" panose="020E0502030303020204" pitchFamily="34" charset="0"/>
              </a:rPr>
              <a:t>threats</a:t>
            </a:r>
          </a:p>
          <a:p>
            <a:pPr>
              <a:spcAft>
                <a:spcPts val="600"/>
              </a:spcAft>
              <a:buClr>
                <a:schemeClr val="dk1"/>
              </a:buClr>
              <a:buSzPct val="100000"/>
              <a:buFont typeface="Arial"/>
              <a:buChar char="•"/>
            </a:pPr>
            <a:r>
              <a:rPr lang="en-US" sz="2800" dirty="0">
                <a:solidFill>
                  <a:srgbClr val="002060"/>
                </a:solidFill>
                <a:latin typeface="Candara" panose="020E0502030303020204" pitchFamily="34" charset="0"/>
              </a:rPr>
              <a:t> </a:t>
            </a:r>
            <a:r>
              <a:rPr lang="en-US" sz="2800" b="1" dirty="0">
                <a:solidFill>
                  <a:srgbClr val="002060"/>
                </a:solidFill>
                <a:latin typeface="Candara" panose="020E0502030303020204" pitchFamily="34" charset="0"/>
              </a:rPr>
              <a:t>Policies</a:t>
            </a:r>
            <a:r>
              <a:rPr lang="en-US" sz="2800" dirty="0">
                <a:solidFill>
                  <a:srgbClr val="002060"/>
                </a:solidFill>
                <a:latin typeface="Candara" panose="020E0502030303020204" pitchFamily="34" charset="0"/>
              </a:rPr>
              <a:t> and </a:t>
            </a:r>
            <a:r>
              <a:rPr lang="en-US" sz="2800" b="1" dirty="0">
                <a:solidFill>
                  <a:srgbClr val="002060"/>
                </a:solidFill>
                <a:latin typeface="Candara" panose="020E0502030303020204" pitchFamily="34" charset="0"/>
              </a:rPr>
              <a:t>Procedures</a:t>
            </a:r>
          </a:p>
          <a:p>
            <a:pPr>
              <a:spcAft>
                <a:spcPts val="600"/>
              </a:spcAft>
              <a:buClr>
                <a:schemeClr val="dk1"/>
              </a:buClr>
              <a:buSzPct val="100000"/>
              <a:buFont typeface="Arial"/>
              <a:buChar char="•"/>
            </a:pPr>
            <a:r>
              <a:rPr lang="en-US" sz="2800" dirty="0">
                <a:solidFill>
                  <a:srgbClr val="002060"/>
                </a:solidFill>
                <a:latin typeface="Candara" panose="020E0502030303020204" pitchFamily="34" charset="0"/>
              </a:rPr>
              <a:t> Resources to prevent security breaches</a:t>
            </a:r>
          </a:p>
          <a:p>
            <a:pPr>
              <a:spcAft>
                <a:spcPts val="600"/>
              </a:spcAft>
              <a:buClr>
                <a:schemeClr val="dk1"/>
              </a:buClr>
              <a:buSzPct val="100000"/>
              <a:buFont typeface="Arial"/>
              <a:buChar char="•"/>
            </a:pPr>
            <a:r>
              <a:rPr lang="en-US" sz="2800" dirty="0">
                <a:solidFill>
                  <a:srgbClr val="002060"/>
                </a:solidFill>
                <a:latin typeface="Candara" panose="020E0502030303020204" pitchFamily="34" charset="0"/>
              </a:rPr>
              <a:t> </a:t>
            </a:r>
            <a:r>
              <a:rPr lang="en-US" sz="2800" b="1" dirty="0">
                <a:solidFill>
                  <a:srgbClr val="002060"/>
                </a:solidFill>
                <a:latin typeface="Candara" panose="020E0502030303020204" pitchFamily="34" charset="0"/>
              </a:rPr>
              <a:t>Firewalls</a:t>
            </a:r>
          </a:p>
          <a:p>
            <a:pPr>
              <a:spcAft>
                <a:spcPts val="600"/>
              </a:spcAft>
              <a:buClr>
                <a:schemeClr val="dk1"/>
              </a:buClr>
              <a:buSzPct val="100000"/>
              <a:buFont typeface="Arial"/>
              <a:buChar char="•"/>
            </a:pPr>
            <a:r>
              <a:rPr lang="en-US" sz="2800" dirty="0">
                <a:solidFill>
                  <a:srgbClr val="002060"/>
                </a:solidFill>
                <a:latin typeface="Candara" panose="020E0502030303020204" pitchFamily="34" charset="0"/>
              </a:rPr>
              <a:t> </a:t>
            </a:r>
            <a:r>
              <a:rPr lang="en-US" sz="2800" b="1" dirty="0">
                <a:solidFill>
                  <a:srgbClr val="002060"/>
                </a:solidFill>
                <a:latin typeface="Candara" panose="020E0502030303020204" pitchFamily="34" charset="0"/>
              </a:rPr>
              <a:t>Cryptography</a:t>
            </a:r>
          </a:p>
          <a:p>
            <a:pPr>
              <a:spcAft>
                <a:spcPts val="600"/>
              </a:spcAft>
              <a:buClr>
                <a:schemeClr val="dk1"/>
              </a:buClr>
              <a:buSzPct val="100000"/>
              <a:buFont typeface="Arial"/>
              <a:buChar char="•"/>
            </a:pPr>
            <a:r>
              <a:rPr lang="en-US" sz="2800" dirty="0">
                <a:solidFill>
                  <a:srgbClr val="002060"/>
                </a:solidFill>
                <a:latin typeface="Candara" panose="020E0502030303020204" pitchFamily="34" charset="0"/>
              </a:rPr>
              <a:t> </a:t>
            </a:r>
            <a:r>
              <a:rPr lang="en-US" sz="2800" b="1" dirty="0">
                <a:solidFill>
                  <a:srgbClr val="002060"/>
                </a:solidFill>
                <a:latin typeface="Candara" panose="020E0502030303020204" pitchFamily="34" charset="0"/>
              </a:rPr>
              <a:t>Authentication</a:t>
            </a:r>
            <a:r>
              <a:rPr lang="en-US" sz="2800" dirty="0">
                <a:solidFill>
                  <a:srgbClr val="002060"/>
                </a:solidFill>
                <a:latin typeface="Candara" panose="020E0502030303020204" pitchFamily="34" charset="0"/>
              </a:rPr>
              <a:t> and </a:t>
            </a:r>
            <a:r>
              <a:rPr lang="en-US" sz="2800" b="1" dirty="0">
                <a:solidFill>
                  <a:srgbClr val="002060"/>
                </a:solidFill>
                <a:latin typeface="Candara" panose="020E0502030303020204" pitchFamily="34" charset="0"/>
              </a:rPr>
              <a:t>Authorization</a:t>
            </a:r>
          </a:p>
          <a:p>
            <a:pPr>
              <a:spcAft>
                <a:spcPts val="600"/>
              </a:spcAft>
              <a:buClr>
                <a:schemeClr val="dk1"/>
              </a:buClr>
              <a:buSzPct val="100000"/>
              <a:buFont typeface="Arial"/>
              <a:buChar char="•"/>
            </a:pPr>
            <a:r>
              <a:rPr lang="en-US" sz="2800" dirty="0">
                <a:solidFill>
                  <a:srgbClr val="002060"/>
                </a:solidFill>
                <a:latin typeface="Candara" panose="020E0502030303020204" pitchFamily="34" charset="0"/>
              </a:rPr>
              <a:t> Client/Server authentication system</a:t>
            </a:r>
          </a:p>
          <a:p>
            <a:pPr>
              <a:spcAft>
                <a:spcPts val="600"/>
              </a:spcAft>
              <a:buClr>
                <a:schemeClr val="dk1"/>
              </a:buClr>
              <a:buSzPct val="100000"/>
              <a:buFont typeface="Arial"/>
              <a:buChar char="•"/>
            </a:pPr>
            <a:r>
              <a:rPr lang="en-US" sz="2800" dirty="0">
                <a:solidFill>
                  <a:srgbClr val="002060"/>
                </a:solidFill>
                <a:latin typeface="Candara" panose="020E0502030303020204" pitchFamily="34" charset="0"/>
              </a:rPr>
              <a:t> Message transfer security</a:t>
            </a:r>
          </a:p>
          <a:p>
            <a:pPr>
              <a:spcAft>
                <a:spcPts val="600"/>
              </a:spcAft>
              <a:buClr>
                <a:schemeClr val="dk1"/>
              </a:buClr>
              <a:buSzPct val="100000"/>
              <a:buFont typeface="Arial"/>
              <a:buChar char="•"/>
            </a:pPr>
            <a:r>
              <a:rPr lang="en-US" sz="2800" dirty="0">
                <a:solidFill>
                  <a:srgbClr val="002060"/>
                </a:solidFill>
                <a:latin typeface="Candara" panose="020E0502030303020204" pitchFamily="34" charset="0"/>
              </a:rPr>
              <a:t> Network protection security</a:t>
            </a:r>
          </a:p>
          <a:p>
            <a:pPr>
              <a:spcAft>
                <a:spcPts val="600"/>
              </a:spcAft>
            </a:pPr>
            <a:endParaRPr sz="2400" dirty="0">
              <a:solidFill>
                <a:srgbClr val="002060"/>
              </a:solidFill>
              <a:latin typeface="Candara" panose="020E0502030303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2"/>
        <p:cNvGrpSpPr/>
        <p:nvPr/>
      </p:nvGrpSpPr>
      <p:grpSpPr>
        <a:xfrm>
          <a:off x="0" y="0"/>
          <a:ext cx="0" cy="0"/>
          <a:chOff x="0" y="0"/>
          <a:chExt cx="0" cy="0"/>
        </a:xfrm>
      </p:grpSpPr>
      <p:cxnSp>
        <p:nvCxnSpPr>
          <p:cNvPr id="693" name="Shape 693"/>
          <p:cNvCxnSpPr/>
          <p:nvPr/>
        </p:nvCxnSpPr>
        <p:spPr>
          <a:xfrm>
            <a:off x="411480" y="4648199"/>
            <a:ext cx="5638800" cy="0"/>
          </a:xfrm>
          <a:prstGeom prst="straightConnector1">
            <a:avLst/>
          </a:prstGeom>
          <a:noFill/>
          <a:ln w="12700" cap="rnd" cmpd="sng">
            <a:solidFill>
              <a:schemeClr val="dk1"/>
            </a:solidFill>
            <a:prstDash val="solid"/>
            <a:miter/>
            <a:headEnd type="none" w="med" len="med"/>
            <a:tailEnd type="none" w="med" len="med"/>
          </a:ln>
        </p:spPr>
      </p:cxnSp>
      <p:sp>
        <p:nvSpPr>
          <p:cNvPr id="694" name="Shape 694"/>
          <p:cNvSpPr txBox="1"/>
          <p:nvPr/>
        </p:nvSpPr>
        <p:spPr>
          <a:xfrm>
            <a:off x="-198120" y="46481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695" name="Shape 695"/>
          <p:cNvSpPr txBox="1"/>
          <p:nvPr/>
        </p:nvSpPr>
        <p:spPr>
          <a:xfrm>
            <a:off x="335280" y="304799"/>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2060"/>
                </a:solidFill>
                <a:latin typeface="Candara" panose="020E0502030303020204" pitchFamily="34" charset="0"/>
              </a:rPr>
              <a:t>Security Threats</a:t>
            </a:r>
          </a:p>
        </p:txBody>
      </p:sp>
      <p:pic>
        <p:nvPicPr>
          <p:cNvPr id="696" name="Shape 696"/>
          <p:cNvPicPr preferRelativeResize="0"/>
          <p:nvPr/>
        </p:nvPicPr>
        <p:blipFill rotWithShape="1">
          <a:blip r:embed="rId3">
            <a:alphaModFix/>
          </a:blip>
          <a:srcRect/>
          <a:stretch/>
        </p:blipFill>
        <p:spPr>
          <a:xfrm>
            <a:off x="368809" y="941831"/>
            <a:ext cx="5527675" cy="3627436"/>
          </a:xfrm>
          <a:prstGeom prst="rect">
            <a:avLst/>
          </a:prstGeom>
          <a:noFill/>
          <a:ln>
            <a:noFill/>
          </a:ln>
        </p:spPr>
      </p:pic>
      <p:sp>
        <p:nvSpPr>
          <p:cNvPr id="697" name="Shape 697"/>
          <p:cNvSpPr txBox="1"/>
          <p:nvPr/>
        </p:nvSpPr>
        <p:spPr>
          <a:xfrm>
            <a:off x="182880" y="5130798"/>
            <a:ext cx="5703886" cy="3318257"/>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SNMPv3</a:t>
            </a:r>
            <a:r>
              <a:rPr lang="en-US" sz="2000" dirty="0">
                <a:solidFill>
                  <a:schemeClr val="dk1"/>
                </a:solidFill>
                <a:latin typeface="Candara" panose="020E0502030303020204" pitchFamily="34" charset="0"/>
              </a:rPr>
              <a:t> addressed </a:t>
            </a:r>
            <a:r>
              <a:rPr lang="en-US" sz="2000" b="1" dirty="0">
                <a:solidFill>
                  <a:schemeClr val="dk1"/>
                </a:solidFill>
                <a:latin typeface="Candara" panose="020E0502030303020204" pitchFamily="34" charset="0"/>
              </a:rPr>
              <a:t>security threats</a:t>
            </a:r>
            <a:r>
              <a:rPr lang="en-US" sz="2000" dirty="0">
                <a:solidFill>
                  <a:schemeClr val="dk1"/>
                </a:solidFill>
                <a:latin typeface="Candara" panose="020E0502030303020204" pitchFamily="34" charset="0"/>
              </a:rPr>
              <a:t> using </a:t>
            </a:r>
            <a:r>
              <a:rPr lang="en-US" sz="2000" b="1" dirty="0">
                <a:solidFill>
                  <a:srgbClr val="0070C0"/>
                </a:solidFill>
                <a:latin typeface="Candara" panose="020E0502030303020204" pitchFamily="34" charset="0"/>
              </a:rPr>
              <a:t>USM</a:t>
            </a:r>
            <a:r>
              <a:rPr lang="en-US" sz="2000" dirty="0">
                <a:solidFill>
                  <a:schemeClr val="dk1"/>
                </a:solidFill>
                <a:latin typeface="Candara" panose="020E0502030303020204" pitchFamily="34" charset="0"/>
              </a:rPr>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user-based security model</a:t>
            </a:r>
            <a:r>
              <a:rPr lang="en-US" sz="2000" dirty="0">
                <a:solidFill>
                  <a:schemeClr val="dk1"/>
                </a:solidFill>
                <a:latin typeface="Candara" panose="020E0502030303020204" pitchFamily="34" charset="0"/>
              </a:rPr>
              <a:t>)</a:t>
            </a:r>
          </a:p>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u="sng" dirty="0">
                <a:solidFill>
                  <a:schemeClr val="dk1"/>
                </a:solidFill>
                <a:latin typeface="Candara" panose="020E0502030303020204" pitchFamily="34" charset="0"/>
              </a:rPr>
              <a:t>USM has two modules:</a:t>
            </a:r>
          </a:p>
          <a:p>
            <a:pPr marL="457200" lvl="1">
              <a:buClr>
                <a:schemeClr val="dk1"/>
              </a:buClr>
              <a:buSzPct val="100000"/>
              <a:buFont typeface="Arial"/>
              <a:buChar char="•"/>
            </a:pPr>
            <a:r>
              <a:rPr lang="en-US" sz="2000" b="1" dirty="0">
                <a:solidFill>
                  <a:srgbClr val="669900"/>
                </a:solidFill>
                <a:latin typeface="Candara" panose="020E0502030303020204" pitchFamily="34" charset="0"/>
              </a:rPr>
              <a:t> Authentication module</a:t>
            </a:r>
          </a:p>
          <a:p>
            <a:pPr marL="914400" lvl="2">
              <a:buClr>
                <a:schemeClr val="dk1"/>
              </a:buClr>
              <a:buSzPct val="100000"/>
              <a:buFont typeface="Arial"/>
              <a:buChar char="•"/>
            </a:pPr>
            <a:r>
              <a:rPr lang="en-US" sz="2000" dirty="0">
                <a:solidFill>
                  <a:schemeClr val="dk1"/>
                </a:solidFill>
                <a:latin typeface="Candara" panose="020E0502030303020204" pitchFamily="34" charset="0"/>
              </a:rPr>
              <a:t> Data integrity</a:t>
            </a:r>
          </a:p>
          <a:p>
            <a:pPr marL="914400" lvl="2">
              <a:buClr>
                <a:schemeClr val="dk1"/>
              </a:buClr>
              <a:buSzPct val="100000"/>
              <a:buFont typeface="Arial"/>
              <a:buChar char="•"/>
            </a:pPr>
            <a:r>
              <a:rPr lang="en-US" sz="2000" dirty="0">
                <a:solidFill>
                  <a:schemeClr val="dk1"/>
                </a:solidFill>
                <a:latin typeface="Candara" panose="020E0502030303020204" pitchFamily="34" charset="0"/>
              </a:rPr>
              <a:t> Data origin</a:t>
            </a:r>
          </a:p>
          <a:p>
            <a:pPr marL="457200" lvl="1">
              <a:buClr>
                <a:schemeClr val="dk1"/>
              </a:buClr>
              <a:buSzPct val="100000"/>
              <a:buFont typeface="Arial"/>
              <a:buChar char="•"/>
            </a:pPr>
            <a:r>
              <a:rPr lang="en-US" sz="2000" b="1" dirty="0">
                <a:solidFill>
                  <a:srgbClr val="669900"/>
                </a:solidFill>
                <a:latin typeface="Candara" panose="020E0502030303020204" pitchFamily="34" charset="0"/>
              </a:rPr>
              <a:t> Privacy module</a:t>
            </a:r>
          </a:p>
          <a:p>
            <a:pPr marL="914400" lvl="2">
              <a:buClr>
                <a:schemeClr val="dk1"/>
              </a:buClr>
              <a:buSzPct val="100000"/>
              <a:buFont typeface="Arial"/>
              <a:buChar char="•"/>
            </a:pPr>
            <a:r>
              <a:rPr lang="en-US" sz="2000" dirty="0">
                <a:solidFill>
                  <a:schemeClr val="dk1"/>
                </a:solidFill>
                <a:latin typeface="Candara" panose="020E0502030303020204" pitchFamily="34" charset="0"/>
              </a:rPr>
              <a:t> Data confidentiality</a:t>
            </a:r>
          </a:p>
          <a:p>
            <a:pPr marL="914400" lvl="2">
              <a:buClr>
                <a:schemeClr val="dk1"/>
              </a:buClr>
              <a:buSzPct val="100000"/>
              <a:buFont typeface="Arial"/>
              <a:buChar char="•"/>
            </a:pPr>
            <a:r>
              <a:rPr lang="en-US" sz="2000" dirty="0">
                <a:solidFill>
                  <a:schemeClr val="dk1"/>
                </a:solidFill>
                <a:latin typeface="Candara" panose="020E0502030303020204" pitchFamily="34" charset="0"/>
              </a:rPr>
              <a:t> Message timeliness</a:t>
            </a:r>
          </a:p>
          <a:p>
            <a:pPr marL="914400" lvl="2">
              <a:buClr>
                <a:schemeClr val="dk1"/>
              </a:buClr>
              <a:buSzPct val="100000"/>
              <a:buFont typeface="Arial"/>
              <a:buChar char="•"/>
            </a:pPr>
            <a:r>
              <a:rPr lang="en-US" sz="2000" dirty="0">
                <a:solidFill>
                  <a:schemeClr val="dk1"/>
                </a:solidFill>
                <a:latin typeface="Candara" panose="020E0502030303020204" pitchFamily="34" charset="0"/>
              </a:rPr>
              <a:t> Message protection</a:t>
            </a:r>
          </a:p>
        </p:txBody>
      </p:sp>
      <p:cxnSp>
        <p:nvCxnSpPr>
          <p:cNvPr id="701" name="Shape 701"/>
          <p:cNvCxnSpPr/>
          <p:nvPr/>
        </p:nvCxnSpPr>
        <p:spPr>
          <a:xfrm>
            <a:off x="335280"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12" name="TextBox 11"/>
          <p:cNvSpPr txBox="1"/>
          <p:nvPr/>
        </p:nvSpPr>
        <p:spPr>
          <a:xfrm>
            <a:off x="6071616" y="524256"/>
            <a:ext cx="5937504" cy="8217634"/>
          </a:xfrm>
          <a:prstGeom prst="rect">
            <a:avLst/>
          </a:prstGeom>
          <a:noFill/>
        </p:spPr>
        <p:txBody>
          <a:bodyPr wrap="square" rtlCol="1">
            <a:spAutoFit/>
          </a:bodyPr>
          <a:lstStyle/>
          <a:p>
            <a:r>
              <a:rPr lang="en-US" sz="1600" b="1" dirty="0">
                <a:latin typeface="Candara" panose="020E0502030303020204" pitchFamily="34" charset="0"/>
              </a:rPr>
              <a:t>Security management </a:t>
            </a:r>
            <a:r>
              <a:rPr lang="en-US" sz="1600" dirty="0">
                <a:latin typeface="Candara" panose="020E0502030303020204" pitchFamily="34" charset="0"/>
              </a:rPr>
              <a:t>is both a </a:t>
            </a:r>
            <a:r>
              <a:rPr lang="en-US" sz="1600" b="1" dirty="0">
                <a:latin typeface="Candara" panose="020E0502030303020204" pitchFamily="34" charset="0"/>
              </a:rPr>
              <a:t>technical </a:t>
            </a:r>
            <a:r>
              <a:rPr lang="en-US" sz="1600" dirty="0">
                <a:latin typeface="Candara" panose="020E0502030303020204" pitchFamily="34" charset="0"/>
              </a:rPr>
              <a:t>and an </a:t>
            </a:r>
            <a:r>
              <a:rPr lang="en-US" sz="1600" b="1" dirty="0">
                <a:latin typeface="Candara" panose="020E0502030303020204" pitchFamily="34" charset="0"/>
              </a:rPr>
              <a:t>administrative </a:t>
            </a:r>
            <a:r>
              <a:rPr lang="en-US" sz="1600" dirty="0">
                <a:latin typeface="Candara" panose="020E0502030303020204" pitchFamily="34" charset="0"/>
              </a:rPr>
              <a:t>issue in </a:t>
            </a:r>
            <a:r>
              <a:rPr lang="en-US" sz="1600" b="1" dirty="0">
                <a:latin typeface="Candara" panose="020E0502030303020204" pitchFamily="34" charset="0"/>
              </a:rPr>
              <a:t>information management</a:t>
            </a:r>
            <a:r>
              <a:rPr lang="en-US" sz="1600" dirty="0">
                <a:latin typeface="Candara" panose="020E0502030303020204" pitchFamily="34" charset="0"/>
              </a:rPr>
              <a:t>. </a:t>
            </a:r>
            <a:r>
              <a:rPr lang="en-US" sz="1600" dirty="0" smtClean="0">
                <a:latin typeface="Candara" panose="020E0502030303020204" pitchFamily="34" charset="0"/>
              </a:rPr>
              <a:t>It involves </a:t>
            </a:r>
            <a:r>
              <a:rPr lang="en-US" sz="1600" b="1" dirty="0">
                <a:latin typeface="Candara" panose="020E0502030303020204" pitchFamily="34" charset="0"/>
              </a:rPr>
              <a:t>securing access</a:t>
            </a:r>
            <a:r>
              <a:rPr lang="en-US" sz="1600" dirty="0">
                <a:latin typeface="Candara" panose="020E0502030303020204" pitchFamily="34" charset="0"/>
              </a:rPr>
              <a:t> to the </a:t>
            </a:r>
            <a:r>
              <a:rPr lang="en-US" sz="1600" b="1" dirty="0">
                <a:latin typeface="Candara" panose="020E0502030303020204" pitchFamily="34" charset="0"/>
              </a:rPr>
              <a:t>network</a:t>
            </a:r>
            <a:r>
              <a:rPr lang="en-US" sz="1600" dirty="0">
                <a:latin typeface="Candara" panose="020E0502030303020204" pitchFamily="34" charset="0"/>
              </a:rPr>
              <a:t> and </a:t>
            </a:r>
            <a:r>
              <a:rPr lang="en-US" sz="1600" b="1" dirty="0">
                <a:latin typeface="Candara" panose="020E0502030303020204" pitchFamily="34" charset="0"/>
              </a:rPr>
              <a:t>information</a:t>
            </a:r>
            <a:r>
              <a:rPr lang="en-US" sz="1600" dirty="0">
                <a:latin typeface="Candara" panose="020E0502030303020204" pitchFamily="34" charset="0"/>
              </a:rPr>
              <a:t> flowing in the network, access to data </a:t>
            </a:r>
            <a:r>
              <a:rPr lang="en-US" sz="1600" dirty="0" smtClean="0">
                <a:latin typeface="Candara" panose="020E0502030303020204" pitchFamily="34" charset="0"/>
              </a:rPr>
              <a:t>stored in </a:t>
            </a:r>
            <a:r>
              <a:rPr lang="en-US" sz="1600" dirty="0">
                <a:latin typeface="Candara" panose="020E0502030303020204" pitchFamily="34" charset="0"/>
              </a:rPr>
              <a:t>the network, and manipulating the data that are stored and flowing across the network. The scope </a:t>
            </a:r>
            <a:r>
              <a:rPr lang="en-US" sz="1600" dirty="0" smtClean="0">
                <a:latin typeface="Candara" panose="020E0502030303020204" pitchFamily="34" charset="0"/>
              </a:rPr>
              <a:t>of network </a:t>
            </a:r>
            <a:r>
              <a:rPr lang="en-US" sz="1600" dirty="0">
                <a:latin typeface="Candara" panose="020E0502030303020204" pitchFamily="34" charset="0"/>
              </a:rPr>
              <a:t>and access to it not only covers enterprise intranet network, but also the Internet that it is </a:t>
            </a:r>
            <a:r>
              <a:rPr lang="en-US" sz="1600" dirty="0" smtClean="0">
                <a:latin typeface="Candara" panose="020E0502030303020204" pitchFamily="34" charset="0"/>
              </a:rPr>
              <a:t>connected </a:t>
            </a:r>
            <a:r>
              <a:rPr lang="en-US" sz="1600" dirty="0">
                <a:latin typeface="Candara" panose="020E0502030303020204" pitchFamily="34" charset="0"/>
              </a:rPr>
              <a:t>to.</a:t>
            </a:r>
          </a:p>
          <a:p>
            <a:endParaRPr lang="en-US" sz="1600" dirty="0" smtClean="0">
              <a:latin typeface="Candara" panose="020E0502030303020204" pitchFamily="34" charset="0"/>
            </a:endParaRPr>
          </a:p>
          <a:p>
            <a:r>
              <a:rPr lang="en-US" sz="1600" dirty="0" smtClean="0">
                <a:latin typeface="Candara" panose="020E0502030303020204" pitchFamily="34" charset="0"/>
              </a:rPr>
              <a:t>Another </a:t>
            </a:r>
            <a:r>
              <a:rPr lang="en-US" sz="1600" dirty="0">
                <a:latin typeface="Candara" panose="020E0502030303020204" pitchFamily="34" charset="0"/>
              </a:rPr>
              <a:t>area of great concern in secure communication is communication with </a:t>
            </a:r>
            <a:r>
              <a:rPr lang="en-US" sz="1600" b="1" dirty="0">
                <a:latin typeface="Candara" panose="020E0502030303020204" pitchFamily="34" charset="0"/>
              </a:rPr>
              <a:t>mobile </a:t>
            </a:r>
            <a:r>
              <a:rPr lang="en-US" sz="1600" b="1" dirty="0" smtClean="0">
                <a:latin typeface="Candara" panose="020E0502030303020204" pitchFamily="34" charset="0"/>
              </a:rPr>
              <a:t>stations</a:t>
            </a:r>
            <a:r>
              <a:rPr lang="en-US" sz="1600" dirty="0" smtClean="0">
                <a:latin typeface="Candara" panose="020E0502030303020204" pitchFamily="34" charset="0"/>
              </a:rPr>
              <a:t>. </a:t>
            </a:r>
            <a:endParaRPr lang="en-US" sz="1600" dirty="0">
              <a:latin typeface="Candara" panose="020E0502030303020204" pitchFamily="34" charset="0"/>
            </a:endParaRPr>
          </a:p>
          <a:p>
            <a:r>
              <a:rPr lang="en-US" sz="1600" dirty="0" smtClean="0">
                <a:latin typeface="Candara" panose="020E0502030303020204" pitchFamily="34" charset="0"/>
              </a:rPr>
              <a:t>In Chapter </a:t>
            </a:r>
            <a:r>
              <a:rPr lang="en-US" sz="1600" dirty="0">
                <a:latin typeface="Candara" panose="020E0502030303020204" pitchFamily="34" charset="0"/>
              </a:rPr>
              <a:t>7 we covered several of the security issues associated with SNMP management as part </a:t>
            </a:r>
            <a:r>
              <a:rPr lang="en-US" sz="1600" dirty="0" smtClean="0">
                <a:latin typeface="Candara" panose="020E0502030303020204" pitchFamily="34" charset="0"/>
              </a:rPr>
              <a:t>of </a:t>
            </a:r>
            <a:r>
              <a:rPr lang="en-US" sz="1600" b="1" dirty="0" smtClean="0">
                <a:latin typeface="Candara" panose="020E0502030303020204" pitchFamily="34" charset="0"/>
              </a:rPr>
              <a:t>SNMPv3</a:t>
            </a:r>
            <a:r>
              <a:rPr lang="en-US" sz="1600" dirty="0" smtClean="0">
                <a:latin typeface="Candara" panose="020E0502030303020204" pitchFamily="34" charset="0"/>
              </a:rPr>
              <a:t> </a:t>
            </a:r>
            <a:r>
              <a:rPr lang="en-US" sz="1600" dirty="0">
                <a:latin typeface="Candara" panose="020E0502030303020204" pitchFamily="34" charset="0"/>
              </a:rPr>
              <a:t>specifications and discussed possible security threats. Four </a:t>
            </a:r>
            <a:r>
              <a:rPr lang="en-US" sz="1600" b="1" dirty="0">
                <a:latin typeface="Candara" panose="020E0502030303020204" pitchFamily="34" charset="0"/>
              </a:rPr>
              <a:t>types </a:t>
            </a:r>
            <a:r>
              <a:rPr lang="en-US" sz="1600" b="1" dirty="0" smtClean="0">
                <a:latin typeface="Candara" panose="020E0502030303020204" pitchFamily="34" charset="0"/>
              </a:rPr>
              <a:t>of security </a:t>
            </a:r>
            <a:r>
              <a:rPr lang="en-US" sz="1600" b="1" dirty="0">
                <a:latin typeface="Candara" panose="020E0502030303020204" pitchFamily="34" charset="0"/>
              </a:rPr>
              <a:t>threats </a:t>
            </a:r>
            <a:r>
              <a:rPr lang="en-US" sz="1600" dirty="0">
                <a:latin typeface="Candara" panose="020E0502030303020204" pitchFamily="34" charset="0"/>
              </a:rPr>
              <a:t>to </a:t>
            </a:r>
            <a:r>
              <a:rPr lang="en-US" sz="1600" dirty="0" smtClean="0">
                <a:latin typeface="Candara" panose="020E0502030303020204" pitchFamily="34" charset="0"/>
              </a:rPr>
              <a:t>network management </a:t>
            </a:r>
            <a:r>
              <a:rPr lang="en-US" sz="1600" dirty="0">
                <a:latin typeface="Candara" panose="020E0502030303020204" pitchFamily="34" charset="0"/>
              </a:rPr>
              <a:t>were identified: </a:t>
            </a:r>
            <a:r>
              <a:rPr lang="en-US" sz="1600" b="1" dirty="0">
                <a:solidFill>
                  <a:srgbClr val="CC6600"/>
                </a:solidFill>
                <a:latin typeface="Candara" panose="020E0502030303020204" pitchFamily="34" charset="0"/>
              </a:rPr>
              <a:t>modification of information</a:t>
            </a:r>
            <a:r>
              <a:rPr lang="en-US" sz="1600" dirty="0">
                <a:latin typeface="Candara" panose="020E0502030303020204" pitchFamily="34" charset="0"/>
              </a:rPr>
              <a:t>, </a:t>
            </a:r>
            <a:r>
              <a:rPr lang="en-US" sz="1600" b="1" dirty="0">
                <a:solidFill>
                  <a:srgbClr val="CC6600"/>
                </a:solidFill>
                <a:latin typeface="Candara" panose="020E0502030303020204" pitchFamily="34" charset="0"/>
              </a:rPr>
              <a:t>masquerade</a:t>
            </a:r>
            <a:r>
              <a:rPr lang="en-US" sz="1600" dirty="0">
                <a:latin typeface="Candara" panose="020E0502030303020204" pitchFamily="34" charset="0"/>
              </a:rPr>
              <a:t>, </a:t>
            </a:r>
            <a:r>
              <a:rPr lang="en-US" sz="1600" b="1" dirty="0">
                <a:solidFill>
                  <a:srgbClr val="CC6600"/>
                </a:solidFill>
                <a:latin typeface="Candara" panose="020E0502030303020204" pitchFamily="34" charset="0"/>
              </a:rPr>
              <a:t>message stream </a:t>
            </a:r>
            <a:r>
              <a:rPr lang="en-US" sz="1600" b="1" dirty="0" smtClean="0">
                <a:solidFill>
                  <a:srgbClr val="CC6600"/>
                </a:solidFill>
                <a:latin typeface="Candara" panose="020E0502030303020204" pitchFamily="34" charset="0"/>
              </a:rPr>
              <a:t>modification</a:t>
            </a:r>
            <a:r>
              <a:rPr lang="en-US" sz="1600" dirty="0" smtClean="0">
                <a:latin typeface="Candara" panose="020E0502030303020204" pitchFamily="34" charset="0"/>
              </a:rPr>
              <a:t>, and </a:t>
            </a:r>
            <a:r>
              <a:rPr lang="en-US" sz="1600" b="1" dirty="0">
                <a:solidFill>
                  <a:srgbClr val="CC6600"/>
                </a:solidFill>
                <a:latin typeface="Candara" panose="020E0502030303020204" pitchFamily="34" charset="0"/>
              </a:rPr>
              <a:t>disclosure</a:t>
            </a:r>
            <a:r>
              <a:rPr lang="en-US" sz="1600" dirty="0">
                <a:latin typeface="Candara" panose="020E0502030303020204" pitchFamily="34" charset="0"/>
              </a:rPr>
              <a:t>. </a:t>
            </a:r>
            <a:endParaRPr lang="en-US" sz="1600" dirty="0" smtClean="0">
              <a:latin typeface="Candara" panose="020E0502030303020204" pitchFamily="34" charset="0"/>
            </a:endParaRPr>
          </a:p>
          <a:p>
            <a:endParaRPr lang="en-US" sz="1600" dirty="0">
              <a:latin typeface="Candara" panose="020E0502030303020204" pitchFamily="34" charset="0"/>
            </a:endParaRPr>
          </a:p>
          <a:p>
            <a:r>
              <a:rPr lang="en-US" sz="1600" dirty="0" smtClean="0">
                <a:latin typeface="Candara" panose="020E0502030303020204" pitchFamily="34" charset="0"/>
              </a:rPr>
              <a:t>They </a:t>
            </a:r>
            <a:r>
              <a:rPr lang="en-US" sz="1600" dirty="0">
                <a:latin typeface="Candara" panose="020E0502030303020204" pitchFamily="34" charset="0"/>
              </a:rPr>
              <a:t>are applicable to security </a:t>
            </a:r>
            <a:r>
              <a:rPr lang="en-US" sz="1600" dirty="0" smtClean="0">
                <a:latin typeface="Candara" panose="020E0502030303020204" pitchFamily="34" charset="0"/>
              </a:rPr>
              <a:t>in the </a:t>
            </a:r>
            <a:r>
              <a:rPr lang="en-US" sz="1600" dirty="0">
                <a:latin typeface="Candara" panose="020E0502030303020204" pitchFamily="34" charset="0"/>
              </a:rPr>
              <a:t>implementation of </a:t>
            </a:r>
            <a:r>
              <a:rPr lang="en-US" sz="1600" b="1" dirty="0">
                <a:latin typeface="Candara" panose="020E0502030303020204" pitchFamily="34" charset="0"/>
              </a:rPr>
              <a:t>security</a:t>
            </a:r>
            <a:r>
              <a:rPr lang="en-US" sz="1600" dirty="0">
                <a:latin typeface="Candara" panose="020E0502030303020204" pitchFamily="34" charset="0"/>
              </a:rPr>
              <a:t> </a:t>
            </a:r>
            <a:r>
              <a:rPr lang="en-US" sz="1600" b="1" dirty="0">
                <a:latin typeface="Candara" panose="020E0502030303020204" pitchFamily="34" charset="0"/>
              </a:rPr>
              <a:t>subsystems</a:t>
            </a:r>
            <a:r>
              <a:rPr lang="en-US" sz="1600" dirty="0">
                <a:latin typeface="Candara" panose="020E0502030303020204" pitchFamily="34" charset="0"/>
              </a:rPr>
              <a:t> </a:t>
            </a:r>
            <a:r>
              <a:rPr lang="en-US" sz="1600" dirty="0" smtClean="0">
                <a:latin typeface="Candara" panose="020E0502030303020204" pitchFamily="34" charset="0"/>
              </a:rPr>
              <a:t>in the </a:t>
            </a:r>
            <a:r>
              <a:rPr lang="en-US" sz="1600" b="1" dirty="0" smtClean="0">
                <a:latin typeface="Candara" panose="020E0502030303020204" pitchFamily="34" charset="0"/>
              </a:rPr>
              <a:t>agent</a:t>
            </a:r>
            <a:r>
              <a:rPr lang="en-US" sz="1600" dirty="0" smtClean="0">
                <a:latin typeface="Candara" panose="020E0502030303020204" pitchFamily="34" charset="0"/>
              </a:rPr>
              <a:t> (authoritative </a:t>
            </a:r>
            <a:r>
              <a:rPr lang="en-US" sz="1600" dirty="0">
                <a:latin typeface="Candara" panose="020E0502030303020204" pitchFamily="34" charset="0"/>
              </a:rPr>
              <a:t>engine) and in the </a:t>
            </a:r>
            <a:r>
              <a:rPr lang="en-US" sz="1600" b="1" dirty="0">
                <a:latin typeface="Candara" panose="020E0502030303020204" pitchFamily="34" charset="0"/>
              </a:rPr>
              <a:t>manager</a:t>
            </a:r>
            <a:r>
              <a:rPr lang="en-US" sz="1600" dirty="0">
                <a:latin typeface="Candara" panose="020E0502030303020204" pitchFamily="34" charset="0"/>
              </a:rPr>
              <a:t> (non-authoritative engine). </a:t>
            </a:r>
            <a:endParaRPr lang="en-US" sz="1600" dirty="0" smtClean="0">
              <a:latin typeface="Candara" panose="020E0502030303020204" pitchFamily="34" charset="0"/>
            </a:endParaRPr>
          </a:p>
          <a:p>
            <a:endParaRPr lang="en-US" sz="1600" dirty="0">
              <a:latin typeface="Candara" panose="020E0502030303020204" pitchFamily="34" charset="0"/>
            </a:endParaRPr>
          </a:p>
          <a:p>
            <a:r>
              <a:rPr lang="en-US" sz="1600" dirty="0" smtClean="0">
                <a:latin typeface="Candara" panose="020E0502030303020204" pitchFamily="34" charset="0"/>
              </a:rPr>
              <a:t>The </a:t>
            </a:r>
            <a:r>
              <a:rPr lang="en-US" sz="1600" b="1" dirty="0">
                <a:latin typeface="Candara" panose="020E0502030303020204" pitchFamily="34" charset="0"/>
              </a:rPr>
              <a:t>SNMPv3</a:t>
            </a:r>
            <a:r>
              <a:rPr lang="en-US" sz="1600" dirty="0">
                <a:latin typeface="Candara" panose="020E0502030303020204" pitchFamily="34" charset="0"/>
              </a:rPr>
              <a:t> </a:t>
            </a:r>
            <a:r>
              <a:rPr lang="en-US" sz="1600" b="1" dirty="0">
                <a:latin typeface="Candara" panose="020E0502030303020204" pitchFamily="34" charset="0"/>
              </a:rPr>
              <a:t>security</a:t>
            </a:r>
            <a:r>
              <a:rPr lang="en-US" sz="1600" dirty="0">
                <a:latin typeface="Candara" panose="020E0502030303020204" pitchFamily="34" charset="0"/>
              </a:rPr>
              <a:t> </a:t>
            </a:r>
            <a:r>
              <a:rPr lang="en-US" sz="1600" b="1" dirty="0" smtClean="0">
                <a:latin typeface="Candara" panose="020E0502030303020204" pitchFamily="34" charset="0"/>
              </a:rPr>
              <a:t>subsystem</a:t>
            </a:r>
            <a:r>
              <a:rPr lang="en-US" sz="1600" dirty="0" smtClean="0">
                <a:latin typeface="Candara" panose="020E0502030303020204" pitchFamily="34" charset="0"/>
              </a:rPr>
              <a:t> is </a:t>
            </a:r>
            <a:r>
              <a:rPr lang="en-US" sz="1600" dirty="0">
                <a:latin typeface="Candara" panose="020E0502030303020204" pitchFamily="34" charset="0"/>
              </a:rPr>
              <a:t>the </a:t>
            </a:r>
            <a:r>
              <a:rPr lang="en-US" sz="1600" b="1" dirty="0">
                <a:solidFill>
                  <a:srgbClr val="0070C0"/>
                </a:solidFill>
                <a:latin typeface="Candara" panose="020E0502030303020204" pitchFamily="34" charset="0"/>
              </a:rPr>
              <a:t>User-Based Security Model</a:t>
            </a:r>
            <a:r>
              <a:rPr lang="en-US" sz="1600" dirty="0">
                <a:solidFill>
                  <a:srgbClr val="0070C0"/>
                </a:solidFill>
                <a:latin typeface="Candara" panose="020E0502030303020204" pitchFamily="34" charset="0"/>
              </a:rPr>
              <a:t> </a:t>
            </a:r>
            <a:r>
              <a:rPr lang="en-US" sz="1600" dirty="0">
                <a:latin typeface="Candara" panose="020E0502030303020204" pitchFamily="34" charset="0"/>
              </a:rPr>
              <a:t>(</a:t>
            </a:r>
            <a:r>
              <a:rPr lang="en-US" sz="1600" b="1" dirty="0">
                <a:solidFill>
                  <a:srgbClr val="0070C0"/>
                </a:solidFill>
                <a:latin typeface="Candara" panose="020E0502030303020204" pitchFamily="34" charset="0"/>
              </a:rPr>
              <a:t>USM</a:t>
            </a:r>
            <a:r>
              <a:rPr lang="en-US" sz="1600" dirty="0">
                <a:latin typeface="Candara" panose="020E0502030303020204" pitchFamily="34" charset="0"/>
              </a:rPr>
              <a:t>). </a:t>
            </a:r>
            <a:r>
              <a:rPr lang="en-US" sz="1600" dirty="0" smtClean="0">
                <a:latin typeface="Candara" panose="020E0502030303020204" pitchFamily="34" charset="0"/>
              </a:rPr>
              <a:t>It has </a:t>
            </a:r>
            <a:r>
              <a:rPr lang="en-US" sz="1600" b="1" dirty="0">
                <a:latin typeface="Candara" panose="020E0502030303020204" pitchFamily="34" charset="0"/>
              </a:rPr>
              <a:t>two modules </a:t>
            </a:r>
            <a:r>
              <a:rPr lang="en-US" sz="1600" dirty="0">
                <a:latin typeface="Candara" panose="020E0502030303020204" pitchFamily="34" charset="0"/>
              </a:rPr>
              <a:t>— an </a:t>
            </a:r>
            <a:r>
              <a:rPr lang="en-US" sz="1600" b="1" dirty="0">
                <a:solidFill>
                  <a:srgbClr val="669900"/>
                </a:solidFill>
                <a:latin typeface="Candara" panose="020E0502030303020204" pitchFamily="34" charset="0"/>
              </a:rPr>
              <a:t>authentication module </a:t>
            </a:r>
            <a:r>
              <a:rPr lang="en-US" sz="1600" dirty="0">
                <a:latin typeface="Candara" panose="020E0502030303020204" pitchFamily="34" charset="0"/>
              </a:rPr>
              <a:t>and a </a:t>
            </a:r>
            <a:r>
              <a:rPr lang="en-US" sz="1600" b="1" dirty="0" smtClean="0">
                <a:solidFill>
                  <a:srgbClr val="669900"/>
                </a:solidFill>
                <a:latin typeface="Candara" panose="020E0502030303020204" pitchFamily="34" charset="0"/>
              </a:rPr>
              <a:t>privacy module</a:t>
            </a:r>
            <a:r>
              <a:rPr lang="en-US" sz="1600" dirty="0">
                <a:latin typeface="Candara" panose="020E0502030303020204" pitchFamily="34" charset="0"/>
              </a:rPr>
              <a:t>. The former addresses data integrity and data origin; the latter is concerned with data </a:t>
            </a:r>
            <a:r>
              <a:rPr lang="en-US" sz="1600" b="1" dirty="0" smtClean="0">
                <a:solidFill>
                  <a:srgbClr val="CC6600"/>
                </a:solidFill>
                <a:latin typeface="Candara" panose="020E0502030303020204" pitchFamily="34" charset="0"/>
              </a:rPr>
              <a:t>confidentiality</a:t>
            </a:r>
            <a:r>
              <a:rPr lang="en-US" sz="1600" dirty="0">
                <a:latin typeface="Candara" panose="020E0502030303020204" pitchFamily="34" charset="0"/>
              </a:rPr>
              <a:t>, </a:t>
            </a:r>
            <a:r>
              <a:rPr lang="en-US" sz="1600" b="1" dirty="0">
                <a:solidFill>
                  <a:srgbClr val="CC6600"/>
                </a:solidFill>
                <a:latin typeface="Candara" panose="020E0502030303020204" pitchFamily="34" charset="0"/>
              </a:rPr>
              <a:t>message timeliness</a:t>
            </a:r>
            <a:r>
              <a:rPr lang="en-US" sz="1600" dirty="0">
                <a:latin typeface="Candara" panose="020E0502030303020204" pitchFamily="34" charset="0"/>
              </a:rPr>
              <a:t>, and </a:t>
            </a:r>
            <a:r>
              <a:rPr lang="en-US" sz="1600" b="1" dirty="0">
                <a:solidFill>
                  <a:srgbClr val="CC6600"/>
                </a:solidFill>
                <a:latin typeface="Candara" panose="020E0502030303020204" pitchFamily="34" charset="0"/>
              </a:rPr>
              <a:t>limited message protection</a:t>
            </a:r>
            <a:r>
              <a:rPr lang="en-US" sz="1600" dirty="0">
                <a:latin typeface="Candara" panose="020E0502030303020204" pitchFamily="34" charset="0"/>
              </a:rPr>
              <a:t>. The basic concepts discussed in Chapter </a:t>
            </a:r>
            <a:r>
              <a:rPr lang="en-US" sz="1600" dirty="0" smtClean="0">
                <a:latin typeface="Candara" panose="020E0502030303020204" pitchFamily="34" charset="0"/>
              </a:rPr>
              <a:t>7 are </a:t>
            </a:r>
            <a:r>
              <a:rPr lang="en-US" sz="1600" dirty="0">
                <a:latin typeface="Candara" panose="020E0502030303020204" pitchFamily="34" charset="0"/>
              </a:rPr>
              <a:t>part of generalized security management in data communications.</a:t>
            </a:r>
          </a:p>
          <a:p>
            <a:endParaRPr lang="en-US" sz="1600" dirty="0" smtClean="0">
              <a:latin typeface="Candara" panose="020E0502030303020204" pitchFamily="34" charset="0"/>
            </a:endParaRPr>
          </a:p>
          <a:p>
            <a:r>
              <a:rPr lang="en-US" sz="1600" b="1" dirty="0" smtClean="0">
                <a:latin typeface="Candara" panose="020E0502030303020204" pitchFamily="34" charset="0"/>
              </a:rPr>
              <a:t>Security </a:t>
            </a:r>
            <a:r>
              <a:rPr lang="en-US" sz="1600" b="1" dirty="0">
                <a:latin typeface="Candara" panose="020E0502030303020204" pitchFamily="34" charset="0"/>
              </a:rPr>
              <a:t>management </a:t>
            </a:r>
            <a:r>
              <a:rPr lang="en-US" sz="1600" dirty="0">
                <a:latin typeface="Candara" panose="020E0502030303020204" pitchFamily="34" charset="0"/>
              </a:rPr>
              <a:t>goes beyond the </a:t>
            </a:r>
            <a:r>
              <a:rPr lang="en-US" sz="1600" b="1" dirty="0">
                <a:latin typeface="Candara" panose="020E0502030303020204" pitchFamily="34" charset="0"/>
              </a:rPr>
              <a:t>realm </a:t>
            </a:r>
            <a:r>
              <a:rPr lang="en-US" sz="1600" dirty="0">
                <a:latin typeface="Candara" panose="020E0502030303020204" pitchFamily="34" charset="0"/>
              </a:rPr>
              <a:t>of </a:t>
            </a:r>
            <a:r>
              <a:rPr lang="en-US" sz="1600" b="1" dirty="0">
                <a:latin typeface="Candara" panose="020E0502030303020204" pitchFamily="34" charset="0"/>
              </a:rPr>
              <a:t>SNMP management</a:t>
            </a:r>
            <a:r>
              <a:rPr lang="en-US" sz="1600" dirty="0">
                <a:latin typeface="Candara" panose="020E0502030303020204" pitchFamily="34" charset="0"/>
              </a:rPr>
              <a:t>. In this section, we will </a:t>
            </a:r>
            <a:r>
              <a:rPr lang="en-US" sz="1600" dirty="0" smtClean="0">
                <a:latin typeface="Candara" panose="020E0502030303020204" pitchFamily="34" charset="0"/>
              </a:rPr>
              <a:t>address </a:t>
            </a:r>
            <a:r>
              <a:rPr lang="en-US" sz="1600" b="1" dirty="0" smtClean="0">
                <a:solidFill>
                  <a:srgbClr val="002060"/>
                </a:solidFill>
                <a:latin typeface="Candara" panose="020E0502030303020204" pitchFamily="34" charset="0"/>
              </a:rPr>
              <a:t>policies</a:t>
            </a:r>
            <a:r>
              <a:rPr lang="en-US" sz="1600" dirty="0" smtClean="0">
                <a:latin typeface="Candara" panose="020E0502030303020204" pitchFamily="34" charset="0"/>
              </a:rPr>
              <a:t> </a:t>
            </a:r>
            <a:r>
              <a:rPr lang="en-US" sz="1600" dirty="0">
                <a:latin typeface="Candara" panose="020E0502030303020204" pitchFamily="34" charset="0"/>
              </a:rPr>
              <a:t>and </a:t>
            </a:r>
            <a:r>
              <a:rPr lang="en-US" sz="1600" b="1" dirty="0">
                <a:solidFill>
                  <a:srgbClr val="002060"/>
                </a:solidFill>
                <a:latin typeface="Candara" panose="020E0502030303020204" pitchFamily="34" charset="0"/>
              </a:rPr>
              <a:t>procedures</a:t>
            </a:r>
            <a:r>
              <a:rPr lang="en-US" sz="1600" dirty="0">
                <a:latin typeface="Candara" panose="020E0502030303020204" pitchFamily="34" charset="0"/>
              </a:rPr>
              <a:t>, </a:t>
            </a:r>
            <a:r>
              <a:rPr lang="en-US" sz="1600" b="1" dirty="0">
                <a:solidFill>
                  <a:srgbClr val="002060"/>
                </a:solidFill>
                <a:latin typeface="Candara" panose="020E0502030303020204" pitchFamily="34" charset="0"/>
              </a:rPr>
              <a:t>resources to prevent security breaches</a:t>
            </a:r>
            <a:r>
              <a:rPr lang="en-US" sz="1600" dirty="0">
                <a:latin typeface="Candara" panose="020E0502030303020204" pitchFamily="34" charset="0"/>
              </a:rPr>
              <a:t>, and </a:t>
            </a:r>
            <a:r>
              <a:rPr lang="en-US" sz="1600" b="1" dirty="0">
                <a:solidFill>
                  <a:srgbClr val="002060"/>
                </a:solidFill>
                <a:latin typeface="Candara" panose="020E0502030303020204" pitchFamily="34" charset="0"/>
              </a:rPr>
              <a:t>network protection from </a:t>
            </a:r>
            <a:r>
              <a:rPr lang="en-US" sz="1600" b="1" dirty="0" smtClean="0">
                <a:solidFill>
                  <a:srgbClr val="002060"/>
                </a:solidFill>
                <a:latin typeface="Candara" panose="020E0502030303020204" pitchFamily="34" charset="0"/>
              </a:rPr>
              <a:t>software attacks</a:t>
            </a:r>
            <a:r>
              <a:rPr lang="en-US" sz="1600" dirty="0">
                <a:latin typeface="Candara" panose="020E0502030303020204" pitchFamily="34" charset="0"/>
              </a:rPr>
              <a:t>. </a:t>
            </a:r>
            <a:endParaRPr lang="en-US" sz="1600" dirty="0" smtClean="0">
              <a:latin typeface="Candara" panose="020E0502030303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6"/>
        <p:cNvGrpSpPr/>
        <p:nvPr/>
      </p:nvGrpSpPr>
      <p:grpSpPr>
        <a:xfrm>
          <a:off x="0" y="0"/>
          <a:ext cx="0" cy="0"/>
          <a:chOff x="0" y="0"/>
          <a:chExt cx="0" cy="0"/>
        </a:xfrm>
      </p:grpSpPr>
      <p:cxnSp>
        <p:nvCxnSpPr>
          <p:cNvPr id="707" name="Shape 707"/>
          <p:cNvCxnSpPr/>
          <p:nvPr/>
        </p:nvCxnSpPr>
        <p:spPr>
          <a:xfrm>
            <a:off x="301752" y="3294887"/>
            <a:ext cx="5638800" cy="0"/>
          </a:xfrm>
          <a:prstGeom prst="straightConnector1">
            <a:avLst/>
          </a:prstGeom>
          <a:noFill/>
          <a:ln w="12700" cap="rnd" cmpd="sng">
            <a:solidFill>
              <a:schemeClr val="dk1"/>
            </a:solidFill>
            <a:prstDash val="solid"/>
            <a:miter/>
            <a:headEnd type="none" w="med" len="med"/>
            <a:tailEnd type="none" w="med" len="med"/>
          </a:ln>
        </p:spPr>
      </p:cxnSp>
      <p:sp>
        <p:nvSpPr>
          <p:cNvPr id="708" name="Shape 708"/>
          <p:cNvSpPr txBox="1"/>
          <p:nvPr/>
        </p:nvSpPr>
        <p:spPr>
          <a:xfrm>
            <a:off x="-222504" y="43433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709" name="Shape 709"/>
          <p:cNvSpPr txBox="1"/>
          <p:nvPr/>
        </p:nvSpPr>
        <p:spPr>
          <a:xfrm>
            <a:off x="234696" y="304799"/>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2060"/>
                </a:solidFill>
                <a:latin typeface="Candara" panose="020E0502030303020204" pitchFamily="34" charset="0"/>
              </a:rPr>
              <a:t>Policies and Procedures</a:t>
            </a:r>
          </a:p>
        </p:txBody>
      </p:sp>
      <p:sp>
        <p:nvSpPr>
          <p:cNvPr id="711" name="Shape 711"/>
          <p:cNvSpPr txBox="1"/>
          <p:nvPr/>
        </p:nvSpPr>
        <p:spPr>
          <a:xfrm>
            <a:off x="310897" y="4800600"/>
            <a:ext cx="5943599" cy="2530475"/>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References</a:t>
            </a:r>
            <a:r>
              <a:rPr lang="en-US" sz="2000" dirty="0">
                <a:solidFill>
                  <a:schemeClr val="dk1"/>
                </a:solidFill>
                <a:latin typeface="Candara" panose="020E0502030303020204" pitchFamily="34" charset="0"/>
              </a:rPr>
              <a:t>:</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Formal statement </a:t>
            </a:r>
            <a:r>
              <a:rPr lang="en-US" sz="2000" dirty="0">
                <a:solidFill>
                  <a:schemeClr val="dk1"/>
                </a:solidFill>
                <a:latin typeface="Candara" panose="020E0502030303020204" pitchFamily="34" charset="0"/>
              </a:rPr>
              <a:t>of </a:t>
            </a:r>
            <a:r>
              <a:rPr lang="en-US" sz="2000" b="1" dirty="0">
                <a:solidFill>
                  <a:schemeClr val="dk1"/>
                </a:solidFill>
                <a:latin typeface="Candara" panose="020E0502030303020204" pitchFamily="34" charset="0"/>
              </a:rPr>
              <a:t>rules </a:t>
            </a:r>
            <a:r>
              <a:rPr lang="en-US" sz="2000" dirty="0">
                <a:solidFill>
                  <a:schemeClr val="dk1"/>
                </a:solidFill>
                <a:latin typeface="Candara" panose="020E0502030303020204" pitchFamily="34" charset="0"/>
              </a:rPr>
              <a:t>for protecting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organization’s technology and assets (RFC</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2196)</a:t>
            </a:r>
          </a:p>
          <a:p>
            <a:pPr marL="457200" lvl="1">
              <a:buClr>
                <a:schemeClr val="dk1"/>
              </a:buClr>
              <a:buSzPct val="100000"/>
              <a:buFont typeface="Arial"/>
              <a:buChar char="•"/>
            </a:pPr>
            <a:r>
              <a:rPr lang="en-US" sz="2000" dirty="0">
                <a:solidFill>
                  <a:schemeClr val="dk1"/>
                </a:solidFill>
                <a:latin typeface="Candara" panose="020E0502030303020204" pitchFamily="34" charset="0"/>
              </a:rPr>
              <a:t> Introduction to </a:t>
            </a:r>
            <a:r>
              <a:rPr lang="en-US" sz="2000" b="1" dirty="0">
                <a:solidFill>
                  <a:schemeClr val="dk1"/>
                </a:solidFill>
                <a:latin typeface="Candara" panose="020E0502030303020204" pitchFamily="34" charset="0"/>
              </a:rPr>
              <a:t>Firewalls</a:t>
            </a:r>
            <a:r>
              <a:rPr lang="en-US" sz="2000" dirty="0">
                <a:solidFill>
                  <a:schemeClr val="dk1"/>
                </a:solidFill>
                <a:latin typeface="Candara" panose="020E0502030303020204" pitchFamily="34" charset="0"/>
              </a:rPr>
              <a:t> (NIST)</a:t>
            </a:r>
          </a:p>
          <a:p>
            <a:pPr marL="457200" lvl="1">
              <a:buClr>
                <a:schemeClr val="dk1"/>
              </a:buClr>
              <a:buSzPct val="100000"/>
              <a:buFont typeface="Arial"/>
              <a:buChar char="•"/>
            </a:pPr>
            <a:r>
              <a:rPr lang="en-US" sz="2000" dirty="0">
                <a:solidFill>
                  <a:schemeClr val="dk1"/>
                </a:solidFill>
                <a:latin typeface="Candara" panose="020E0502030303020204" pitchFamily="34" charset="0"/>
              </a:rPr>
              <a:t> Orange Book by </a:t>
            </a:r>
            <a:r>
              <a:rPr lang="en-US" sz="2000" b="1" dirty="0">
                <a:solidFill>
                  <a:schemeClr val="dk1"/>
                </a:solidFill>
                <a:latin typeface="Candara" panose="020E0502030303020204" pitchFamily="34" charset="0"/>
              </a:rPr>
              <a:t>National Computer Security</a:t>
            </a:r>
            <a:r>
              <a:rPr lang="en-US" sz="2000" dirty="0">
                <a:solidFill>
                  <a:schemeClr val="dk1"/>
                </a:solidFill>
                <a:latin typeface="Candara" panose="020E0502030303020204" pitchFamily="34" charset="0"/>
              </a:rPr>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Center</a:t>
            </a: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NCSC</a:t>
            </a:r>
            <a:r>
              <a:rPr lang="en-US" sz="2000" dirty="0">
                <a:solidFill>
                  <a:schemeClr val="dk1"/>
                </a:solidFill>
                <a:latin typeface="Candara" panose="020E0502030303020204" pitchFamily="34" charset="0"/>
              </a:rPr>
              <a:t>) rates computers based on</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security design features</a:t>
            </a:r>
          </a:p>
        </p:txBody>
      </p:sp>
      <p:cxnSp>
        <p:nvCxnSpPr>
          <p:cNvPr id="715" name="Shape 715"/>
          <p:cNvCxnSpPr/>
          <p:nvPr/>
        </p:nvCxnSpPr>
        <p:spPr>
          <a:xfrm>
            <a:off x="310896"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716" name="Shape 716"/>
          <p:cNvSpPr txBox="1"/>
          <p:nvPr/>
        </p:nvSpPr>
        <p:spPr>
          <a:xfrm>
            <a:off x="310897"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3" name="TextBox 2"/>
          <p:cNvSpPr txBox="1"/>
          <p:nvPr/>
        </p:nvSpPr>
        <p:spPr>
          <a:xfrm>
            <a:off x="243840" y="938784"/>
            <a:ext cx="9627957" cy="2169825"/>
          </a:xfrm>
          <a:prstGeom prst="rect">
            <a:avLst/>
          </a:prstGeom>
          <a:noFill/>
        </p:spPr>
        <p:txBody>
          <a:bodyPr wrap="none" rtlCol="1">
            <a:spAutoFit/>
          </a:bodyPr>
          <a:lstStyle/>
          <a:p>
            <a:pPr>
              <a:spcAft>
                <a:spcPts val="600"/>
              </a:spcAft>
            </a:pPr>
            <a:r>
              <a:rPr lang="en-US" sz="2000" b="1" dirty="0">
                <a:solidFill>
                  <a:srgbClr val="0070C0"/>
                </a:solidFill>
                <a:latin typeface="Candara" panose="020E0502030303020204" pitchFamily="34" charset="0"/>
              </a:rPr>
              <a:t>The basic guide to setting up policies and procedures is:</a:t>
            </a:r>
          </a:p>
          <a:p>
            <a:pPr>
              <a:spcAft>
                <a:spcPts val="600"/>
              </a:spcAft>
            </a:pPr>
            <a:r>
              <a:rPr lang="en-US" sz="1800" b="1" dirty="0">
                <a:latin typeface="Candara" panose="020E0502030303020204" pitchFamily="34" charset="0"/>
              </a:rPr>
              <a:t>1. Identify what you are trying to protect</a:t>
            </a:r>
          </a:p>
          <a:p>
            <a:pPr>
              <a:spcAft>
                <a:spcPts val="600"/>
              </a:spcAft>
            </a:pPr>
            <a:r>
              <a:rPr lang="en-US" sz="1800" b="1" dirty="0">
                <a:latin typeface="Candara" panose="020E0502030303020204" pitchFamily="34" charset="0"/>
              </a:rPr>
              <a:t>2. Determine what you are trying to protect it from</a:t>
            </a:r>
          </a:p>
          <a:p>
            <a:pPr>
              <a:spcAft>
                <a:spcPts val="600"/>
              </a:spcAft>
            </a:pPr>
            <a:r>
              <a:rPr lang="en-US" sz="1800" b="1" dirty="0">
                <a:latin typeface="Candara" panose="020E0502030303020204" pitchFamily="34" charset="0"/>
              </a:rPr>
              <a:t>3. Determine how likely the threats are</a:t>
            </a:r>
          </a:p>
          <a:p>
            <a:pPr>
              <a:spcAft>
                <a:spcPts val="600"/>
              </a:spcAft>
            </a:pPr>
            <a:r>
              <a:rPr lang="en-US" sz="1800" b="1" dirty="0">
                <a:latin typeface="Candara" panose="020E0502030303020204" pitchFamily="34" charset="0"/>
              </a:rPr>
              <a:t>4. Implement measures, which will protect your assets in a cost-effective manner</a:t>
            </a:r>
          </a:p>
          <a:p>
            <a:pPr>
              <a:spcAft>
                <a:spcPts val="600"/>
              </a:spcAft>
            </a:pPr>
            <a:r>
              <a:rPr lang="en-US" sz="1800" b="1" dirty="0">
                <a:latin typeface="Candara" panose="020E0502030303020204" pitchFamily="34" charset="0"/>
              </a:rPr>
              <a:t>5. Review the process continuously and make improvements to each item </a:t>
            </a:r>
            <a:r>
              <a:rPr lang="en-US" sz="1800" b="1" dirty="0" smtClean="0">
                <a:latin typeface="Candara" panose="020E0502030303020204" pitchFamily="34" charset="0"/>
              </a:rPr>
              <a:t>if a </a:t>
            </a:r>
            <a:r>
              <a:rPr lang="en-US" sz="1800" b="1" dirty="0">
                <a:latin typeface="Candara" panose="020E0502030303020204" pitchFamily="34" charset="0"/>
              </a:rPr>
              <a:t>weakness is found</a:t>
            </a:r>
            <a:endParaRPr lang="ar-SA" sz="1800" b="1" dirty="0">
              <a:latin typeface="Candara" panose="020E0502030303020204" pitchFamily="34" charset="0"/>
            </a:endParaRPr>
          </a:p>
        </p:txBody>
      </p:sp>
      <p:sp>
        <p:nvSpPr>
          <p:cNvPr id="4" name="TextBox 3"/>
          <p:cNvSpPr txBox="1"/>
          <p:nvPr/>
        </p:nvSpPr>
        <p:spPr>
          <a:xfrm>
            <a:off x="6705600" y="3364992"/>
            <a:ext cx="5279136" cy="5509200"/>
          </a:xfrm>
          <a:prstGeom prst="rect">
            <a:avLst/>
          </a:prstGeom>
          <a:noFill/>
        </p:spPr>
        <p:txBody>
          <a:bodyPr wrap="square" rtlCol="1">
            <a:spAutoFit/>
          </a:bodyPr>
          <a:lstStyle/>
          <a:p>
            <a:r>
              <a:rPr lang="en-US" sz="1600" b="1" dirty="0" smtClean="0">
                <a:latin typeface="Candara" panose="020E0502030303020204" pitchFamily="34" charset="0"/>
              </a:rPr>
              <a:t>SNMP </a:t>
            </a:r>
            <a:r>
              <a:rPr lang="en-US" sz="1600" b="1" dirty="0">
                <a:latin typeface="Candara" panose="020E0502030303020204" pitchFamily="34" charset="0"/>
              </a:rPr>
              <a:t>management </a:t>
            </a:r>
            <a:r>
              <a:rPr lang="en-US" sz="1600" dirty="0">
                <a:latin typeface="Candara" panose="020E0502030303020204" pitchFamily="34" charset="0"/>
              </a:rPr>
              <a:t>addressed </a:t>
            </a:r>
            <a:r>
              <a:rPr lang="en-US" sz="1600" dirty="0" smtClean="0">
                <a:latin typeface="Candara" panose="020E0502030303020204" pitchFamily="34" charset="0"/>
              </a:rPr>
              <a:t>this in </a:t>
            </a:r>
            <a:r>
              <a:rPr lang="en-US" sz="1600" dirty="0">
                <a:latin typeface="Candara" panose="020E0502030303020204" pitchFamily="34" charset="0"/>
              </a:rPr>
              <a:t>terms of a community access policy for network management </a:t>
            </a:r>
            <a:r>
              <a:rPr lang="en-US" sz="1600" dirty="0" smtClean="0">
                <a:latin typeface="Candara" panose="020E0502030303020204" pitchFamily="34" charset="0"/>
              </a:rPr>
              <a:t>information</a:t>
            </a:r>
          </a:p>
          <a:p>
            <a:endParaRPr lang="en-US" sz="1600" dirty="0">
              <a:latin typeface="Candara" panose="020E0502030303020204" pitchFamily="34" charset="0"/>
            </a:endParaRPr>
          </a:p>
          <a:p>
            <a:r>
              <a:rPr lang="en-US" sz="1600" dirty="0">
                <a:latin typeface="Candara" panose="020E0502030303020204" pitchFamily="34" charset="0"/>
              </a:rPr>
              <a:t>The </a:t>
            </a:r>
            <a:r>
              <a:rPr lang="en-US" sz="1600" dirty="0">
                <a:solidFill>
                  <a:srgbClr val="0070C0"/>
                </a:solidFill>
                <a:latin typeface="Candara" panose="020E0502030303020204" pitchFamily="34" charset="0"/>
              </a:rPr>
              <a:t>National Computer Security Center</a:t>
            </a:r>
            <a:r>
              <a:rPr lang="en-US" sz="1600" dirty="0">
                <a:latin typeface="Candara" panose="020E0502030303020204" pitchFamily="34" charset="0"/>
              </a:rPr>
              <a:t> (</a:t>
            </a:r>
            <a:r>
              <a:rPr lang="en-US" sz="1600" dirty="0">
                <a:solidFill>
                  <a:srgbClr val="0070C0"/>
                </a:solidFill>
                <a:latin typeface="Candara" panose="020E0502030303020204" pitchFamily="34" charset="0"/>
              </a:rPr>
              <a:t>NCSC</a:t>
            </a:r>
            <a:r>
              <a:rPr lang="en-US" sz="1600" dirty="0">
                <a:latin typeface="Candara" panose="020E0502030303020204" pitchFamily="34" charset="0"/>
              </a:rPr>
              <a:t>) has </a:t>
            </a:r>
            <a:r>
              <a:rPr lang="en-US" sz="1600" dirty="0" smtClean="0">
                <a:latin typeface="Candara" panose="020E0502030303020204" pitchFamily="34" charset="0"/>
              </a:rPr>
              <a:t>published what </a:t>
            </a:r>
            <a:r>
              <a:rPr lang="en-US" sz="1600" dirty="0">
                <a:latin typeface="Candara" panose="020E0502030303020204" pitchFamily="34" charset="0"/>
              </a:rPr>
              <a:t>is </a:t>
            </a:r>
            <a:r>
              <a:rPr lang="en-US" sz="1600" dirty="0" smtClean="0">
                <a:latin typeface="Candara" panose="020E0502030303020204" pitchFamily="34" charset="0"/>
              </a:rPr>
              <a:t>known as the Orange </a:t>
            </a:r>
            <a:r>
              <a:rPr lang="en-US" sz="1600" dirty="0">
                <a:latin typeface="Candara" panose="020E0502030303020204" pitchFamily="34" charset="0"/>
              </a:rPr>
              <a:t>Book, which defines a rating scheme for computers. It is based on the security design </a:t>
            </a:r>
            <a:r>
              <a:rPr lang="en-US" sz="1600" dirty="0" smtClean="0">
                <a:latin typeface="Candara" panose="020E0502030303020204" pitchFamily="34" charset="0"/>
              </a:rPr>
              <a:t>features of </a:t>
            </a:r>
            <a:r>
              <a:rPr lang="en-US" sz="1600" dirty="0">
                <a:latin typeface="Candara" panose="020E0502030303020204" pitchFamily="34" charset="0"/>
              </a:rPr>
              <a:t>the computer. The issues for corporate site security using the intranet are the same as for the </a:t>
            </a:r>
            <a:r>
              <a:rPr lang="en-US" sz="1600" dirty="0" smtClean="0">
                <a:latin typeface="Candara" panose="020E0502030303020204" pitchFamily="34" charset="0"/>
              </a:rPr>
              <a:t>Internet and </a:t>
            </a:r>
            <a:r>
              <a:rPr lang="en-US" sz="1600" dirty="0">
                <a:latin typeface="Candara" panose="020E0502030303020204" pitchFamily="34" charset="0"/>
              </a:rPr>
              <a:t>are applicable to them equally. It is a framework for setting security policies and </a:t>
            </a:r>
            <a:r>
              <a:rPr lang="en-US" sz="1600" dirty="0" smtClean="0">
                <a:latin typeface="Candara" panose="020E0502030303020204" pitchFamily="34" charset="0"/>
              </a:rPr>
              <a:t>procedures. The </a:t>
            </a:r>
            <a:r>
              <a:rPr lang="en-US" sz="1600" dirty="0">
                <a:latin typeface="Candara" panose="020E0502030303020204" pitchFamily="34" charset="0"/>
              </a:rPr>
              <a:t>basic guide to setting up policies and procedures is</a:t>
            </a:r>
            <a:r>
              <a:rPr lang="en-US" sz="1600" dirty="0" smtClean="0">
                <a:latin typeface="Candara" panose="020E0502030303020204" pitchFamily="34" charset="0"/>
              </a:rPr>
              <a:t>:  </a:t>
            </a:r>
          </a:p>
          <a:p>
            <a:r>
              <a:rPr lang="en-US" sz="1600" dirty="0" smtClean="0">
                <a:latin typeface="Candara" panose="020E0502030303020204" pitchFamily="34" charset="0"/>
              </a:rPr>
              <a:t>The </a:t>
            </a:r>
            <a:r>
              <a:rPr lang="en-US" sz="1600" dirty="0">
                <a:latin typeface="Candara" panose="020E0502030303020204" pitchFamily="34" charset="0"/>
              </a:rPr>
              <a:t>assets that </a:t>
            </a:r>
            <a:r>
              <a:rPr lang="en-US" sz="1600" dirty="0" smtClean="0">
                <a:latin typeface="Candara" panose="020E0502030303020204" pitchFamily="34" charset="0"/>
              </a:rPr>
              <a:t>need to be protected should be listed including hardware, software</a:t>
            </a:r>
            <a:r>
              <a:rPr lang="en-US" sz="1600" dirty="0">
                <a:latin typeface="Candara" panose="020E0502030303020204" pitchFamily="34" charset="0"/>
              </a:rPr>
              <a:t>, data, </a:t>
            </a:r>
            <a:r>
              <a:rPr lang="en-US" sz="1600" dirty="0" smtClean="0">
                <a:latin typeface="Candara" panose="020E0502030303020204" pitchFamily="34" charset="0"/>
              </a:rPr>
              <a:t>documentation, supplies</a:t>
            </a:r>
            <a:r>
              <a:rPr lang="en-US" sz="1600" dirty="0">
                <a:latin typeface="Candara" panose="020E0502030303020204" pitchFamily="34" charset="0"/>
              </a:rPr>
              <a:t>, </a:t>
            </a:r>
            <a:r>
              <a:rPr lang="en-US" sz="1600" dirty="0" smtClean="0">
                <a:latin typeface="Candara" panose="020E0502030303020204" pitchFamily="34" charset="0"/>
              </a:rPr>
              <a:t>and people who have responsibility for all of the </a:t>
            </a:r>
            <a:r>
              <a:rPr lang="en-US" sz="1600" dirty="0">
                <a:latin typeface="Candara" panose="020E0502030303020204" pitchFamily="34" charset="0"/>
              </a:rPr>
              <a:t>above. </a:t>
            </a:r>
            <a:endParaRPr lang="en-US" sz="1600" dirty="0" smtClean="0">
              <a:latin typeface="Candara" panose="020E0502030303020204" pitchFamily="34" charset="0"/>
            </a:endParaRPr>
          </a:p>
          <a:p>
            <a:endParaRPr lang="en-US" sz="1600" dirty="0">
              <a:latin typeface="Candara" panose="020E0502030303020204" pitchFamily="34" charset="0"/>
            </a:endParaRPr>
          </a:p>
          <a:p>
            <a:r>
              <a:rPr lang="en-US" sz="1600" b="1" dirty="0" smtClean="0">
                <a:latin typeface="Candara" panose="020E0502030303020204" pitchFamily="34" charset="0"/>
              </a:rPr>
              <a:t>Denial </a:t>
            </a:r>
            <a:r>
              <a:rPr lang="en-US" sz="1600" b="1" dirty="0">
                <a:latin typeface="Candara" panose="020E0502030303020204" pitchFamily="34" charset="0"/>
              </a:rPr>
              <a:t>of service </a:t>
            </a:r>
            <a:r>
              <a:rPr lang="en-US" sz="1600" dirty="0">
                <a:latin typeface="Candara" panose="020E0502030303020204" pitchFamily="34" charset="0"/>
              </a:rPr>
              <a:t>is a serious attack on the network. The network is brought to a </a:t>
            </a:r>
            <a:r>
              <a:rPr lang="en-US" sz="1600" dirty="0" smtClean="0">
                <a:latin typeface="Candara" panose="020E0502030303020204" pitchFamily="34" charset="0"/>
              </a:rPr>
              <a:t>state in </a:t>
            </a:r>
            <a:r>
              <a:rPr lang="en-US" sz="1600" dirty="0">
                <a:latin typeface="Candara" panose="020E0502030303020204" pitchFamily="34" charset="0"/>
              </a:rPr>
              <a:t>which it can no longer carry legitimate users' data. This is done either by attacking the routers or </a:t>
            </a:r>
            <a:r>
              <a:rPr lang="en-US" sz="1600" dirty="0" smtClean="0">
                <a:latin typeface="Candara" panose="020E0502030303020204" pitchFamily="34" charset="0"/>
              </a:rPr>
              <a:t>by flooding </a:t>
            </a:r>
            <a:r>
              <a:rPr lang="en-US" sz="1600" dirty="0">
                <a:latin typeface="Candara" panose="020E0502030303020204" pitchFamily="34" charset="0"/>
              </a:rPr>
              <a:t>the network with extraneous traffic</a:t>
            </a:r>
            <a:r>
              <a:rPr lang="en-US" sz="1600" dirty="0" smtClean="0">
                <a:latin typeface="Candara" panose="020E0502030303020204" pitchFamily="34" charset="0"/>
              </a:rPr>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0"/>
        <p:cNvGrpSpPr/>
        <p:nvPr/>
      </p:nvGrpSpPr>
      <p:grpSpPr>
        <a:xfrm>
          <a:off x="0" y="0"/>
          <a:ext cx="0" cy="0"/>
          <a:chOff x="0" y="0"/>
          <a:chExt cx="0" cy="0"/>
        </a:xfrm>
      </p:grpSpPr>
      <p:cxnSp>
        <p:nvCxnSpPr>
          <p:cNvPr id="721" name="Shape 721"/>
          <p:cNvCxnSpPr/>
          <p:nvPr/>
        </p:nvCxnSpPr>
        <p:spPr>
          <a:xfrm>
            <a:off x="460248" y="5029199"/>
            <a:ext cx="5638800" cy="0"/>
          </a:xfrm>
          <a:prstGeom prst="straightConnector1">
            <a:avLst/>
          </a:prstGeom>
          <a:noFill/>
          <a:ln w="12700" cap="rnd" cmpd="sng">
            <a:solidFill>
              <a:schemeClr val="dk1"/>
            </a:solidFill>
            <a:prstDash val="solid"/>
            <a:miter/>
            <a:headEnd type="none" w="med" len="med"/>
            <a:tailEnd type="none" w="med" len="med"/>
          </a:ln>
        </p:spPr>
      </p:cxnSp>
      <p:sp>
        <p:nvSpPr>
          <p:cNvPr id="722" name="Shape 722"/>
          <p:cNvSpPr txBox="1"/>
          <p:nvPr/>
        </p:nvSpPr>
        <p:spPr>
          <a:xfrm>
            <a:off x="-149352" y="50291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723" name="Shape 723"/>
          <p:cNvSpPr txBox="1"/>
          <p:nvPr/>
        </p:nvSpPr>
        <p:spPr>
          <a:xfrm>
            <a:off x="-173736" y="463295"/>
            <a:ext cx="6858000" cy="584200"/>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rgbClr val="002060"/>
                </a:solidFill>
                <a:latin typeface="Candara" panose="020E0502030303020204" pitchFamily="34" charset="0"/>
              </a:rPr>
              <a:t>Secure Communication Network</a:t>
            </a:r>
            <a:r>
              <a:rPr lang="en-US" sz="3200" b="1" dirty="0">
                <a:solidFill>
                  <a:srgbClr val="002060"/>
                </a:solidFill>
                <a:latin typeface="Candara" panose="020E0502030303020204" pitchFamily="34" charset="0"/>
              </a:rPr>
              <a:t> </a:t>
            </a:r>
          </a:p>
        </p:txBody>
      </p:sp>
      <p:pic>
        <p:nvPicPr>
          <p:cNvPr id="724" name="Shape 724"/>
          <p:cNvPicPr preferRelativeResize="0"/>
          <p:nvPr/>
        </p:nvPicPr>
        <p:blipFill rotWithShape="1">
          <a:blip r:embed="rId3">
            <a:alphaModFix/>
          </a:blip>
          <a:srcRect/>
          <a:stretch/>
        </p:blipFill>
        <p:spPr>
          <a:xfrm>
            <a:off x="155448" y="1523999"/>
            <a:ext cx="6353174" cy="2135186"/>
          </a:xfrm>
          <a:prstGeom prst="rect">
            <a:avLst/>
          </a:prstGeom>
          <a:noFill/>
          <a:ln>
            <a:noFill/>
          </a:ln>
        </p:spPr>
      </p:pic>
      <p:sp>
        <p:nvSpPr>
          <p:cNvPr id="725" name="Shape 725"/>
          <p:cNvSpPr txBox="1"/>
          <p:nvPr/>
        </p:nvSpPr>
        <p:spPr>
          <a:xfrm>
            <a:off x="350711" y="5410200"/>
            <a:ext cx="6053137" cy="2225675"/>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Firewall secures traffic</a:t>
            </a:r>
            <a:r>
              <a:rPr lang="en-US" sz="2000" dirty="0">
                <a:solidFill>
                  <a:schemeClr val="dk1"/>
                </a:solidFill>
                <a:latin typeface="Candara" panose="020E0502030303020204" pitchFamily="34" charset="0"/>
              </a:rPr>
              <a:t> in and out of Network A</a:t>
            </a:r>
          </a:p>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Security breach</a:t>
            </a:r>
            <a:r>
              <a:rPr lang="en-US" sz="2000" dirty="0">
                <a:solidFill>
                  <a:schemeClr val="dk1"/>
                </a:solidFill>
                <a:latin typeface="Candara" panose="020E0502030303020204" pitchFamily="34" charset="0"/>
              </a:rPr>
              <a:t> could occur by intercepting the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message going from B to A, even if B has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permission to access Network A</a:t>
            </a:r>
          </a:p>
          <a:p>
            <a:pPr>
              <a:buClr>
                <a:schemeClr val="dk1"/>
              </a:buClr>
              <a:buSzPct val="100000"/>
              <a:buFont typeface="Arial"/>
              <a:buChar char="•"/>
            </a:pPr>
            <a:r>
              <a:rPr lang="en-US" sz="2000" dirty="0">
                <a:solidFill>
                  <a:schemeClr val="dk1"/>
                </a:solidFill>
                <a:latin typeface="Candara" panose="020E0502030303020204" pitchFamily="34" charset="0"/>
              </a:rPr>
              <a:t> Most systems implement </a:t>
            </a:r>
            <a:r>
              <a:rPr lang="en-US" sz="2000" b="1" dirty="0">
                <a:solidFill>
                  <a:schemeClr val="dk1"/>
                </a:solidFill>
                <a:latin typeface="Candara" panose="020E0502030303020204" pitchFamily="34" charset="0"/>
              </a:rPr>
              <a:t>authentication</a:t>
            </a:r>
            <a:r>
              <a:rPr lang="en-US" sz="2000" dirty="0">
                <a:solidFill>
                  <a:schemeClr val="dk1"/>
                </a:solidFill>
                <a:latin typeface="Candara" panose="020E0502030303020204" pitchFamily="34" charset="0"/>
              </a:rPr>
              <a:t> with user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id</a:t>
            </a:r>
            <a:r>
              <a:rPr lang="en-US" sz="2000" dirty="0">
                <a:solidFill>
                  <a:schemeClr val="dk1"/>
                </a:solidFill>
                <a:latin typeface="Candara" panose="020E0502030303020204" pitchFamily="34" charset="0"/>
              </a:rPr>
              <a:t> and </a:t>
            </a:r>
            <a:r>
              <a:rPr lang="en-US" sz="2000" b="1" dirty="0">
                <a:solidFill>
                  <a:schemeClr val="dk1"/>
                </a:solidFill>
                <a:latin typeface="Candara" panose="020E0502030303020204" pitchFamily="34" charset="0"/>
              </a:rPr>
              <a:t>password</a:t>
            </a:r>
          </a:p>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Authorization </a:t>
            </a:r>
            <a:r>
              <a:rPr lang="en-US" sz="2000" dirty="0">
                <a:solidFill>
                  <a:schemeClr val="dk1"/>
                </a:solidFill>
                <a:latin typeface="Candara" panose="020E0502030303020204" pitchFamily="34" charset="0"/>
              </a:rPr>
              <a:t>is by </a:t>
            </a:r>
            <a:r>
              <a:rPr lang="en-US" sz="2000" b="1" dirty="0">
                <a:solidFill>
                  <a:schemeClr val="dk1"/>
                </a:solidFill>
                <a:latin typeface="Candara" panose="020E0502030303020204" pitchFamily="34" charset="0"/>
              </a:rPr>
              <a:t>establishment of accounts</a:t>
            </a:r>
          </a:p>
        </p:txBody>
      </p:sp>
      <p:cxnSp>
        <p:nvCxnSpPr>
          <p:cNvPr id="729" name="Shape 729"/>
          <p:cNvCxnSpPr/>
          <p:nvPr/>
        </p:nvCxnSpPr>
        <p:spPr>
          <a:xfrm>
            <a:off x="384048"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730" name="Shape 730"/>
          <p:cNvSpPr txBox="1"/>
          <p:nvPr/>
        </p:nvSpPr>
        <p:spPr>
          <a:xfrm>
            <a:off x="384049"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TextBox 1"/>
          <p:cNvSpPr txBox="1"/>
          <p:nvPr/>
        </p:nvSpPr>
        <p:spPr>
          <a:xfrm>
            <a:off x="6583680" y="243840"/>
            <a:ext cx="5402539" cy="8356134"/>
          </a:xfrm>
          <a:prstGeom prst="rect">
            <a:avLst/>
          </a:prstGeom>
          <a:noFill/>
        </p:spPr>
        <p:txBody>
          <a:bodyPr wrap="square" rtlCol="1">
            <a:spAutoFit/>
          </a:bodyPr>
          <a:lstStyle/>
          <a:p>
            <a:pPr>
              <a:spcAft>
                <a:spcPts val="600"/>
              </a:spcAft>
            </a:pPr>
            <a:r>
              <a:rPr lang="en-US" sz="1600" dirty="0" smtClean="0">
                <a:latin typeface="Candara" panose="020E0502030303020204" pitchFamily="34" charset="0"/>
              </a:rPr>
              <a:t>we </a:t>
            </a:r>
            <a:r>
              <a:rPr lang="en-US" sz="1600" dirty="0">
                <a:latin typeface="Candara" panose="020E0502030303020204" pitchFamily="34" charset="0"/>
              </a:rPr>
              <a:t>will discuss </a:t>
            </a:r>
            <a:r>
              <a:rPr lang="en-US" sz="1600" dirty="0" smtClean="0">
                <a:latin typeface="Candara" panose="020E0502030303020204" pitchFamily="34" charset="0"/>
              </a:rPr>
              <a:t>various security </a:t>
            </a:r>
            <a:r>
              <a:rPr lang="en-US" sz="1600" dirty="0">
                <a:latin typeface="Candara" panose="020E0502030303020204" pitchFamily="34" charset="0"/>
              </a:rPr>
              <a:t>breaches that are attempted to access data and systems, and the resources available to </a:t>
            </a:r>
            <a:r>
              <a:rPr lang="en-US" sz="1600" dirty="0" smtClean="0">
                <a:latin typeface="Candara" panose="020E0502030303020204" pitchFamily="34" charset="0"/>
              </a:rPr>
              <a:t>protect them.</a:t>
            </a:r>
          </a:p>
          <a:p>
            <a:pPr>
              <a:spcAft>
                <a:spcPts val="600"/>
              </a:spcAft>
            </a:pPr>
            <a:r>
              <a:rPr lang="en-US" sz="1600" b="1" dirty="0" smtClean="0">
                <a:latin typeface="Candara" panose="020E0502030303020204" pitchFamily="34" charset="0"/>
              </a:rPr>
              <a:t>Figure 11.30 </a:t>
            </a:r>
            <a:r>
              <a:rPr lang="en-US" sz="1600" dirty="0" smtClean="0">
                <a:latin typeface="Candara" panose="020E0502030303020204" pitchFamily="34" charset="0"/>
              </a:rPr>
              <a:t>shows a secure communication network, there is no fully secure system in the real world; there are only systems which are hard and time-consuming to break into.</a:t>
            </a:r>
            <a:endParaRPr lang="en-US" sz="1600" dirty="0">
              <a:latin typeface="Candara" panose="020E0502030303020204" pitchFamily="34" charset="0"/>
            </a:endParaRPr>
          </a:p>
          <a:p>
            <a:pPr>
              <a:spcAft>
                <a:spcPts val="600"/>
              </a:spcAft>
            </a:pPr>
            <a:r>
              <a:rPr lang="en-US" sz="1600" dirty="0">
                <a:latin typeface="Candara" panose="020E0502030303020204" pitchFamily="34" charset="0"/>
              </a:rPr>
              <a:t> </a:t>
            </a:r>
            <a:r>
              <a:rPr lang="en-US" sz="1600" b="1" dirty="0">
                <a:latin typeface="Candara" panose="020E0502030303020204" pitchFamily="34" charset="0"/>
              </a:rPr>
              <a:t>Figure 1 1.30 </a:t>
            </a:r>
            <a:r>
              <a:rPr lang="en-US" sz="1600" dirty="0">
                <a:latin typeface="Candara" panose="020E0502030303020204" pitchFamily="34" charset="0"/>
              </a:rPr>
              <a:t>shows two networks communicating with each other </a:t>
            </a:r>
            <a:r>
              <a:rPr lang="en-US" sz="1600" dirty="0" smtClean="0">
                <a:latin typeface="Candara" panose="020E0502030303020204" pitchFamily="34" charset="0"/>
              </a:rPr>
              <a:t>via a </a:t>
            </a:r>
            <a:r>
              <a:rPr lang="en-US" sz="1600" b="1" dirty="0">
                <a:latin typeface="Candara" panose="020E0502030303020204" pitchFamily="34" charset="0"/>
              </a:rPr>
              <a:t>WAN</a:t>
            </a:r>
            <a:r>
              <a:rPr lang="en-US" sz="1600" dirty="0">
                <a:latin typeface="Candara" panose="020E0502030303020204" pitchFamily="34" charset="0"/>
              </a:rPr>
              <a:t>, which has just </a:t>
            </a:r>
            <a:r>
              <a:rPr lang="en-US" sz="1600" b="1" dirty="0">
                <a:latin typeface="Candara" panose="020E0502030303020204" pitchFamily="34" charset="0"/>
              </a:rPr>
              <a:t>one router</a:t>
            </a:r>
            <a:r>
              <a:rPr lang="en-US" sz="1600" dirty="0">
                <a:latin typeface="Candara" panose="020E0502030303020204" pitchFamily="34" charset="0"/>
              </a:rPr>
              <a:t>. Server A and Client A shown in Network A are communicating </a:t>
            </a:r>
            <a:r>
              <a:rPr lang="en-US" sz="1600" dirty="0" smtClean="0">
                <a:latin typeface="Candara" panose="020E0502030303020204" pitchFamily="34" charset="0"/>
              </a:rPr>
              <a:t>with each </a:t>
            </a:r>
            <a:r>
              <a:rPr lang="en-US" sz="1600" dirty="0">
                <a:latin typeface="Candara" panose="020E0502030303020204" pitchFamily="34" charset="0"/>
              </a:rPr>
              <a:t>other; and Client B in Network B is also communicating (or trying to communicate) with </a:t>
            </a:r>
            <a:r>
              <a:rPr lang="en-US" sz="1600" dirty="0" smtClean="0">
                <a:latin typeface="Candara" panose="020E0502030303020204" pitchFamily="34" charset="0"/>
              </a:rPr>
              <a:t>Server A in Network </a:t>
            </a:r>
            <a:r>
              <a:rPr lang="en-US" sz="1600" dirty="0">
                <a:latin typeface="Candara" panose="020E0502030303020204" pitchFamily="34" charset="0"/>
              </a:rPr>
              <a:t>A</a:t>
            </a:r>
            <a:r>
              <a:rPr lang="en-US" sz="1600" dirty="0" smtClean="0">
                <a:latin typeface="Candara" panose="020E0502030303020204" pitchFamily="34" charset="0"/>
              </a:rPr>
              <a:t>.</a:t>
            </a:r>
            <a:endParaRPr lang="en-US" sz="1600" dirty="0">
              <a:latin typeface="Candara" panose="020E0502030303020204" pitchFamily="34" charset="0"/>
            </a:endParaRPr>
          </a:p>
          <a:p>
            <a:pPr>
              <a:spcAft>
                <a:spcPts val="600"/>
              </a:spcAft>
            </a:pPr>
            <a:r>
              <a:rPr lang="en-US" sz="1600" dirty="0">
                <a:latin typeface="Candara" panose="020E0502030303020204" pitchFamily="34" charset="0"/>
              </a:rPr>
              <a:t>Let us look at the </a:t>
            </a:r>
            <a:r>
              <a:rPr lang="en-US" sz="1600" b="1" dirty="0">
                <a:latin typeface="Candara" panose="020E0502030303020204" pitchFamily="34" charset="0"/>
              </a:rPr>
              <a:t>security breach points</a:t>
            </a:r>
            <a:r>
              <a:rPr lang="en-US" sz="1600" dirty="0">
                <a:latin typeface="Candara" panose="020E0502030303020204" pitchFamily="34" charset="0"/>
              </a:rPr>
              <a:t> in this </a:t>
            </a:r>
            <a:r>
              <a:rPr lang="en-US" sz="1600" b="1" dirty="0">
                <a:latin typeface="Candara" panose="020E0502030303020204" pitchFamily="34" charset="0"/>
              </a:rPr>
              <a:t>scenario</a:t>
            </a:r>
            <a:r>
              <a:rPr lang="en-US" sz="1600" dirty="0">
                <a:latin typeface="Candara" panose="020E0502030303020204" pitchFamily="34" charset="0"/>
              </a:rPr>
              <a:t>. </a:t>
            </a:r>
            <a:r>
              <a:rPr lang="en-US" sz="1600" b="1" dirty="0">
                <a:latin typeface="Candara" panose="020E0502030303020204" pitchFamily="34" charset="0"/>
              </a:rPr>
              <a:t>Hosts </a:t>
            </a:r>
            <a:r>
              <a:rPr lang="en-US" sz="1600" dirty="0" smtClean="0">
                <a:latin typeface="Candara" panose="020E0502030303020204" pitchFamily="34" charset="0"/>
              </a:rPr>
              <a:t>in Network </a:t>
            </a:r>
            <a:r>
              <a:rPr lang="en-US" sz="1600" dirty="0">
                <a:latin typeface="Candara" panose="020E0502030303020204" pitchFamily="34" charset="0"/>
              </a:rPr>
              <a:t>B may not have the </a:t>
            </a:r>
            <a:r>
              <a:rPr lang="en-US" sz="1600" b="1" dirty="0" smtClean="0">
                <a:latin typeface="Candara" panose="020E0502030303020204" pitchFamily="34" charset="0"/>
              </a:rPr>
              <a:t>privilege </a:t>
            </a:r>
            <a:r>
              <a:rPr lang="en-US" sz="1600" dirty="0">
                <a:latin typeface="Candara" panose="020E0502030303020204" pitchFamily="34" charset="0"/>
              </a:rPr>
              <a:t>to access Network A. The </a:t>
            </a:r>
            <a:r>
              <a:rPr lang="en-US" sz="1600" b="1" dirty="0">
                <a:solidFill>
                  <a:srgbClr val="0070C0"/>
                </a:solidFill>
                <a:latin typeface="Candara" panose="020E0502030303020204" pitchFamily="34" charset="0"/>
              </a:rPr>
              <a:t>firewall gateway </a:t>
            </a:r>
            <a:r>
              <a:rPr lang="en-US" sz="1600" dirty="0">
                <a:latin typeface="Candara" panose="020E0502030303020204" pitchFamily="34" charset="0"/>
              </a:rPr>
              <a:t>shown in Figure </a:t>
            </a:r>
            <a:r>
              <a:rPr lang="en-US" sz="1600" dirty="0" smtClean="0">
                <a:latin typeface="Candara" panose="020E0502030303020204" pitchFamily="34" charset="0"/>
              </a:rPr>
              <a:t>11.30 </a:t>
            </a:r>
            <a:r>
              <a:rPr lang="en-US" sz="1600" dirty="0">
                <a:latin typeface="Candara" panose="020E0502030303020204" pitchFamily="34" charset="0"/>
              </a:rPr>
              <a:t>is used to </a:t>
            </a:r>
            <a:r>
              <a:rPr lang="en-US" sz="1600" b="1" dirty="0">
                <a:latin typeface="Candara" panose="020E0502030303020204" pitchFamily="34" charset="0"/>
              </a:rPr>
              <a:t>screen traffic </a:t>
            </a:r>
            <a:r>
              <a:rPr lang="en-US" sz="1600" dirty="0">
                <a:latin typeface="Candara" panose="020E0502030303020204" pitchFamily="34" charset="0"/>
              </a:rPr>
              <a:t>going </a:t>
            </a:r>
            <a:r>
              <a:rPr lang="en-US" sz="1600" dirty="0" smtClean="0">
                <a:latin typeface="Candara" panose="020E0502030303020204" pitchFamily="34" charset="0"/>
              </a:rPr>
              <a:t>in and </a:t>
            </a:r>
            <a:r>
              <a:rPr lang="en-US" sz="1600" dirty="0">
                <a:latin typeface="Candara" panose="020E0502030303020204" pitchFamily="34" charset="0"/>
              </a:rPr>
              <a:t>out of secure Network A. Even </a:t>
            </a:r>
            <a:r>
              <a:rPr lang="en-US" sz="1600" dirty="0" smtClean="0">
                <a:latin typeface="Candara" panose="020E0502030303020204" pitchFamily="34" charset="0"/>
              </a:rPr>
              <a:t>if Network </a:t>
            </a:r>
            <a:r>
              <a:rPr lang="en-US" sz="1600" dirty="0">
                <a:latin typeface="Candara" panose="020E0502030303020204" pitchFamily="34" charset="0"/>
              </a:rPr>
              <a:t>B has access permission to Network A, some </a:t>
            </a:r>
            <a:r>
              <a:rPr lang="en-US" sz="1600" b="1" dirty="0" smtClean="0">
                <a:latin typeface="Candara" panose="020E0502030303020204" pitchFamily="34" charset="0"/>
              </a:rPr>
              <a:t>intruder</a:t>
            </a:r>
            <a:r>
              <a:rPr lang="en-US" sz="1600" dirty="0" smtClean="0">
                <a:latin typeface="Candara" panose="020E0502030303020204" pitchFamily="34" charset="0"/>
              </a:rPr>
              <a:t>, for </a:t>
            </a:r>
            <a:r>
              <a:rPr lang="en-US" sz="1600" dirty="0">
                <a:latin typeface="Candara" panose="020E0502030303020204" pitchFamily="34" charset="0"/>
              </a:rPr>
              <a:t>example one who has access to the router </a:t>
            </a:r>
            <a:r>
              <a:rPr lang="en-US" sz="1600" dirty="0" smtClean="0">
                <a:latin typeface="Candara" panose="020E0502030303020204" pitchFamily="34" charset="0"/>
              </a:rPr>
              <a:t>in the </a:t>
            </a:r>
            <a:r>
              <a:rPr lang="en-US" sz="1600" dirty="0">
                <a:latin typeface="Candara" panose="020E0502030303020204" pitchFamily="34" charset="0"/>
              </a:rPr>
              <a:t>path, may intercept the message. The contents of </a:t>
            </a:r>
            <a:r>
              <a:rPr lang="en-US" sz="1600" dirty="0" smtClean="0">
                <a:latin typeface="Candara" panose="020E0502030303020204" pitchFamily="34" charset="0"/>
              </a:rPr>
              <a:t>the message</a:t>
            </a:r>
            <a:r>
              <a:rPr lang="en-US" sz="1600" dirty="0">
                <a:latin typeface="Candara" panose="020E0502030303020204" pitchFamily="34" charset="0"/>
              </a:rPr>
              <a:t>, as well as source and destination identifications, can be monitored and manipulated, </a:t>
            </a:r>
            <a:r>
              <a:rPr lang="en-US" sz="1600" dirty="0" smtClean="0">
                <a:latin typeface="Candara" panose="020E0502030303020204" pitchFamily="34" charset="0"/>
              </a:rPr>
              <a:t>which are </a:t>
            </a:r>
            <a:r>
              <a:rPr lang="en-US" sz="1600" dirty="0">
                <a:latin typeface="Candara" panose="020E0502030303020204" pitchFamily="34" charset="0"/>
              </a:rPr>
              <a:t>security breaches.</a:t>
            </a:r>
          </a:p>
          <a:p>
            <a:pPr>
              <a:spcAft>
                <a:spcPts val="600"/>
              </a:spcAft>
            </a:pPr>
            <a:r>
              <a:rPr lang="en-US" sz="1600" b="1" dirty="0">
                <a:solidFill>
                  <a:srgbClr val="0070C0"/>
                </a:solidFill>
                <a:latin typeface="Candara" panose="020E0502030303020204" pitchFamily="34" charset="0"/>
              </a:rPr>
              <a:t>Security breaches </a:t>
            </a:r>
            <a:r>
              <a:rPr lang="en-US" sz="1600" dirty="0">
                <a:latin typeface="Candara" panose="020E0502030303020204" pitchFamily="34" charset="0"/>
              </a:rPr>
              <a:t>can occur in the Internet and intranet environment in numerous ways. Inmost </a:t>
            </a:r>
            <a:r>
              <a:rPr lang="en-US" sz="1600" dirty="0" smtClean="0">
                <a:latin typeface="Candara" panose="020E0502030303020204" pitchFamily="34" charset="0"/>
              </a:rPr>
              <a:t>corporate </a:t>
            </a:r>
            <a:r>
              <a:rPr lang="en-US" sz="1600" dirty="0">
                <a:latin typeface="Candara" panose="020E0502030303020204" pitchFamily="34" charset="0"/>
              </a:rPr>
              <a:t>environments, security is limited to user </a:t>
            </a:r>
            <a:r>
              <a:rPr lang="en-US" sz="1600" b="1" dirty="0">
                <a:solidFill>
                  <a:srgbClr val="0070C0"/>
                </a:solidFill>
                <a:latin typeface="Candara" panose="020E0502030303020204" pitchFamily="34" charset="0"/>
              </a:rPr>
              <a:t>identification</a:t>
            </a:r>
            <a:r>
              <a:rPr lang="en-US" sz="1600" dirty="0">
                <a:latin typeface="Candara" panose="020E0502030303020204" pitchFamily="34" charset="0"/>
              </a:rPr>
              <a:t> and </a:t>
            </a:r>
            <a:r>
              <a:rPr lang="en-US" sz="1600" b="1" dirty="0">
                <a:solidFill>
                  <a:srgbClr val="0070C0"/>
                </a:solidFill>
                <a:latin typeface="Candara" panose="020E0502030303020204" pitchFamily="34" charset="0"/>
              </a:rPr>
              <a:t>password</a:t>
            </a:r>
            <a:r>
              <a:rPr lang="en-US" sz="1600" dirty="0">
                <a:latin typeface="Candara" panose="020E0502030303020204" pitchFamily="34" charset="0"/>
              </a:rPr>
              <a:t>. Even the password is </a:t>
            </a:r>
            <a:r>
              <a:rPr lang="en-US" sz="1600" dirty="0" smtClean="0">
                <a:latin typeface="Candara" panose="020E0502030303020204" pitchFamily="34" charset="0"/>
              </a:rPr>
              <a:t>not changed </a:t>
            </a:r>
            <a:r>
              <a:rPr lang="en-US" sz="1600" dirty="0">
                <a:latin typeface="Candara" panose="020E0502030303020204" pitchFamily="34" charset="0"/>
              </a:rPr>
              <a:t>often enough. This is the extent of </a:t>
            </a:r>
            <a:r>
              <a:rPr lang="en-US" sz="1600" b="1" dirty="0">
                <a:latin typeface="Candara" panose="020E0502030303020204" pitchFamily="34" charset="0"/>
              </a:rPr>
              <a:t>authentication</a:t>
            </a:r>
            <a:r>
              <a:rPr lang="en-US" sz="1600" dirty="0">
                <a:latin typeface="Candara" panose="020E0502030303020204" pitchFamily="34" charset="0"/>
              </a:rPr>
              <a:t>. </a:t>
            </a:r>
            <a:endParaRPr lang="en-US" sz="1600" dirty="0" smtClean="0">
              <a:latin typeface="Candara" panose="020E0502030303020204" pitchFamily="34" charset="0"/>
            </a:endParaRPr>
          </a:p>
          <a:p>
            <a:pPr>
              <a:spcAft>
                <a:spcPts val="600"/>
              </a:spcAft>
            </a:pPr>
            <a:r>
              <a:rPr lang="en-US" sz="1600" b="1" dirty="0" smtClean="0">
                <a:solidFill>
                  <a:srgbClr val="0070C0"/>
                </a:solidFill>
                <a:latin typeface="Candara" panose="020E0502030303020204" pitchFamily="34" charset="0"/>
              </a:rPr>
              <a:t>Authorization</a:t>
            </a:r>
            <a:r>
              <a:rPr lang="en-US" sz="1600" dirty="0" smtClean="0">
                <a:latin typeface="Candara" panose="020E0502030303020204" pitchFamily="34" charset="0"/>
              </a:rPr>
              <a:t> </a:t>
            </a:r>
            <a:r>
              <a:rPr lang="en-US" sz="1600" dirty="0">
                <a:latin typeface="Candara" panose="020E0502030303020204" pitchFamily="34" charset="0"/>
              </a:rPr>
              <a:t>is </a:t>
            </a:r>
            <a:r>
              <a:rPr lang="en-US" sz="1600" dirty="0" smtClean="0">
                <a:latin typeface="Candara" panose="020E0502030303020204" pitchFamily="34" charset="0"/>
              </a:rPr>
              <a:t>limited to </a:t>
            </a:r>
            <a:r>
              <a:rPr lang="en-US" sz="1600" dirty="0">
                <a:latin typeface="Candara" panose="020E0502030303020204" pitchFamily="34" charset="0"/>
              </a:rPr>
              <a:t>the </a:t>
            </a:r>
            <a:r>
              <a:rPr lang="en-US" sz="1600" dirty="0" smtClean="0">
                <a:latin typeface="Candara" panose="020E0502030303020204" pitchFamily="34" charset="0"/>
              </a:rPr>
              <a:t>establishment of </a:t>
            </a:r>
            <a:r>
              <a:rPr lang="en-US" sz="1600" dirty="0">
                <a:latin typeface="Candara" panose="020E0502030303020204" pitchFamily="34" charset="0"/>
              </a:rPr>
              <a:t>accounts, i.e</a:t>
            </a:r>
            <a:r>
              <a:rPr lang="en-US" sz="1600" dirty="0" smtClean="0">
                <a:latin typeface="Candara" panose="020E0502030303020204" pitchFamily="34" charset="0"/>
              </a:rPr>
              <a:t>., who </a:t>
            </a:r>
            <a:r>
              <a:rPr lang="en-US" sz="1600" dirty="0">
                <a:latin typeface="Candara" panose="020E0502030303020204" pitchFamily="34" charset="0"/>
              </a:rPr>
              <a:t>can log into an application on a host. Besides normal activities </a:t>
            </a:r>
            <a:r>
              <a:rPr lang="en-US" sz="1600" dirty="0" smtClean="0">
                <a:latin typeface="Candara" panose="020E0502030303020204" pitchFamily="34" charset="0"/>
              </a:rPr>
              <a:t>of breach</a:t>
            </a:r>
            <a:r>
              <a:rPr lang="en-US" sz="1600" dirty="0">
                <a:latin typeface="Candara" panose="020E0502030303020204" pitchFamily="34" charset="0"/>
              </a:rPr>
              <a:t>, we </a:t>
            </a:r>
            <a:r>
              <a:rPr lang="en-US" sz="1600" dirty="0" smtClean="0">
                <a:latin typeface="Candara" panose="020E0502030303020204" pitchFamily="34" charset="0"/>
              </a:rPr>
              <a:t>have to </a:t>
            </a:r>
            <a:r>
              <a:rPr lang="en-US" sz="1600" dirty="0">
                <a:latin typeface="Candara" panose="020E0502030303020204" pitchFamily="34" charset="0"/>
              </a:rPr>
              <a:t>protect against special situations, such as when a disgruntled employee could embed virus </a:t>
            </a:r>
            <a:r>
              <a:rPr lang="en-US" sz="1600" dirty="0" smtClean="0">
                <a:latin typeface="Candara" panose="020E0502030303020204" pitchFamily="34" charset="0"/>
              </a:rPr>
              <a:t>programs in </a:t>
            </a:r>
            <a:r>
              <a:rPr lang="en-US" sz="1600" dirty="0">
                <a:latin typeface="Candara" panose="020E0502030303020204" pitchFamily="34" charset="0"/>
              </a:rPr>
              <a:t>company programs and products.</a:t>
            </a:r>
            <a:endParaRPr lang="ar-SA" sz="16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4"/>
        <p:cNvGrpSpPr/>
        <p:nvPr/>
      </p:nvGrpSpPr>
      <p:grpSpPr>
        <a:xfrm>
          <a:off x="0" y="0"/>
          <a:ext cx="0" cy="0"/>
          <a:chOff x="0" y="0"/>
          <a:chExt cx="0" cy="0"/>
        </a:xfrm>
      </p:grpSpPr>
      <p:cxnSp>
        <p:nvCxnSpPr>
          <p:cNvPr id="735" name="Shape 735"/>
          <p:cNvCxnSpPr/>
          <p:nvPr/>
        </p:nvCxnSpPr>
        <p:spPr>
          <a:xfrm>
            <a:off x="399288" y="4578095"/>
            <a:ext cx="5638800" cy="0"/>
          </a:xfrm>
          <a:prstGeom prst="straightConnector1">
            <a:avLst/>
          </a:prstGeom>
          <a:noFill/>
          <a:ln w="12700" cap="rnd" cmpd="sng">
            <a:solidFill>
              <a:schemeClr val="dk1"/>
            </a:solidFill>
            <a:prstDash val="solid"/>
            <a:miter/>
            <a:headEnd type="none" w="med" len="med"/>
            <a:tailEnd type="none" w="med" len="med"/>
          </a:ln>
        </p:spPr>
      </p:cxnSp>
      <p:sp>
        <p:nvSpPr>
          <p:cNvPr id="736" name="Shape 736"/>
          <p:cNvSpPr txBox="1"/>
          <p:nvPr/>
        </p:nvSpPr>
        <p:spPr>
          <a:xfrm>
            <a:off x="-210312" y="4578095"/>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737" name="Shape 737"/>
          <p:cNvSpPr txBox="1"/>
          <p:nvPr/>
        </p:nvSpPr>
        <p:spPr>
          <a:xfrm>
            <a:off x="408432" y="304799"/>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2060"/>
                </a:solidFill>
                <a:latin typeface="Candara" panose="020E0502030303020204" pitchFamily="34" charset="0"/>
              </a:rPr>
              <a:t>Firewalls</a:t>
            </a:r>
          </a:p>
        </p:txBody>
      </p:sp>
      <p:sp>
        <p:nvSpPr>
          <p:cNvPr id="738" name="Shape 738"/>
          <p:cNvSpPr txBox="1"/>
          <p:nvPr/>
        </p:nvSpPr>
        <p:spPr>
          <a:xfrm>
            <a:off x="85344" y="914399"/>
            <a:ext cx="8461248" cy="4294632"/>
          </a:xfrm>
          <a:prstGeom prst="rect">
            <a:avLst/>
          </a:prstGeom>
          <a:noFill/>
          <a:ln>
            <a:noFill/>
          </a:ln>
        </p:spPr>
        <p:txBody>
          <a:bodyPr lIns="91425" tIns="45700" rIns="91425" bIns="45700" anchor="t" anchorCtr="0">
            <a:noAutofit/>
          </a:bodyPr>
          <a:lstStyle/>
          <a:p>
            <a:pPr marL="342900" indent="-342900">
              <a:spcAft>
                <a:spcPts val="600"/>
              </a:spcAft>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Protects a network from external attacks</a:t>
            </a:r>
          </a:p>
          <a:p>
            <a:pPr marL="342900" indent="-342900">
              <a:spcAft>
                <a:spcPts val="600"/>
              </a:spcAft>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Controls traffic in</a:t>
            </a:r>
            <a:r>
              <a:rPr lang="en-US" sz="2000" dirty="0">
                <a:solidFill>
                  <a:schemeClr val="dk1"/>
                </a:solidFill>
                <a:latin typeface="Candara" panose="020E0502030303020204" pitchFamily="34" charset="0"/>
              </a:rPr>
              <a:t> and </a:t>
            </a:r>
            <a:r>
              <a:rPr lang="en-US" sz="2000" b="1" dirty="0">
                <a:solidFill>
                  <a:schemeClr val="dk1"/>
                </a:solidFill>
                <a:latin typeface="Candara" panose="020E0502030303020204" pitchFamily="34" charset="0"/>
              </a:rPr>
              <a:t>out</a:t>
            </a:r>
            <a:r>
              <a:rPr lang="en-US" sz="2000" dirty="0">
                <a:solidFill>
                  <a:schemeClr val="dk1"/>
                </a:solidFill>
                <a:latin typeface="Candara" panose="020E0502030303020204" pitchFamily="34" charset="0"/>
              </a:rPr>
              <a:t> of a </a:t>
            </a:r>
            <a:r>
              <a:rPr lang="en-US" sz="2000" b="1" dirty="0">
                <a:solidFill>
                  <a:schemeClr val="dk1"/>
                </a:solidFill>
                <a:latin typeface="Candara" panose="020E0502030303020204" pitchFamily="34" charset="0"/>
              </a:rPr>
              <a:t>secured network</a:t>
            </a:r>
          </a:p>
          <a:p>
            <a:pPr marL="342900" indent="-342900">
              <a:spcAft>
                <a:spcPts val="600"/>
              </a:spcAft>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Could be </a:t>
            </a:r>
            <a:r>
              <a:rPr lang="en-US" sz="2000" b="1" dirty="0">
                <a:solidFill>
                  <a:srgbClr val="669900"/>
                </a:solidFill>
                <a:latin typeface="Candara" panose="020E0502030303020204" pitchFamily="34" charset="0"/>
              </a:rPr>
              <a:t>implemented</a:t>
            </a:r>
            <a:r>
              <a:rPr lang="en-US" sz="2000" b="1" dirty="0">
                <a:solidFill>
                  <a:schemeClr val="dk1"/>
                </a:solidFill>
                <a:latin typeface="Candara" panose="020E0502030303020204" pitchFamily="34" charset="0"/>
              </a:rPr>
              <a:t> in a </a:t>
            </a:r>
            <a:r>
              <a:rPr lang="en-US" sz="2000" b="1" dirty="0">
                <a:solidFill>
                  <a:srgbClr val="CC6600"/>
                </a:solidFill>
                <a:latin typeface="Candara" panose="020E0502030303020204" pitchFamily="34" charset="0"/>
              </a:rPr>
              <a:t>router</a:t>
            </a:r>
            <a:r>
              <a:rPr lang="en-US" sz="2000" dirty="0">
                <a:solidFill>
                  <a:schemeClr val="dk1"/>
                </a:solidFill>
                <a:latin typeface="Candara" panose="020E0502030303020204" pitchFamily="34" charset="0"/>
              </a:rPr>
              <a:t>, </a:t>
            </a:r>
            <a:r>
              <a:rPr lang="en-US" sz="2000" b="1" dirty="0">
                <a:solidFill>
                  <a:srgbClr val="CC6600"/>
                </a:solidFill>
                <a:latin typeface="Candara" panose="020E0502030303020204" pitchFamily="34" charset="0"/>
              </a:rPr>
              <a:t>gateway</a:t>
            </a:r>
            <a:r>
              <a:rPr lang="en-US" sz="2000" dirty="0">
                <a:solidFill>
                  <a:schemeClr val="dk1"/>
                </a:solidFill>
                <a:latin typeface="Candara" panose="020E0502030303020204" pitchFamily="34" charset="0"/>
              </a:rPr>
              <a:t>, </a:t>
            </a:r>
            <a:r>
              <a:rPr lang="en-US" sz="2000" dirty="0" smtClean="0">
                <a:solidFill>
                  <a:schemeClr val="dk1"/>
                </a:solidFill>
                <a:latin typeface="Candara" panose="020E0502030303020204" pitchFamily="34" charset="0"/>
              </a:rPr>
              <a:t>or</a:t>
            </a:r>
            <a:r>
              <a:rPr lang="en-US" sz="2000" dirty="0">
                <a:solidFill>
                  <a:schemeClr val="dk1"/>
                </a:solidFill>
                <a:latin typeface="Candara" panose="020E0502030303020204" pitchFamily="34" charset="0"/>
              </a:rPr>
              <a:t> </a:t>
            </a:r>
            <a:r>
              <a:rPr lang="en-US" sz="2000" dirty="0" smtClean="0">
                <a:solidFill>
                  <a:schemeClr val="dk1"/>
                </a:solidFill>
                <a:latin typeface="Candara" panose="020E0502030303020204" pitchFamily="34" charset="0"/>
              </a:rPr>
              <a:t>a </a:t>
            </a:r>
            <a:r>
              <a:rPr lang="en-US" sz="2000" b="1" dirty="0">
                <a:solidFill>
                  <a:srgbClr val="CC6600"/>
                </a:solidFill>
                <a:latin typeface="Candara" panose="020E0502030303020204" pitchFamily="34" charset="0"/>
              </a:rPr>
              <a:t>special host</a:t>
            </a:r>
          </a:p>
          <a:p>
            <a:pPr marL="342900" indent="-342900">
              <a:spcAft>
                <a:spcPts val="600"/>
              </a:spcAft>
              <a:buClr>
                <a:schemeClr val="dk1"/>
              </a:buClr>
              <a:buSzPct val="100000"/>
              <a:buFont typeface="Wingdings" panose="05000000000000000000" pitchFamily="2" charset="2"/>
              <a:buChar char="§"/>
            </a:pPr>
            <a:r>
              <a:rPr lang="en-US" sz="2000" b="1" u="sng" dirty="0">
                <a:solidFill>
                  <a:srgbClr val="669900"/>
                </a:solidFill>
                <a:latin typeface="Candara" panose="020E0502030303020204" pitchFamily="34" charset="0"/>
              </a:rPr>
              <a:t> Benefits</a:t>
            </a:r>
          </a:p>
          <a:p>
            <a:pPr marL="800100" lvl="1" indent="-342900">
              <a:spcAft>
                <a:spcPts val="600"/>
              </a:spcAft>
              <a:buClr>
                <a:schemeClr val="dk1"/>
              </a:buClr>
              <a:buSzPct val="100000"/>
              <a:buFont typeface="Wingdings" panose="05000000000000000000" pitchFamily="2" charset="2"/>
              <a:buChar char="v"/>
            </a:pPr>
            <a:r>
              <a:rPr lang="en-US" sz="2000" dirty="0">
                <a:solidFill>
                  <a:schemeClr val="dk1"/>
                </a:solidFill>
                <a:latin typeface="Candara" panose="020E0502030303020204" pitchFamily="34" charset="0"/>
              </a:rPr>
              <a:t> </a:t>
            </a:r>
            <a:r>
              <a:rPr lang="en-US" sz="2000" b="1" dirty="0">
                <a:solidFill>
                  <a:srgbClr val="002060"/>
                </a:solidFill>
                <a:latin typeface="Candara" panose="020E0502030303020204" pitchFamily="34" charset="0"/>
              </a:rPr>
              <a:t>Reduces risks of access to hosts</a:t>
            </a:r>
          </a:p>
          <a:p>
            <a:pPr marL="800100" lvl="1" indent="-342900">
              <a:spcAft>
                <a:spcPts val="600"/>
              </a:spcAft>
              <a:buClr>
                <a:schemeClr val="dk1"/>
              </a:buClr>
              <a:buSzPct val="100000"/>
              <a:buFont typeface="Wingdings" panose="05000000000000000000" pitchFamily="2" charset="2"/>
              <a:buChar char="v"/>
            </a:pPr>
            <a:r>
              <a:rPr lang="en-US" sz="2000" b="1" dirty="0">
                <a:solidFill>
                  <a:srgbClr val="002060"/>
                </a:solidFill>
                <a:latin typeface="Candara" panose="020E0502030303020204" pitchFamily="34" charset="0"/>
              </a:rPr>
              <a:t> Controlled access</a:t>
            </a:r>
          </a:p>
          <a:p>
            <a:pPr marL="800100" lvl="1" indent="-342900">
              <a:spcAft>
                <a:spcPts val="600"/>
              </a:spcAft>
              <a:buClr>
                <a:schemeClr val="dk1"/>
              </a:buClr>
              <a:buSzPct val="100000"/>
              <a:buFont typeface="Wingdings" panose="05000000000000000000" pitchFamily="2" charset="2"/>
              <a:buChar char="v"/>
            </a:pPr>
            <a:r>
              <a:rPr lang="en-US" sz="2000" b="1" dirty="0">
                <a:solidFill>
                  <a:srgbClr val="002060"/>
                </a:solidFill>
                <a:latin typeface="Candara" panose="020E0502030303020204" pitchFamily="34" charset="0"/>
              </a:rPr>
              <a:t> Eliminates annoyance to the users</a:t>
            </a:r>
          </a:p>
          <a:p>
            <a:pPr marL="800100" lvl="1" indent="-342900">
              <a:spcAft>
                <a:spcPts val="600"/>
              </a:spcAft>
              <a:buClr>
                <a:schemeClr val="dk1"/>
              </a:buClr>
              <a:buSzPct val="100000"/>
              <a:buFont typeface="Wingdings" panose="05000000000000000000" pitchFamily="2" charset="2"/>
              <a:buChar char="v"/>
            </a:pPr>
            <a:r>
              <a:rPr lang="en-US" sz="2000" b="1" dirty="0">
                <a:solidFill>
                  <a:srgbClr val="002060"/>
                </a:solidFill>
                <a:latin typeface="Candara" panose="020E0502030303020204" pitchFamily="34" charset="0"/>
              </a:rPr>
              <a:t> Protects privacy</a:t>
            </a:r>
            <a:r>
              <a:rPr lang="en-US" sz="2000" dirty="0">
                <a:solidFill>
                  <a:schemeClr val="dk1"/>
                </a:solidFill>
                <a:latin typeface="Candara" panose="020E0502030303020204" pitchFamily="34" charset="0"/>
              </a:rPr>
              <a:t> (e.g., finger)</a:t>
            </a:r>
          </a:p>
          <a:p>
            <a:pPr marL="800100" lvl="1" indent="-342900">
              <a:spcAft>
                <a:spcPts val="600"/>
              </a:spcAft>
              <a:buClr>
                <a:schemeClr val="dk1"/>
              </a:buClr>
              <a:buSzPct val="100000"/>
              <a:buFont typeface="Wingdings" panose="05000000000000000000" pitchFamily="2" charset="2"/>
              <a:buChar char="v"/>
            </a:pPr>
            <a:r>
              <a:rPr lang="en-US" sz="2000" dirty="0">
                <a:solidFill>
                  <a:schemeClr val="dk1"/>
                </a:solidFill>
                <a:latin typeface="Candara" panose="020E0502030303020204" pitchFamily="34" charset="0"/>
              </a:rPr>
              <a:t> </a:t>
            </a:r>
            <a:r>
              <a:rPr lang="en-US" sz="2000" b="1" dirty="0">
                <a:solidFill>
                  <a:srgbClr val="002060"/>
                </a:solidFill>
                <a:latin typeface="Candara" panose="020E0502030303020204" pitchFamily="34" charset="0"/>
              </a:rPr>
              <a:t>Hierarchical implementation of policy </a:t>
            </a:r>
            <a:r>
              <a:rPr lang="en-US" sz="2000" b="1" dirty="0" smtClean="0">
                <a:solidFill>
                  <a:srgbClr val="002060"/>
                </a:solidFill>
                <a:latin typeface="Candara" panose="020E0502030303020204" pitchFamily="34" charset="0"/>
              </a:rPr>
              <a:t>and</a:t>
            </a:r>
            <a:r>
              <a:rPr lang="en-US" sz="2000" b="1" dirty="0">
                <a:solidFill>
                  <a:srgbClr val="002060"/>
                </a:solidFill>
                <a:latin typeface="Candara" panose="020E0502030303020204" pitchFamily="34" charset="0"/>
              </a:rPr>
              <a:t> </a:t>
            </a:r>
            <a:r>
              <a:rPr lang="en-US" sz="2000" b="1" dirty="0" smtClean="0">
                <a:solidFill>
                  <a:srgbClr val="002060"/>
                </a:solidFill>
                <a:latin typeface="Candara" panose="020E0502030303020204" pitchFamily="34" charset="0"/>
              </a:rPr>
              <a:t>technology </a:t>
            </a:r>
            <a:r>
              <a:rPr lang="en-US" sz="2000" dirty="0">
                <a:solidFill>
                  <a:schemeClr val="dk1"/>
                </a:solidFill>
                <a:latin typeface="Candara" panose="020E0502030303020204" pitchFamily="34" charset="0"/>
              </a:rPr>
              <a:t>(e.g., finger)</a:t>
            </a:r>
          </a:p>
        </p:txBody>
      </p:sp>
      <p:cxnSp>
        <p:nvCxnSpPr>
          <p:cNvPr id="742" name="Shape 742"/>
          <p:cNvCxnSpPr/>
          <p:nvPr/>
        </p:nvCxnSpPr>
        <p:spPr>
          <a:xfrm>
            <a:off x="201168" y="182879"/>
            <a:ext cx="5638800" cy="0"/>
          </a:xfrm>
          <a:prstGeom prst="straightConnector1">
            <a:avLst/>
          </a:prstGeom>
          <a:noFill/>
          <a:ln w="12700" cap="rnd" cmpd="sng">
            <a:solidFill>
              <a:schemeClr val="dk1"/>
            </a:solidFill>
            <a:prstDash val="solid"/>
            <a:miter/>
            <a:headEnd type="none" w="med" len="med"/>
            <a:tailEnd type="none" w="med" len="me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cxnSp>
        <p:nvCxnSpPr>
          <p:cNvPr id="124" name="Shape 124"/>
          <p:cNvCxnSpPr/>
          <p:nvPr/>
        </p:nvCxnSpPr>
        <p:spPr>
          <a:xfrm>
            <a:off x="228600" y="4952999"/>
            <a:ext cx="5638800" cy="0"/>
          </a:xfrm>
          <a:prstGeom prst="straightConnector1">
            <a:avLst/>
          </a:prstGeom>
          <a:noFill/>
          <a:ln w="12700" cap="rnd" cmpd="sng">
            <a:solidFill>
              <a:schemeClr val="dk1"/>
            </a:solidFill>
            <a:prstDash val="solid"/>
            <a:miter/>
            <a:headEnd type="none" w="med" len="med"/>
            <a:tailEnd type="none" w="med" len="med"/>
          </a:ln>
        </p:spPr>
      </p:cxnSp>
      <p:sp>
        <p:nvSpPr>
          <p:cNvPr id="125" name="Shape 125"/>
          <p:cNvSpPr txBox="1"/>
          <p:nvPr/>
        </p:nvSpPr>
        <p:spPr>
          <a:xfrm>
            <a:off x="-381000" y="49529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126" name="Shape 126"/>
          <p:cNvSpPr txBox="1"/>
          <p:nvPr/>
        </p:nvSpPr>
        <p:spPr>
          <a:xfrm>
            <a:off x="152401" y="304799"/>
            <a:ext cx="5714999"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Configuration Management</a:t>
            </a:r>
          </a:p>
        </p:txBody>
      </p:sp>
      <p:sp>
        <p:nvSpPr>
          <p:cNvPr id="127" name="Shape 127"/>
          <p:cNvSpPr txBox="1"/>
          <p:nvPr/>
        </p:nvSpPr>
        <p:spPr>
          <a:xfrm>
            <a:off x="676657" y="1210056"/>
            <a:ext cx="4797551" cy="3154680"/>
          </a:xfrm>
          <a:prstGeom prst="rect">
            <a:avLst/>
          </a:prstGeom>
          <a:noFill/>
          <a:ln>
            <a:noFill/>
          </a:ln>
        </p:spPr>
        <p:txBody>
          <a:bodyPr lIns="91425" tIns="45700" rIns="91425" bIns="45700" anchor="t" anchorCtr="0">
            <a:noAutofit/>
          </a:bodyPr>
          <a:lstStyle/>
          <a:p>
            <a:pPr>
              <a:lnSpc>
                <a:spcPct val="120000"/>
              </a:lnSpc>
              <a:buClr>
                <a:schemeClr val="dk1"/>
              </a:buClr>
              <a:buSzPct val="100000"/>
              <a:buFont typeface="Arial"/>
              <a:buChar char="•"/>
            </a:pPr>
            <a:r>
              <a:rPr lang="en-US" sz="2400" b="1" dirty="0">
                <a:solidFill>
                  <a:schemeClr val="dk1"/>
                </a:solidFill>
                <a:latin typeface="Candara" panose="020E0502030303020204" pitchFamily="34" charset="0"/>
              </a:rPr>
              <a:t> Network Provisioning</a:t>
            </a:r>
          </a:p>
          <a:p>
            <a:pPr>
              <a:lnSpc>
                <a:spcPct val="120000"/>
              </a:lnSpc>
              <a:buClr>
                <a:schemeClr val="dk1"/>
              </a:buClr>
              <a:buSzPct val="100000"/>
              <a:buFont typeface="Arial"/>
              <a:buChar char="•"/>
            </a:pPr>
            <a:r>
              <a:rPr lang="en-US" sz="2400" b="1" dirty="0">
                <a:solidFill>
                  <a:schemeClr val="dk1"/>
                </a:solidFill>
                <a:latin typeface="Candara" panose="020E0502030303020204" pitchFamily="34" charset="0"/>
              </a:rPr>
              <a:t> Inventory Management</a:t>
            </a:r>
          </a:p>
          <a:p>
            <a:pPr marL="457200" lvl="1">
              <a:lnSpc>
                <a:spcPct val="120000"/>
              </a:lnSpc>
              <a:buClr>
                <a:schemeClr val="dk1"/>
              </a:buClr>
              <a:buSzPct val="100000"/>
              <a:buFont typeface="Arial"/>
              <a:buChar char="•"/>
            </a:pPr>
            <a:r>
              <a:rPr lang="en-US" sz="2400" b="1" dirty="0">
                <a:solidFill>
                  <a:schemeClr val="dk1"/>
                </a:solidFill>
                <a:latin typeface="Candara" panose="020E0502030303020204" pitchFamily="34" charset="0"/>
              </a:rPr>
              <a:t> Equipment </a:t>
            </a:r>
          </a:p>
          <a:p>
            <a:pPr marL="457200" lvl="1">
              <a:lnSpc>
                <a:spcPct val="120000"/>
              </a:lnSpc>
              <a:buClr>
                <a:schemeClr val="dk1"/>
              </a:buClr>
              <a:buSzPct val="100000"/>
              <a:buFont typeface="Arial"/>
              <a:buChar char="•"/>
            </a:pPr>
            <a:r>
              <a:rPr lang="en-US" sz="2400" b="1" dirty="0">
                <a:solidFill>
                  <a:schemeClr val="dk1"/>
                </a:solidFill>
                <a:latin typeface="Candara" panose="020E0502030303020204" pitchFamily="34" charset="0"/>
              </a:rPr>
              <a:t> Facilities</a:t>
            </a:r>
          </a:p>
          <a:p>
            <a:pPr>
              <a:lnSpc>
                <a:spcPct val="120000"/>
              </a:lnSpc>
              <a:buClr>
                <a:schemeClr val="dk1"/>
              </a:buClr>
              <a:buSzPct val="100000"/>
              <a:buFont typeface="Arial"/>
              <a:buChar char="•"/>
            </a:pPr>
            <a:r>
              <a:rPr lang="en-US" sz="2400" b="1" dirty="0">
                <a:solidFill>
                  <a:schemeClr val="dk1"/>
                </a:solidFill>
                <a:latin typeface="Candara" panose="020E0502030303020204" pitchFamily="34" charset="0"/>
              </a:rPr>
              <a:t> Network Topology</a:t>
            </a:r>
          </a:p>
          <a:p>
            <a:pPr>
              <a:lnSpc>
                <a:spcPct val="120000"/>
              </a:lnSpc>
              <a:buClr>
                <a:schemeClr val="dk1"/>
              </a:buClr>
              <a:buSzPct val="100000"/>
              <a:buFont typeface="Arial"/>
              <a:buChar char="•"/>
            </a:pPr>
            <a:r>
              <a:rPr lang="en-US" sz="2400" b="1" dirty="0">
                <a:solidFill>
                  <a:schemeClr val="dk1"/>
                </a:solidFill>
                <a:latin typeface="Candara" panose="020E0502030303020204" pitchFamily="34" charset="0"/>
              </a:rPr>
              <a:t> Database Considerations   </a:t>
            </a:r>
          </a:p>
        </p:txBody>
      </p:sp>
      <p:cxnSp>
        <p:nvCxnSpPr>
          <p:cNvPr id="131" name="Shape 131"/>
          <p:cNvCxnSpPr/>
          <p:nvPr/>
        </p:nvCxnSpPr>
        <p:spPr>
          <a:xfrm>
            <a:off x="152400"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132" name="Shape 132"/>
          <p:cNvSpPr txBox="1"/>
          <p:nvPr/>
        </p:nvSpPr>
        <p:spPr>
          <a:xfrm>
            <a:off x="152401"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TextBox 1"/>
          <p:cNvSpPr txBox="1"/>
          <p:nvPr/>
        </p:nvSpPr>
        <p:spPr>
          <a:xfrm>
            <a:off x="5669281" y="1158240"/>
            <a:ext cx="6047232" cy="5170646"/>
          </a:xfrm>
          <a:prstGeom prst="rect">
            <a:avLst/>
          </a:prstGeom>
          <a:noFill/>
        </p:spPr>
        <p:txBody>
          <a:bodyPr wrap="square" rtlCol="1">
            <a:spAutoFit/>
          </a:bodyPr>
          <a:lstStyle/>
          <a:p>
            <a:pPr>
              <a:lnSpc>
                <a:spcPct val="150000"/>
              </a:lnSpc>
            </a:pPr>
            <a:r>
              <a:rPr lang="en-US" sz="2000" dirty="0">
                <a:latin typeface="Candara" panose="020E0502030303020204" pitchFamily="34" charset="0"/>
              </a:rPr>
              <a:t>Configuration management in network management is normally used in the context of </a:t>
            </a:r>
            <a:r>
              <a:rPr lang="en-US" sz="2000" b="1" dirty="0">
                <a:latin typeface="Candara" panose="020E0502030303020204" pitchFamily="34" charset="0"/>
              </a:rPr>
              <a:t>discovering</a:t>
            </a:r>
            <a:r>
              <a:rPr lang="en-US" sz="2000" dirty="0">
                <a:latin typeface="Candara" panose="020E0502030303020204" pitchFamily="34" charset="0"/>
              </a:rPr>
              <a:t> </a:t>
            </a:r>
            <a:r>
              <a:rPr lang="en-US" sz="2000" b="1" dirty="0" smtClean="0">
                <a:latin typeface="Candara" panose="020E0502030303020204" pitchFamily="34" charset="0"/>
              </a:rPr>
              <a:t>network</a:t>
            </a:r>
            <a:r>
              <a:rPr lang="en-US" sz="2000" dirty="0" smtClean="0">
                <a:latin typeface="Candara" panose="020E0502030303020204" pitchFamily="34" charset="0"/>
              </a:rPr>
              <a:t> </a:t>
            </a:r>
            <a:r>
              <a:rPr lang="en-US" sz="2000" b="1" dirty="0">
                <a:latin typeface="Candara" panose="020E0502030303020204" pitchFamily="34" charset="0"/>
              </a:rPr>
              <a:t>topology</a:t>
            </a:r>
            <a:r>
              <a:rPr lang="en-US" sz="2000" dirty="0">
                <a:latin typeface="Candara" panose="020E0502030303020204" pitchFamily="34" charset="0"/>
              </a:rPr>
              <a:t>, </a:t>
            </a:r>
            <a:r>
              <a:rPr lang="en-US" sz="2000" b="1" dirty="0" smtClean="0">
                <a:latin typeface="Candara" panose="020E0502030303020204" pitchFamily="34" charset="0"/>
              </a:rPr>
              <a:t>mapping the </a:t>
            </a:r>
            <a:r>
              <a:rPr lang="en-US" sz="2000" b="1" dirty="0">
                <a:latin typeface="Candara" panose="020E0502030303020204" pitchFamily="34" charset="0"/>
              </a:rPr>
              <a:t>network</a:t>
            </a:r>
            <a:r>
              <a:rPr lang="en-US" sz="2000" dirty="0">
                <a:latin typeface="Candara" panose="020E0502030303020204" pitchFamily="34" charset="0"/>
              </a:rPr>
              <a:t>, and </a:t>
            </a:r>
            <a:r>
              <a:rPr lang="en-US" sz="2000" b="1" dirty="0">
                <a:latin typeface="Candara" panose="020E0502030303020204" pitchFamily="34" charset="0"/>
              </a:rPr>
              <a:t>setting up the configuration parameters</a:t>
            </a:r>
            <a:r>
              <a:rPr lang="en-US" sz="2000" dirty="0">
                <a:latin typeface="Candara" panose="020E0502030303020204" pitchFamily="34" charset="0"/>
              </a:rPr>
              <a:t> </a:t>
            </a:r>
            <a:r>
              <a:rPr lang="en-US" sz="2000" dirty="0" smtClean="0">
                <a:latin typeface="Candara" panose="020E0502030303020204" pitchFamily="34" charset="0"/>
              </a:rPr>
              <a:t>in management </a:t>
            </a:r>
            <a:r>
              <a:rPr lang="en-US" sz="2000" b="1" dirty="0" smtClean="0">
                <a:latin typeface="Candara" panose="020E0502030303020204" pitchFamily="34" charset="0"/>
              </a:rPr>
              <a:t>agents</a:t>
            </a:r>
            <a:r>
              <a:rPr lang="en-US" sz="2000" dirty="0" smtClean="0">
                <a:latin typeface="Candara" panose="020E0502030303020204" pitchFamily="34" charset="0"/>
              </a:rPr>
              <a:t> and management </a:t>
            </a:r>
            <a:r>
              <a:rPr lang="en-US" sz="2000" b="1" dirty="0" smtClean="0">
                <a:latin typeface="Candara" panose="020E0502030303020204" pitchFamily="34" charset="0"/>
              </a:rPr>
              <a:t>systems</a:t>
            </a:r>
            <a:r>
              <a:rPr lang="en-US" sz="2000" dirty="0" smtClean="0">
                <a:latin typeface="Candara" panose="020E0502030303020204" pitchFamily="34" charset="0"/>
              </a:rPr>
              <a:t>. </a:t>
            </a:r>
          </a:p>
          <a:p>
            <a:pPr>
              <a:lnSpc>
                <a:spcPct val="150000"/>
              </a:lnSpc>
            </a:pPr>
            <a:r>
              <a:rPr lang="en-US" sz="2000" dirty="0" smtClean="0">
                <a:latin typeface="Candara" panose="020E0502030303020204" pitchFamily="34" charset="0"/>
              </a:rPr>
              <a:t>However, as discussed in Section 1.9 and shown in Figure 1.21, network management in the broad sense also includes </a:t>
            </a:r>
            <a:r>
              <a:rPr lang="en-US" sz="2000" b="1" dirty="0" smtClean="0">
                <a:latin typeface="Candara" panose="020E0502030303020204" pitchFamily="34" charset="0"/>
              </a:rPr>
              <a:t>network provisioning</a:t>
            </a:r>
            <a:r>
              <a:rPr lang="en-US" sz="2000" dirty="0" smtClean="0">
                <a:latin typeface="Candara" panose="020E0502030303020204" pitchFamily="34" charset="0"/>
              </a:rPr>
              <a:t>. </a:t>
            </a:r>
          </a:p>
          <a:p>
            <a:pPr>
              <a:lnSpc>
                <a:spcPct val="150000"/>
              </a:lnSpc>
            </a:pPr>
            <a:r>
              <a:rPr lang="en-US" sz="2000" dirty="0" smtClean="0">
                <a:solidFill>
                  <a:srgbClr val="0070C0"/>
                </a:solidFill>
                <a:latin typeface="Candara" panose="020E0502030303020204" pitchFamily="34" charset="0"/>
              </a:rPr>
              <a:t>Network provisioning </a:t>
            </a:r>
            <a:r>
              <a:rPr lang="en-US" sz="2000" dirty="0" smtClean="0">
                <a:latin typeface="Candara" panose="020E0502030303020204" pitchFamily="34" charset="0"/>
              </a:rPr>
              <a:t>includes network </a:t>
            </a:r>
            <a:r>
              <a:rPr lang="en-US" sz="2000" b="1" dirty="0" smtClean="0">
                <a:latin typeface="Candara" panose="020E0502030303020204" pitchFamily="34" charset="0"/>
              </a:rPr>
              <a:t>planning</a:t>
            </a:r>
            <a:r>
              <a:rPr lang="en-US" sz="2000" dirty="0" smtClean="0">
                <a:latin typeface="Candara" panose="020E0502030303020204" pitchFamily="34" charset="0"/>
              </a:rPr>
              <a:t> and </a:t>
            </a:r>
            <a:r>
              <a:rPr lang="en-US" sz="2000" b="1" dirty="0" smtClean="0">
                <a:latin typeface="Candara" panose="020E0502030303020204" pitchFamily="34" charset="0"/>
              </a:rPr>
              <a:t>design</a:t>
            </a:r>
            <a:r>
              <a:rPr lang="en-US" sz="2000" dirty="0" smtClean="0">
                <a:latin typeface="Candara" panose="020E0502030303020204" pitchFamily="34" charset="0"/>
              </a:rPr>
              <a:t> and is considered </a:t>
            </a:r>
            <a:r>
              <a:rPr lang="en-US" sz="2000" b="1" dirty="0" smtClean="0">
                <a:latin typeface="Candara" panose="020E0502030303020204" pitchFamily="34" charset="0"/>
              </a:rPr>
              <a:t>part of configuration management.</a:t>
            </a:r>
            <a:endParaRPr lang="ar-SA" sz="2000" b="1"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7"/>
        <p:cNvGrpSpPr/>
        <p:nvPr/>
      </p:nvGrpSpPr>
      <p:grpSpPr>
        <a:xfrm>
          <a:off x="0" y="0"/>
          <a:ext cx="0" cy="0"/>
          <a:chOff x="0" y="0"/>
          <a:chExt cx="0" cy="0"/>
        </a:xfrm>
      </p:grpSpPr>
      <p:cxnSp>
        <p:nvCxnSpPr>
          <p:cNvPr id="748" name="Shape 748"/>
          <p:cNvCxnSpPr/>
          <p:nvPr/>
        </p:nvCxnSpPr>
        <p:spPr>
          <a:xfrm>
            <a:off x="326136" y="3798886"/>
            <a:ext cx="5638800" cy="0"/>
          </a:xfrm>
          <a:prstGeom prst="straightConnector1">
            <a:avLst/>
          </a:prstGeom>
          <a:noFill/>
          <a:ln w="12700" cap="rnd" cmpd="sng">
            <a:solidFill>
              <a:schemeClr val="dk1"/>
            </a:solidFill>
            <a:prstDash val="solid"/>
            <a:miter/>
            <a:headEnd type="none" w="med" len="med"/>
            <a:tailEnd type="none" w="med" len="med"/>
          </a:ln>
        </p:spPr>
      </p:cxnSp>
      <p:sp>
        <p:nvSpPr>
          <p:cNvPr id="749" name="Shape 749"/>
          <p:cNvSpPr txBox="1"/>
          <p:nvPr/>
        </p:nvSpPr>
        <p:spPr>
          <a:xfrm>
            <a:off x="-283464" y="3798886"/>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750" name="Shape 750"/>
          <p:cNvSpPr txBox="1"/>
          <p:nvPr/>
        </p:nvSpPr>
        <p:spPr>
          <a:xfrm>
            <a:off x="249936" y="304799"/>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Packet Filtering Firewall</a:t>
            </a:r>
          </a:p>
        </p:txBody>
      </p:sp>
      <p:pic>
        <p:nvPicPr>
          <p:cNvPr id="751" name="Shape 751"/>
          <p:cNvPicPr preferRelativeResize="0"/>
          <p:nvPr/>
        </p:nvPicPr>
        <p:blipFill rotWithShape="1">
          <a:blip r:embed="rId3">
            <a:alphaModFix/>
          </a:blip>
          <a:srcRect/>
          <a:stretch/>
        </p:blipFill>
        <p:spPr>
          <a:xfrm>
            <a:off x="249936" y="914400"/>
            <a:ext cx="5867400" cy="2716211"/>
          </a:xfrm>
          <a:prstGeom prst="rect">
            <a:avLst/>
          </a:prstGeom>
          <a:noFill/>
          <a:ln>
            <a:noFill/>
          </a:ln>
        </p:spPr>
      </p:pic>
      <p:sp>
        <p:nvSpPr>
          <p:cNvPr id="752" name="Shape 752"/>
          <p:cNvSpPr txBox="1"/>
          <p:nvPr/>
        </p:nvSpPr>
        <p:spPr>
          <a:xfrm>
            <a:off x="249937" y="4267200"/>
            <a:ext cx="6019799" cy="3444875"/>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Uses </a:t>
            </a:r>
            <a:r>
              <a:rPr lang="en-US" sz="2000" b="1" dirty="0">
                <a:solidFill>
                  <a:schemeClr val="dk1"/>
                </a:solidFill>
                <a:latin typeface="Candara" panose="020E0502030303020204" pitchFamily="34" charset="0"/>
              </a:rPr>
              <a:t>protocol </a:t>
            </a:r>
            <a:r>
              <a:rPr lang="en-US" sz="2000" dirty="0">
                <a:solidFill>
                  <a:schemeClr val="dk1"/>
                </a:solidFill>
                <a:latin typeface="Candara" panose="020E0502030303020204" pitchFamily="34" charset="0"/>
              </a:rPr>
              <a:t>specific criteria at </a:t>
            </a:r>
            <a:r>
              <a:rPr lang="en-US" sz="2000" b="1" dirty="0">
                <a:solidFill>
                  <a:schemeClr val="dk1"/>
                </a:solidFill>
                <a:latin typeface="Candara" panose="020E0502030303020204" pitchFamily="34" charset="0"/>
              </a:rPr>
              <a:t>DLC</a:t>
            </a: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network</a:t>
            </a:r>
            <a:r>
              <a:rPr lang="en-US" sz="2000" dirty="0">
                <a:solidFill>
                  <a:schemeClr val="dk1"/>
                </a:solidFill>
                <a:latin typeface="Candara" panose="020E0502030303020204" pitchFamily="34" charset="0"/>
              </a:rPr>
              <a:t>,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and </a:t>
            </a:r>
            <a:r>
              <a:rPr lang="en-US" sz="2000" b="1" dirty="0">
                <a:solidFill>
                  <a:schemeClr val="dk1"/>
                </a:solidFill>
                <a:latin typeface="Candara" panose="020E0502030303020204" pitchFamily="34" charset="0"/>
              </a:rPr>
              <a:t>transport layers</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Implemented</a:t>
            </a:r>
            <a:r>
              <a:rPr lang="en-US" sz="2000" dirty="0">
                <a:solidFill>
                  <a:schemeClr val="dk1"/>
                </a:solidFill>
                <a:latin typeface="Candara" panose="020E0502030303020204" pitchFamily="34" charset="0"/>
              </a:rPr>
              <a:t> in </a:t>
            </a:r>
            <a:r>
              <a:rPr lang="en-US" sz="2000" b="1" dirty="0">
                <a:solidFill>
                  <a:schemeClr val="dk1"/>
                </a:solidFill>
                <a:latin typeface="Candara" panose="020E0502030303020204" pitchFamily="34" charset="0"/>
              </a:rPr>
              <a:t>routers</a:t>
            </a:r>
            <a:r>
              <a:rPr lang="en-US" sz="2000" dirty="0">
                <a:solidFill>
                  <a:schemeClr val="dk1"/>
                </a:solidFill>
                <a:latin typeface="Candara" panose="020E0502030303020204" pitchFamily="34" charset="0"/>
              </a:rPr>
              <a:t> - called </a:t>
            </a:r>
            <a:r>
              <a:rPr lang="en-US" sz="2000" b="1" dirty="0">
                <a:solidFill>
                  <a:srgbClr val="0070C0"/>
                </a:solidFill>
                <a:latin typeface="Candara" panose="020E0502030303020204" pitchFamily="34" charset="0"/>
              </a:rPr>
              <a:t>screening router </a:t>
            </a:r>
            <a:r>
              <a:rPr lang="en-US" sz="2000" dirty="0">
                <a:solidFill>
                  <a:schemeClr val="dk1"/>
                </a:solidFill>
                <a:latin typeface="Candara" panose="020E0502030303020204" pitchFamily="34" charset="0"/>
              </a:rPr>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or </a:t>
            </a:r>
            <a:r>
              <a:rPr lang="en-US" sz="2000" b="1" dirty="0">
                <a:solidFill>
                  <a:srgbClr val="0070C0"/>
                </a:solidFill>
                <a:latin typeface="Candara" panose="020E0502030303020204" pitchFamily="34" charset="0"/>
              </a:rPr>
              <a:t>packet-filtering routers</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Filtering parameters:</a:t>
            </a:r>
          </a:p>
          <a:p>
            <a:pPr marL="457200" lvl="1">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dirty="0">
                <a:solidFill>
                  <a:srgbClr val="0070C0"/>
                </a:solidFill>
                <a:latin typeface="Candara" panose="020E0502030303020204" pitchFamily="34" charset="0"/>
              </a:rPr>
              <a:t>Source and/or destination IP address</a:t>
            </a:r>
          </a:p>
          <a:p>
            <a:pPr marL="457200" lvl="1">
              <a:lnSpc>
                <a:spcPct val="150000"/>
              </a:lnSpc>
              <a:buClr>
                <a:schemeClr val="dk1"/>
              </a:buClr>
              <a:buSzPct val="100000"/>
              <a:buFont typeface="Arial"/>
              <a:buChar char="•"/>
            </a:pPr>
            <a:r>
              <a:rPr lang="en-US" sz="2000" dirty="0">
                <a:solidFill>
                  <a:srgbClr val="0070C0"/>
                </a:solidFill>
                <a:latin typeface="Candara" panose="020E0502030303020204" pitchFamily="34" charset="0"/>
              </a:rPr>
              <a:t> Source and/or destination TCP/UDP port </a:t>
            </a:r>
            <a:br>
              <a:rPr lang="en-US" sz="2000" dirty="0">
                <a:solidFill>
                  <a:srgbClr val="0070C0"/>
                </a:solidFill>
                <a:latin typeface="Candara" panose="020E0502030303020204" pitchFamily="34" charset="0"/>
              </a:rPr>
            </a:br>
            <a:r>
              <a:rPr lang="en-US" sz="2000" dirty="0">
                <a:solidFill>
                  <a:srgbClr val="0070C0"/>
                </a:solidFill>
                <a:latin typeface="Candara" panose="020E0502030303020204" pitchFamily="34" charset="0"/>
              </a:rPr>
              <a:t>  address, such as ftp </a:t>
            </a:r>
            <a:r>
              <a:rPr lang="en-US" sz="2000" b="1" dirty="0">
                <a:solidFill>
                  <a:srgbClr val="0070C0"/>
                </a:solidFill>
                <a:latin typeface="Candara" panose="020E0502030303020204" pitchFamily="34" charset="0"/>
              </a:rPr>
              <a:t>port 21</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Multistage screening </a:t>
            </a:r>
            <a:r>
              <a:rPr lang="en-US" sz="2000" dirty="0">
                <a:solidFill>
                  <a:schemeClr val="dk1"/>
                </a:solidFill>
                <a:latin typeface="Candara" panose="020E0502030303020204" pitchFamily="34" charset="0"/>
              </a:rPr>
              <a:t>- address and protocol</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Works best when rules are simple</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t>
            </a:r>
          </a:p>
        </p:txBody>
      </p:sp>
      <p:cxnSp>
        <p:nvCxnSpPr>
          <p:cNvPr id="756" name="Shape 756"/>
          <p:cNvCxnSpPr/>
          <p:nvPr/>
        </p:nvCxnSpPr>
        <p:spPr>
          <a:xfrm>
            <a:off x="249936"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757" name="Shape 757"/>
          <p:cNvSpPr txBox="1"/>
          <p:nvPr/>
        </p:nvSpPr>
        <p:spPr>
          <a:xfrm>
            <a:off x="249937"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TextBox 1"/>
          <p:cNvSpPr txBox="1"/>
          <p:nvPr/>
        </p:nvSpPr>
        <p:spPr>
          <a:xfrm>
            <a:off x="6181345" y="573024"/>
            <a:ext cx="5888736" cy="7571303"/>
          </a:xfrm>
          <a:prstGeom prst="rect">
            <a:avLst/>
          </a:prstGeom>
          <a:noFill/>
        </p:spPr>
        <p:txBody>
          <a:bodyPr wrap="square" rtlCol="1">
            <a:spAutoFit/>
          </a:bodyPr>
          <a:lstStyle/>
          <a:p>
            <a:r>
              <a:rPr lang="en-US" sz="1800" b="1" dirty="0" smtClean="0">
                <a:solidFill>
                  <a:srgbClr val="002060"/>
                </a:solidFill>
                <a:latin typeface="Candara" panose="020E0502030303020204" pitchFamily="34" charset="0"/>
              </a:rPr>
              <a:t>Firewalls</a:t>
            </a:r>
            <a:r>
              <a:rPr lang="en-US" sz="1800" dirty="0" smtClean="0">
                <a:solidFill>
                  <a:srgbClr val="002060"/>
                </a:solidFill>
                <a:latin typeface="Candara" panose="020E0502030303020204" pitchFamily="34" charset="0"/>
              </a:rPr>
              <a:t> </a:t>
            </a:r>
            <a:r>
              <a:rPr lang="en-US" sz="1800" dirty="0" smtClean="0">
                <a:latin typeface="Candara" panose="020E0502030303020204" pitchFamily="34" charset="0"/>
              </a:rPr>
              <a:t>use </a:t>
            </a:r>
            <a:r>
              <a:rPr lang="en-US" sz="1800" b="1" dirty="0">
                <a:solidFill>
                  <a:srgbClr val="0070C0"/>
                </a:solidFill>
                <a:latin typeface="Candara" panose="020E0502030303020204" pitchFamily="34" charset="0"/>
              </a:rPr>
              <a:t>packet</a:t>
            </a:r>
            <a:r>
              <a:rPr lang="en-US" sz="1800" dirty="0">
                <a:latin typeface="Candara" panose="020E0502030303020204" pitchFamily="34" charset="0"/>
              </a:rPr>
              <a:t> </a:t>
            </a:r>
            <a:r>
              <a:rPr lang="en-US" sz="1800" b="1" dirty="0">
                <a:solidFill>
                  <a:srgbClr val="0070C0"/>
                </a:solidFill>
                <a:latin typeface="Candara" panose="020E0502030303020204" pitchFamily="34" charset="0"/>
              </a:rPr>
              <a:t>filtering</a:t>
            </a:r>
            <a:r>
              <a:rPr lang="en-US" sz="1800" dirty="0">
                <a:latin typeface="Candara" panose="020E0502030303020204" pitchFamily="34" charset="0"/>
              </a:rPr>
              <a:t> or </a:t>
            </a:r>
            <a:r>
              <a:rPr lang="en-US" sz="1800" b="1" dirty="0">
                <a:solidFill>
                  <a:srgbClr val="0070C0"/>
                </a:solidFill>
                <a:latin typeface="Candara" panose="020E0502030303020204" pitchFamily="34" charset="0"/>
              </a:rPr>
              <a:t>application-level gateways</a:t>
            </a:r>
            <a:r>
              <a:rPr lang="en-US" sz="1800" dirty="0">
                <a:latin typeface="Candara" panose="020E0502030303020204" pitchFamily="34" charset="0"/>
              </a:rPr>
              <a:t> as the two primary techniques </a:t>
            </a:r>
            <a:r>
              <a:rPr lang="en-US" sz="1800" dirty="0" smtClean="0">
                <a:latin typeface="Candara" panose="020E0502030303020204" pitchFamily="34" charset="0"/>
              </a:rPr>
              <a:t>of controlling </a:t>
            </a:r>
            <a:r>
              <a:rPr lang="en-US" sz="1800" dirty="0">
                <a:latin typeface="Candara" panose="020E0502030303020204" pitchFamily="34" charset="0"/>
              </a:rPr>
              <a:t>undesired traffic</a:t>
            </a:r>
            <a:r>
              <a:rPr lang="en-US" sz="1800" dirty="0" smtClean="0">
                <a:latin typeface="Candara" panose="020E0502030303020204" pitchFamily="34" charset="0"/>
              </a:rPr>
              <a:t>.</a:t>
            </a:r>
          </a:p>
          <a:p>
            <a:endParaRPr lang="en-US" sz="1800" dirty="0">
              <a:latin typeface="Candara" panose="020E0502030303020204" pitchFamily="34" charset="0"/>
            </a:endParaRPr>
          </a:p>
          <a:p>
            <a:r>
              <a:rPr lang="en-US" sz="1800" b="1" dirty="0">
                <a:solidFill>
                  <a:srgbClr val="0070C0"/>
                </a:solidFill>
                <a:latin typeface="Candara" panose="020E0502030303020204" pitchFamily="34" charset="0"/>
              </a:rPr>
              <a:t>Packet Filters</a:t>
            </a:r>
            <a:r>
              <a:rPr lang="en-US" sz="1800" dirty="0">
                <a:latin typeface="Candara" panose="020E0502030303020204" pitchFamily="34" charset="0"/>
              </a:rPr>
              <a:t>. </a:t>
            </a:r>
            <a:endParaRPr lang="en-US" sz="1800" dirty="0" smtClean="0">
              <a:latin typeface="Candara" panose="020E0502030303020204" pitchFamily="34" charset="0"/>
            </a:endParaRPr>
          </a:p>
          <a:p>
            <a:r>
              <a:rPr lang="en-US" sz="1800" dirty="0" smtClean="0">
                <a:latin typeface="Candara" panose="020E0502030303020204" pitchFamily="34" charset="0"/>
              </a:rPr>
              <a:t>Packet </a:t>
            </a:r>
            <a:r>
              <a:rPr lang="en-US" sz="1800" dirty="0">
                <a:latin typeface="Candara" panose="020E0502030303020204" pitchFamily="34" charset="0"/>
              </a:rPr>
              <a:t>filtering is the ability to filter packets based on protocol-specific criteria. It </a:t>
            </a:r>
            <a:r>
              <a:rPr lang="en-US" sz="1800" dirty="0" smtClean="0">
                <a:latin typeface="Candara" panose="020E0502030303020204" pitchFamily="34" charset="0"/>
              </a:rPr>
              <a:t>is done </a:t>
            </a:r>
            <a:r>
              <a:rPr lang="en-US" sz="1800" dirty="0">
                <a:latin typeface="Candara" panose="020E0502030303020204" pitchFamily="34" charset="0"/>
              </a:rPr>
              <a:t>at the </a:t>
            </a:r>
            <a:r>
              <a:rPr lang="en-US" sz="1800" b="1" dirty="0">
                <a:latin typeface="Candara" panose="020E0502030303020204" pitchFamily="34" charset="0"/>
              </a:rPr>
              <a:t>OSI data link</a:t>
            </a:r>
            <a:r>
              <a:rPr lang="en-US" sz="1800" dirty="0">
                <a:latin typeface="Candara" panose="020E0502030303020204" pitchFamily="34" charset="0"/>
              </a:rPr>
              <a:t>, </a:t>
            </a:r>
            <a:r>
              <a:rPr lang="en-US" sz="1800" b="1" dirty="0">
                <a:latin typeface="Candara" panose="020E0502030303020204" pitchFamily="34" charset="0"/>
              </a:rPr>
              <a:t>network</a:t>
            </a:r>
            <a:r>
              <a:rPr lang="en-US" sz="1800" dirty="0">
                <a:latin typeface="Candara" panose="020E0502030303020204" pitchFamily="34" charset="0"/>
              </a:rPr>
              <a:t>, and </a:t>
            </a:r>
            <a:r>
              <a:rPr lang="en-US" sz="1800" b="1" dirty="0">
                <a:latin typeface="Candara" panose="020E0502030303020204" pitchFamily="34" charset="0"/>
              </a:rPr>
              <a:t>transport layers</a:t>
            </a:r>
            <a:r>
              <a:rPr lang="en-US" sz="1800" dirty="0">
                <a:latin typeface="Candara" panose="020E0502030303020204" pitchFamily="34" charset="0"/>
              </a:rPr>
              <a:t>. </a:t>
            </a:r>
            <a:endParaRPr lang="en-US" sz="1800" dirty="0" smtClean="0">
              <a:latin typeface="Candara" panose="020E0502030303020204" pitchFamily="34" charset="0"/>
            </a:endParaRPr>
          </a:p>
          <a:p>
            <a:endParaRPr lang="en-US" sz="1800" dirty="0">
              <a:latin typeface="Candara" panose="020E0502030303020204" pitchFamily="34" charset="0"/>
            </a:endParaRPr>
          </a:p>
          <a:p>
            <a:r>
              <a:rPr lang="en-US" sz="1800" dirty="0" smtClean="0">
                <a:latin typeface="Candara" panose="020E0502030303020204" pitchFamily="34" charset="0"/>
              </a:rPr>
              <a:t>Packet </a:t>
            </a:r>
            <a:r>
              <a:rPr lang="en-US" sz="1800" dirty="0">
                <a:latin typeface="Candara" panose="020E0502030303020204" pitchFamily="34" charset="0"/>
              </a:rPr>
              <a:t>filters are </a:t>
            </a:r>
            <a:r>
              <a:rPr lang="en-US" sz="1800" dirty="0">
                <a:solidFill>
                  <a:srgbClr val="669900"/>
                </a:solidFill>
                <a:latin typeface="Candara" panose="020E0502030303020204" pitchFamily="34" charset="0"/>
              </a:rPr>
              <a:t>implemented</a:t>
            </a:r>
            <a:r>
              <a:rPr lang="en-US" sz="1800" dirty="0">
                <a:latin typeface="Candara" panose="020E0502030303020204" pitchFamily="34" charset="0"/>
              </a:rPr>
              <a:t> in some </a:t>
            </a:r>
            <a:r>
              <a:rPr lang="en-US" sz="1800" dirty="0" smtClean="0">
                <a:latin typeface="Candara" panose="020E0502030303020204" pitchFamily="34" charset="0"/>
              </a:rPr>
              <a:t>commercial </a:t>
            </a:r>
            <a:r>
              <a:rPr lang="en-US" sz="1800" dirty="0">
                <a:latin typeface="Candara" panose="020E0502030303020204" pitchFamily="34" charset="0"/>
              </a:rPr>
              <a:t>routers, called </a:t>
            </a:r>
            <a:r>
              <a:rPr lang="en-US" sz="1800" b="1" dirty="0">
                <a:solidFill>
                  <a:srgbClr val="CC6600"/>
                </a:solidFill>
                <a:latin typeface="Candara" panose="020E0502030303020204" pitchFamily="34" charset="0"/>
              </a:rPr>
              <a:t>screening routers </a:t>
            </a:r>
            <a:r>
              <a:rPr lang="en-US" sz="1800" dirty="0">
                <a:latin typeface="Candara" panose="020E0502030303020204" pitchFamily="34" charset="0"/>
              </a:rPr>
              <a:t>or </a:t>
            </a:r>
            <a:r>
              <a:rPr lang="en-US" sz="1800" b="1" dirty="0">
                <a:solidFill>
                  <a:srgbClr val="CC6600"/>
                </a:solidFill>
                <a:latin typeface="Candara" panose="020E0502030303020204" pitchFamily="34" charset="0"/>
              </a:rPr>
              <a:t>packet-filtering routers</a:t>
            </a:r>
            <a:r>
              <a:rPr lang="en-US" sz="1800" dirty="0">
                <a:latin typeface="Candara" panose="020E0502030303020204" pitchFamily="34" charset="0"/>
              </a:rPr>
              <a:t>. </a:t>
            </a:r>
            <a:endParaRPr lang="en-US" sz="1800" dirty="0" smtClean="0">
              <a:latin typeface="Candara" panose="020E0502030303020204" pitchFamily="34" charset="0"/>
            </a:endParaRPr>
          </a:p>
          <a:p>
            <a:endParaRPr lang="en-US" sz="1800" dirty="0" smtClean="0">
              <a:latin typeface="Candara" panose="020E0502030303020204" pitchFamily="34" charset="0"/>
            </a:endParaRPr>
          </a:p>
          <a:p>
            <a:r>
              <a:rPr lang="en-US" sz="1800" dirty="0" smtClean="0">
                <a:latin typeface="Candara" panose="020E0502030303020204" pitchFamily="34" charset="0"/>
              </a:rPr>
              <a:t>We </a:t>
            </a:r>
            <a:r>
              <a:rPr lang="en-US" sz="1800" dirty="0">
                <a:latin typeface="Candara" panose="020E0502030303020204" pitchFamily="34" charset="0"/>
              </a:rPr>
              <a:t>will use the </a:t>
            </a:r>
            <a:r>
              <a:rPr lang="en-US" sz="1800" b="1" dirty="0">
                <a:latin typeface="Candara" panose="020E0502030303020204" pitchFamily="34" charset="0"/>
              </a:rPr>
              <a:t>generic term </a:t>
            </a:r>
            <a:r>
              <a:rPr lang="en-US" sz="1800" dirty="0" smtClean="0">
                <a:latin typeface="Candara" panose="020E0502030303020204" pitchFamily="34" charset="0"/>
              </a:rPr>
              <a:t>of </a:t>
            </a:r>
            <a:r>
              <a:rPr lang="en-US" sz="1800" b="1" dirty="0" smtClean="0">
                <a:latin typeface="Candara" panose="020E0502030303020204" pitchFamily="34" charset="0"/>
              </a:rPr>
              <a:t>packet-filtering </a:t>
            </a:r>
            <a:r>
              <a:rPr lang="en-US" sz="1800" b="1" dirty="0">
                <a:latin typeface="Candara" panose="020E0502030303020204" pitchFamily="34" charset="0"/>
              </a:rPr>
              <a:t>routers </a:t>
            </a:r>
            <a:r>
              <a:rPr lang="en-US" sz="1800" dirty="0">
                <a:latin typeface="Candara" panose="020E0502030303020204" pitchFamily="34" charset="0"/>
              </a:rPr>
              <a:t>here. Although </a:t>
            </a:r>
            <a:r>
              <a:rPr lang="en-US" sz="1800" b="1" dirty="0">
                <a:latin typeface="Candara" panose="020E0502030303020204" pitchFamily="34" charset="0"/>
              </a:rPr>
              <a:t>routers </a:t>
            </a:r>
            <a:r>
              <a:rPr lang="en-US" sz="1800" dirty="0">
                <a:latin typeface="Candara" panose="020E0502030303020204" pitchFamily="34" charset="0"/>
              </a:rPr>
              <a:t>do not look at the </a:t>
            </a:r>
            <a:r>
              <a:rPr lang="en-US" sz="1800" b="1" dirty="0">
                <a:latin typeface="Candara" panose="020E0502030303020204" pitchFamily="34" charset="0"/>
              </a:rPr>
              <a:t>transport </a:t>
            </a:r>
            <a:r>
              <a:rPr lang="en-US" sz="1800" b="1" dirty="0" smtClean="0">
                <a:latin typeface="Candara" panose="020E0502030303020204" pitchFamily="34" charset="0"/>
              </a:rPr>
              <a:t>layers</a:t>
            </a:r>
            <a:r>
              <a:rPr lang="en-US" sz="1800" dirty="0" smtClean="0">
                <a:latin typeface="Candara" panose="020E0502030303020204" pitchFamily="34" charset="0"/>
              </a:rPr>
              <a:t>. </a:t>
            </a:r>
          </a:p>
          <a:p>
            <a:endParaRPr lang="en-US" sz="1800" dirty="0">
              <a:latin typeface="Candara" panose="020E0502030303020204" pitchFamily="34" charset="0"/>
            </a:endParaRPr>
          </a:p>
          <a:p>
            <a:r>
              <a:rPr lang="en-US" sz="1800" dirty="0" smtClean="0">
                <a:latin typeface="Candara" panose="020E0502030303020204" pitchFamily="34" charset="0"/>
              </a:rPr>
              <a:t>The </a:t>
            </a:r>
            <a:r>
              <a:rPr lang="en-US" sz="1800" b="1" dirty="0">
                <a:latin typeface="Candara" panose="020E0502030303020204" pitchFamily="34" charset="0"/>
              </a:rPr>
              <a:t>filtering</a:t>
            </a:r>
            <a:r>
              <a:rPr lang="en-US" sz="1800" dirty="0">
                <a:latin typeface="Candara" panose="020E0502030303020204" pitchFamily="34" charset="0"/>
              </a:rPr>
              <a:t> is done on the </a:t>
            </a:r>
            <a:r>
              <a:rPr lang="en-US" sz="1800" dirty="0" smtClean="0">
                <a:latin typeface="Candara" panose="020E0502030303020204" pitchFamily="34" charset="0"/>
              </a:rPr>
              <a:t>following </a:t>
            </a:r>
            <a:r>
              <a:rPr lang="en-US" sz="1800" b="1" dirty="0" smtClean="0">
                <a:solidFill>
                  <a:srgbClr val="0070C0"/>
                </a:solidFill>
                <a:latin typeface="Candara" panose="020E0502030303020204" pitchFamily="34" charset="0"/>
              </a:rPr>
              <a:t>parameters</a:t>
            </a:r>
            <a:r>
              <a:rPr lang="en-US" sz="1800" dirty="0">
                <a:latin typeface="Candara" panose="020E0502030303020204" pitchFamily="34" charset="0"/>
              </a:rPr>
              <a:t>: </a:t>
            </a:r>
            <a:r>
              <a:rPr lang="en-US" sz="1800" b="1" dirty="0">
                <a:solidFill>
                  <a:srgbClr val="AF1155"/>
                </a:solidFill>
                <a:latin typeface="Candara" panose="020E0502030303020204" pitchFamily="34" charset="0"/>
              </a:rPr>
              <a:t>source </a:t>
            </a:r>
            <a:r>
              <a:rPr lang="en-US" sz="1800" b="1" dirty="0" smtClean="0">
                <a:solidFill>
                  <a:srgbClr val="AF1155"/>
                </a:solidFill>
                <a:latin typeface="Candara" panose="020E0502030303020204" pitchFamily="34" charset="0"/>
              </a:rPr>
              <a:t>IP address</a:t>
            </a:r>
            <a:r>
              <a:rPr lang="en-US" sz="1800" dirty="0">
                <a:latin typeface="Candara" panose="020E0502030303020204" pitchFamily="34" charset="0"/>
              </a:rPr>
              <a:t>, </a:t>
            </a:r>
            <a:r>
              <a:rPr lang="en-US" sz="1800" b="1" dirty="0">
                <a:solidFill>
                  <a:srgbClr val="AF1155"/>
                </a:solidFill>
                <a:latin typeface="Candara" panose="020E0502030303020204" pitchFamily="34" charset="0"/>
              </a:rPr>
              <a:t>destination </a:t>
            </a:r>
            <a:r>
              <a:rPr lang="en-US" sz="1800" b="1" dirty="0" smtClean="0">
                <a:solidFill>
                  <a:srgbClr val="AF1155"/>
                </a:solidFill>
                <a:latin typeface="Candara" panose="020E0502030303020204" pitchFamily="34" charset="0"/>
              </a:rPr>
              <a:t>IP address</a:t>
            </a:r>
            <a:r>
              <a:rPr lang="en-US" sz="1800" dirty="0">
                <a:latin typeface="Candara" panose="020E0502030303020204" pitchFamily="34" charset="0"/>
              </a:rPr>
              <a:t>, </a:t>
            </a:r>
            <a:r>
              <a:rPr lang="en-US" sz="1800" b="1" dirty="0">
                <a:solidFill>
                  <a:srgbClr val="AF1155"/>
                </a:solidFill>
                <a:latin typeface="Candara" panose="020E0502030303020204" pitchFamily="34" charset="0"/>
              </a:rPr>
              <a:t>source TCP/UDP port</a:t>
            </a:r>
            <a:r>
              <a:rPr lang="en-US" sz="1800" dirty="0" smtClean="0">
                <a:latin typeface="Candara" panose="020E0502030303020204" pitchFamily="34" charset="0"/>
              </a:rPr>
              <a:t>, and </a:t>
            </a:r>
            <a:r>
              <a:rPr lang="en-US" sz="1800" b="1" dirty="0">
                <a:solidFill>
                  <a:srgbClr val="AF1155"/>
                </a:solidFill>
                <a:latin typeface="Candara" panose="020E0502030303020204" pitchFamily="34" charset="0"/>
              </a:rPr>
              <a:t>destination </a:t>
            </a:r>
            <a:r>
              <a:rPr lang="en-US" sz="1800" b="1" dirty="0" smtClean="0">
                <a:solidFill>
                  <a:srgbClr val="AF1155"/>
                </a:solidFill>
                <a:latin typeface="Candara" panose="020E0502030303020204" pitchFamily="34" charset="0"/>
              </a:rPr>
              <a:t>TCP/IP port</a:t>
            </a:r>
            <a:r>
              <a:rPr lang="en-US" sz="1800" dirty="0">
                <a:latin typeface="Candara" panose="020E0502030303020204" pitchFamily="34" charset="0"/>
              </a:rPr>
              <a:t>. </a:t>
            </a:r>
            <a:endParaRPr lang="en-US" sz="1800" dirty="0" smtClean="0">
              <a:latin typeface="Candara" panose="020E0502030303020204" pitchFamily="34" charset="0"/>
            </a:endParaRPr>
          </a:p>
          <a:p>
            <a:endParaRPr lang="en-US" sz="1800" dirty="0">
              <a:latin typeface="Candara" panose="020E0502030303020204" pitchFamily="34" charset="0"/>
            </a:endParaRPr>
          </a:p>
          <a:p>
            <a:r>
              <a:rPr lang="en-US" sz="1800" b="1" dirty="0" smtClean="0">
                <a:solidFill>
                  <a:srgbClr val="0070C0"/>
                </a:solidFill>
                <a:latin typeface="Candara" panose="020E0502030303020204" pitchFamily="34" charset="0"/>
              </a:rPr>
              <a:t>Packet-filtering </a:t>
            </a:r>
            <a:r>
              <a:rPr lang="en-US" sz="1800" b="1" dirty="0">
                <a:solidFill>
                  <a:srgbClr val="0070C0"/>
                </a:solidFill>
                <a:latin typeface="Candara" panose="020E0502030303020204" pitchFamily="34" charset="0"/>
              </a:rPr>
              <a:t>routers </a:t>
            </a:r>
            <a:r>
              <a:rPr lang="en-US" sz="1800" dirty="0">
                <a:latin typeface="Candara" panose="020E0502030303020204" pitchFamily="34" charset="0"/>
              </a:rPr>
              <a:t>can either drop packets or redirect them to specific hosts for further </a:t>
            </a:r>
            <a:r>
              <a:rPr lang="en-US" sz="1800" dirty="0" smtClean="0">
                <a:latin typeface="Candara" panose="020E0502030303020204" pitchFamily="34" charset="0"/>
              </a:rPr>
              <a:t>screening</a:t>
            </a:r>
            <a:r>
              <a:rPr lang="en-US" sz="1800" dirty="0">
                <a:latin typeface="Candara" panose="020E0502030303020204" pitchFamily="34" charset="0"/>
              </a:rPr>
              <a:t>, as shown in Figure 11.31. Some of the packets never reach the local network as they are trashed.</a:t>
            </a:r>
          </a:p>
          <a:p>
            <a:endParaRPr lang="en-US" sz="1800" dirty="0">
              <a:latin typeface="Candara" panose="020E0502030303020204" pitchFamily="34" charset="0"/>
            </a:endParaRPr>
          </a:p>
          <a:p>
            <a:r>
              <a:rPr lang="en-US" sz="1800" dirty="0" smtClean="0">
                <a:latin typeface="Candara" panose="020E0502030303020204" pitchFamily="34" charset="0"/>
              </a:rPr>
              <a:t>A packet-filtering </a:t>
            </a:r>
            <a:r>
              <a:rPr lang="en-US" sz="1800" dirty="0">
                <a:latin typeface="Candara" panose="020E0502030303020204" pitchFamily="34" charset="0"/>
              </a:rPr>
              <a:t>firewall works well when the rules to be implemented are simple. </a:t>
            </a:r>
            <a:endParaRPr lang="ar-SA" sz="1800" dirty="0">
              <a:latin typeface="Candara" panose="020E0502030303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1"/>
        <p:cNvGrpSpPr/>
        <p:nvPr/>
      </p:nvGrpSpPr>
      <p:grpSpPr>
        <a:xfrm>
          <a:off x="0" y="0"/>
          <a:ext cx="0" cy="0"/>
          <a:chOff x="0" y="0"/>
          <a:chExt cx="0" cy="0"/>
        </a:xfrm>
      </p:grpSpPr>
      <p:cxnSp>
        <p:nvCxnSpPr>
          <p:cNvPr id="762" name="Shape 762"/>
          <p:cNvCxnSpPr/>
          <p:nvPr/>
        </p:nvCxnSpPr>
        <p:spPr>
          <a:xfrm>
            <a:off x="347472" y="4136135"/>
            <a:ext cx="5638800" cy="0"/>
          </a:xfrm>
          <a:prstGeom prst="straightConnector1">
            <a:avLst/>
          </a:prstGeom>
          <a:noFill/>
          <a:ln w="12700" cap="rnd" cmpd="sng">
            <a:solidFill>
              <a:schemeClr val="dk1"/>
            </a:solidFill>
            <a:prstDash val="solid"/>
            <a:miter/>
            <a:headEnd type="none" w="med" len="med"/>
            <a:tailEnd type="none" w="med" len="med"/>
          </a:ln>
        </p:spPr>
      </p:cxnSp>
      <p:sp>
        <p:nvSpPr>
          <p:cNvPr id="763" name="Shape 763"/>
          <p:cNvSpPr txBox="1"/>
          <p:nvPr/>
        </p:nvSpPr>
        <p:spPr>
          <a:xfrm>
            <a:off x="0" y="4245863"/>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764" name="Shape 764"/>
          <p:cNvSpPr txBox="1"/>
          <p:nvPr/>
        </p:nvSpPr>
        <p:spPr>
          <a:xfrm>
            <a:off x="213360" y="304799"/>
            <a:ext cx="55626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Application Level Gateway</a:t>
            </a:r>
          </a:p>
        </p:txBody>
      </p:sp>
      <p:pic>
        <p:nvPicPr>
          <p:cNvPr id="765" name="Shape 765"/>
          <p:cNvPicPr preferRelativeResize="0"/>
          <p:nvPr/>
        </p:nvPicPr>
        <p:blipFill rotWithShape="1">
          <a:blip r:embed="rId3">
            <a:alphaModFix/>
          </a:blip>
          <a:srcRect/>
          <a:stretch/>
        </p:blipFill>
        <p:spPr>
          <a:xfrm>
            <a:off x="289560" y="1066800"/>
            <a:ext cx="5554662" cy="2706687"/>
          </a:xfrm>
          <a:prstGeom prst="rect">
            <a:avLst/>
          </a:prstGeom>
          <a:noFill/>
          <a:ln>
            <a:noFill/>
          </a:ln>
        </p:spPr>
      </p:pic>
      <p:sp>
        <p:nvSpPr>
          <p:cNvPr id="766" name="Shape 766"/>
          <p:cNvSpPr txBox="1"/>
          <p:nvPr/>
        </p:nvSpPr>
        <p:spPr>
          <a:xfrm>
            <a:off x="402336" y="4689792"/>
            <a:ext cx="6132576" cy="3956667"/>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2060"/>
                </a:solidFill>
                <a:latin typeface="Candara" panose="020E0502030303020204" pitchFamily="34" charset="0"/>
              </a:rPr>
              <a:t>Firewalls 1</a:t>
            </a:r>
            <a:r>
              <a:rPr lang="en-US" sz="2000" dirty="0">
                <a:solidFill>
                  <a:schemeClr val="dk1"/>
                </a:solidFill>
                <a:latin typeface="Candara" panose="020E0502030303020204" pitchFamily="34" charset="0"/>
              </a:rPr>
              <a:t> and </a:t>
            </a:r>
            <a:r>
              <a:rPr lang="en-US" sz="2000" b="1" dirty="0">
                <a:solidFill>
                  <a:srgbClr val="002060"/>
                </a:solidFill>
                <a:latin typeface="Candara" panose="020E0502030303020204" pitchFamily="34" charset="0"/>
              </a:rPr>
              <a:t>2</a:t>
            </a:r>
            <a:r>
              <a:rPr lang="en-US" sz="2000" dirty="0">
                <a:solidFill>
                  <a:schemeClr val="dk1"/>
                </a:solidFill>
                <a:latin typeface="Candara" panose="020E0502030303020204" pitchFamily="34" charset="0"/>
              </a:rPr>
              <a:t> route traffic only from and to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the </a:t>
            </a:r>
            <a:r>
              <a:rPr lang="en-US" sz="2000" b="1" dirty="0">
                <a:solidFill>
                  <a:schemeClr val="dk1"/>
                </a:solidFill>
                <a:latin typeface="Candara" panose="020E0502030303020204" pitchFamily="34" charset="0"/>
              </a:rPr>
              <a:t>secured LAN</a:t>
            </a:r>
          </a:p>
          <a:p>
            <a:pPr>
              <a:lnSpc>
                <a:spcPct val="150000"/>
              </a:lnSpc>
              <a:buClr>
                <a:schemeClr val="dk1"/>
              </a:buClr>
              <a:buSzPct val="100000"/>
              <a:buFont typeface="Arial"/>
              <a:buChar char="•"/>
            </a:pPr>
            <a:r>
              <a:rPr lang="en-US" sz="2000" dirty="0" smtClean="0">
                <a:solidFill>
                  <a:schemeClr val="dk1"/>
                </a:solidFill>
                <a:latin typeface="Candara" panose="020E0502030303020204" pitchFamily="34" charset="0"/>
              </a:rPr>
              <a:t> </a:t>
            </a:r>
            <a:r>
              <a:rPr lang="en-US" sz="2000" b="1" dirty="0" smtClean="0">
                <a:solidFill>
                  <a:schemeClr val="dk1"/>
                </a:solidFill>
                <a:latin typeface="Candara" panose="020E0502030303020204" pitchFamily="34" charset="0"/>
              </a:rPr>
              <a:t>Secured LAN </a:t>
            </a:r>
            <a:r>
              <a:rPr lang="en-US" sz="2000" dirty="0" smtClean="0">
                <a:solidFill>
                  <a:schemeClr val="dk1"/>
                </a:solidFill>
                <a:latin typeface="Candara" panose="020E0502030303020204" pitchFamily="34" charset="0"/>
              </a:rPr>
              <a:t>is </a:t>
            </a:r>
            <a:r>
              <a:rPr lang="en-US" sz="2000" b="1" dirty="0" smtClean="0">
                <a:solidFill>
                  <a:schemeClr val="dk1"/>
                </a:solidFill>
                <a:latin typeface="Candara" panose="020E0502030303020204" pitchFamily="34" charset="0"/>
              </a:rPr>
              <a:t>gateway LAN</a:t>
            </a:r>
          </a:p>
          <a:p>
            <a:pPr>
              <a:lnSpc>
                <a:spcPct val="150000"/>
              </a:lnSpc>
              <a:buClr>
                <a:schemeClr val="dk1"/>
              </a:buClr>
              <a:buSzPct val="100000"/>
              <a:buFont typeface="Arial"/>
              <a:buChar char="•"/>
            </a:pPr>
            <a:r>
              <a:rPr lang="en-US" sz="2000" dirty="0" smtClean="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Behavior of application gateway dependent on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the application</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FTP</a:t>
            </a: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traffic</a:t>
            </a:r>
            <a:r>
              <a:rPr lang="en-US" sz="2000" dirty="0">
                <a:solidFill>
                  <a:schemeClr val="dk1"/>
                </a:solidFill>
                <a:latin typeface="Candara" panose="020E0502030303020204" pitchFamily="34" charset="0"/>
              </a:rPr>
              <a:t> stored and forwarded after </a:t>
            </a:r>
            <a:r>
              <a:rPr lang="en-US" sz="2000" b="1" dirty="0">
                <a:solidFill>
                  <a:schemeClr val="dk1"/>
                </a:solidFill>
                <a:latin typeface="Candara" panose="020E0502030303020204" pitchFamily="34" charset="0"/>
              </a:rPr>
              <a:t>validation</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TELNET</a:t>
            </a: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hosts</a:t>
            </a:r>
            <a:r>
              <a:rPr lang="en-US" sz="2000" dirty="0">
                <a:solidFill>
                  <a:schemeClr val="dk1"/>
                </a:solidFill>
                <a:latin typeface="Candara" panose="020E0502030303020204" pitchFamily="34" charset="0"/>
              </a:rPr>
              <a:t> validated for the </a:t>
            </a:r>
            <a:r>
              <a:rPr lang="en-US" sz="2000" b="1" dirty="0">
                <a:solidFill>
                  <a:schemeClr val="dk1"/>
                </a:solidFill>
                <a:latin typeface="Candara" panose="020E0502030303020204" pitchFamily="34" charset="0"/>
              </a:rPr>
              <a:t>session</a:t>
            </a:r>
            <a:r>
              <a:rPr lang="en-US" sz="2000" dirty="0">
                <a:solidFill>
                  <a:schemeClr val="dk1"/>
                </a:solidFill>
                <a:latin typeface="Candara" panose="020E0502030303020204" pitchFamily="34" charset="0"/>
              </a:rPr>
              <a:t> and then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direct</a:t>
            </a:r>
            <a:r>
              <a:rPr lang="en-US" sz="2000" dirty="0">
                <a:solidFill>
                  <a:schemeClr val="dk1"/>
                </a:solidFill>
                <a:latin typeface="Candara" panose="020E0502030303020204" pitchFamily="34" charset="0"/>
              </a:rPr>
              <a:t> communication established</a:t>
            </a:r>
          </a:p>
        </p:txBody>
      </p:sp>
      <p:cxnSp>
        <p:nvCxnSpPr>
          <p:cNvPr id="770" name="Shape 770"/>
          <p:cNvCxnSpPr/>
          <p:nvPr/>
        </p:nvCxnSpPr>
        <p:spPr>
          <a:xfrm>
            <a:off x="213360"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771" name="Shape 771"/>
          <p:cNvSpPr txBox="1"/>
          <p:nvPr/>
        </p:nvSpPr>
        <p:spPr>
          <a:xfrm>
            <a:off x="213361"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TextBox 1"/>
          <p:cNvSpPr txBox="1"/>
          <p:nvPr/>
        </p:nvSpPr>
        <p:spPr>
          <a:xfrm>
            <a:off x="6364225" y="902208"/>
            <a:ext cx="5742431" cy="7017306"/>
          </a:xfrm>
          <a:prstGeom prst="rect">
            <a:avLst/>
          </a:prstGeom>
          <a:noFill/>
        </p:spPr>
        <p:txBody>
          <a:bodyPr wrap="square" rtlCol="1">
            <a:spAutoFit/>
          </a:bodyPr>
          <a:lstStyle/>
          <a:p>
            <a:r>
              <a:rPr lang="en-US" sz="1800" dirty="0">
                <a:latin typeface="Candara" panose="020E0502030303020204" pitchFamily="34" charset="0"/>
              </a:rPr>
              <a:t>An </a:t>
            </a:r>
            <a:r>
              <a:rPr lang="en-US" sz="1800" b="1" dirty="0">
                <a:latin typeface="Candara" panose="020E0502030303020204" pitchFamily="34" charset="0"/>
              </a:rPr>
              <a:t>application-level gateway</a:t>
            </a:r>
            <a:r>
              <a:rPr lang="en-US" sz="1800" dirty="0">
                <a:latin typeface="Candara" panose="020E0502030303020204" pitchFamily="34" charset="0"/>
              </a:rPr>
              <a:t> is used to </a:t>
            </a:r>
            <a:r>
              <a:rPr lang="en-US" sz="1800" b="1" dirty="0">
                <a:latin typeface="Candara" panose="020E0502030303020204" pitchFamily="34" charset="0"/>
              </a:rPr>
              <a:t>overcome</a:t>
            </a:r>
            <a:r>
              <a:rPr lang="en-US" sz="1800" dirty="0">
                <a:latin typeface="Candara" panose="020E0502030303020204" pitchFamily="34" charset="0"/>
              </a:rPr>
              <a:t> some of the </a:t>
            </a:r>
            <a:r>
              <a:rPr lang="en-US" sz="1800" b="1" dirty="0" smtClean="0">
                <a:latin typeface="Candara" panose="020E0502030303020204" pitchFamily="34" charset="0"/>
              </a:rPr>
              <a:t>problems</a:t>
            </a:r>
            <a:r>
              <a:rPr lang="en-US" sz="1800" dirty="0" smtClean="0">
                <a:latin typeface="Candara" panose="020E0502030303020204" pitchFamily="34" charset="0"/>
              </a:rPr>
              <a:t> </a:t>
            </a:r>
            <a:r>
              <a:rPr lang="en-US" sz="1800" dirty="0">
                <a:latin typeface="Candara" panose="020E0502030303020204" pitchFamily="34" charset="0"/>
              </a:rPr>
              <a:t>identified in </a:t>
            </a:r>
            <a:r>
              <a:rPr lang="en-US" sz="1800" b="1" dirty="0">
                <a:latin typeface="Candara" panose="020E0502030303020204" pitchFamily="34" charset="0"/>
              </a:rPr>
              <a:t>packet filtering</a:t>
            </a:r>
            <a:r>
              <a:rPr lang="en-US" sz="1800" dirty="0">
                <a:latin typeface="Candara" panose="020E0502030303020204" pitchFamily="34" charset="0"/>
              </a:rPr>
              <a:t>. </a:t>
            </a:r>
            <a:endParaRPr lang="en-US" sz="1800" dirty="0" smtClean="0">
              <a:latin typeface="Candara" panose="020E0502030303020204" pitchFamily="34" charset="0"/>
            </a:endParaRPr>
          </a:p>
          <a:p>
            <a:r>
              <a:rPr lang="en-US" sz="1800" b="1" dirty="0" smtClean="0">
                <a:latin typeface="Candara" panose="020E0502030303020204" pitchFamily="34" charset="0"/>
              </a:rPr>
              <a:t>Figure </a:t>
            </a:r>
            <a:r>
              <a:rPr lang="en-US" sz="1800" b="1" dirty="0">
                <a:latin typeface="Candara" panose="020E0502030303020204" pitchFamily="34" charset="0"/>
              </a:rPr>
              <a:t>11.32 </a:t>
            </a:r>
            <a:r>
              <a:rPr lang="en-US" sz="1800" dirty="0">
                <a:latin typeface="Candara" panose="020E0502030303020204" pitchFamily="34" charset="0"/>
              </a:rPr>
              <a:t>shows the </a:t>
            </a:r>
            <a:r>
              <a:rPr lang="en-US" sz="1800" b="1" dirty="0">
                <a:latin typeface="Candara" panose="020E0502030303020204" pitchFamily="34" charset="0"/>
              </a:rPr>
              <a:t>application gateway architecture</a:t>
            </a:r>
            <a:r>
              <a:rPr lang="en-US" sz="1800" dirty="0">
                <a:latin typeface="Candara" panose="020E0502030303020204" pitchFamily="34" charset="0"/>
              </a:rPr>
              <a:t>. </a:t>
            </a:r>
            <a:endParaRPr lang="en-US" sz="1800" dirty="0" smtClean="0">
              <a:latin typeface="Candara" panose="020E0502030303020204" pitchFamily="34" charset="0"/>
            </a:endParaRPr>
          </a:p>
          <a:p>
            <a:r>
              <a:rPr lang="en-US" sz="1800" dirty="0" smtClean="0">
                <a:latin typeface="Candara" panose="020E0502030303020204" pitchFamily="34" charset="0"/>
              </a:rPr>
              <a:t>Firewalls F1 </a:t>
            </a:r>
            <a:r>
              <a:rPr lang="en-US" sz="1800" dirty="0">
                <a:latin typeface="Candara" panose="020E0502030303020204" pitchFamily="34" charset="0"/>
              </a:rPr>
              <a:t>and F2 will only forward </a:t>
            </a:r>
            <a:r>
              <a:rPr lang="en-US" sz="1800" dirty="0" smtClean="0">
                <a:latin typeface="Candara" panose="020E0502030303020204" pitchFamily="34" charset="0"/>
              </a:rPr>
              <a:t>if data </a:t>
            </a:r>
            <a:r>
              <a:rPr lang="en-US" sz="1800" dirty="0">
                <a:latin typeface="Candara" panose="020E0502030303020204" pitchFamily="34" charset="0"/>
              </a:rPr>
              <a:t>are to or from the application gateway</a:t>
            </a:r>
            <a:r>
              <a:rPr lang="en-US" sz="1800" dirty="0" smtClean="0">
                <a:latin typeface="Candara" panose="020E0502030303020204" pitchFamily="34" charset="0"/>
              </a:rPr>
              <a:t>.</a:t>
            </a:r>
          </a:p>
          <a:p>
            <a:endParaRPr lang="en-US" sz="1800" dirty="0">
              <a:latin typeface="Candara" panose="020E0502030303020204" pitchFamily="34" charset="0"/>
            </a:endParaRPr>
          </a:p>
          <a:p>
            <a:r>
              <a:rPr lang="en-US" sz="1800" dirty="0">
                <a:latin typeface="Candara" panose="020E0502030303020204" pitchFamily="34" charset="0"/>
              </a:rPr>
              <a:t>The application gateway </a:t>
            </a:r>
            <a:r>
              <a:rPr lang="en-US" sz="1800" b="1" dirty="0">
                <a:latin typeface="Candara" panose="020E0502030303020204" pitchFamily="34" charset="0"/>
              </a:rPr>
              <a:t>behaves</a:t>
            </a:r>
            <a:r>
              <a:rPr lang="en-US" sz="1800" dirty="0">
                <a:latin typeface="Candara" panose="020E0502030303020204" pitchFamily="34" charset="0"/>
              </a:rPr>
              <a:t> differently for each application, and filtering is </a:t>
            </a:r>
            <a:r>
              <a:rPr lang="en-US" sz="1800" dirty="0" smtClean="0">
                <a:latin typeface="Candara" panose="020E0502030303020204" pitchFamily="34" charset="0"/>
              </a:rPr>
              <a:t>handled by </a:t>
            </a:r>
            <a:r>
              <a:rPr lang="en-US" sz="1800" dirty="0">
                <a:latin typeface="Candara" panose="020E0502030303020204" pitchFamily="34" charset="0"/>
              </a:rPr>
              <a:t>the proxy services in the application gateway</a:t>
            </a:r>
            <a:r>
              <a:rPr lang="en-US" sz="1800" dirty="0" smtClean="0">
                <a:latin typeface="Candara" panose="020E0502030303020204" pitchFamily="34" charset="0"/>
              </a:rPr>
              <a:t>.</a:t>
            </a:r>
          </a:p>
          <a:p>
            <a:endParaRPr lang="en-US" sz="1800" dirty="0">
              <a:latin typeface="Candara" panose="020E0502030303020204" pitchFamily="34" charset="0"/>
            </a:endParaRPr>
          </a:p>
          <a:p>
            <a:r>
              <a:rPr lang="en-US" sz="1800" dirty="0">
                <a:latin typeface="Candara" panose="020E0502030303020204" pitchFamily="34" charset="0"/>
              </a:rPr>
              <a:t> For </a:t>
            </a:r>
            <a:r>
              <a:rPr lang="en-US" sz="1800" b="1" dirty="0">
                <a:latin typeface="Candara" panose="020E0502030303020204" pitchFamily="34" charset="0"/>
              </a:rPr>
              <a:t>TELNET</a:t>
            </a:r>
            <a:r>
              <a:rPr lang="en-US" sz="1800" dirty="0">
                <a:latin typeface="Candara" panose="020E0502030303020204" pitchFamily="34" charset="0"/>
              </a:rPr>
              <a:t> </a:t>
            </a:r>
            <a:r>
              <a:rPr lang="en-US" sz="1800" b="1" dirty="0">
                <a:latin typeface="Candara" panose="020E0502030303020204" pitchFamily="34" charset="0"/>
              </a:rPr>
              <a:t>service</a:t>
            </a:r>
            <a:r>
              <a:rPr lang="en-US" sz="1800" dirty="0">
                <a:latin typeface="Candara" panose="020E0502030303020204" pitchFamily="34" charset="0"/>
              </a:rPr>
              <a:t>, the application gateway </a:t>
            </a:r>
            <a:r>
              <a:rPr lang="en-US" sz="1800" b="1" dirty="0">
                <a:latin typeface="Candara" panose="020E0502030303020204" pitchFamily="34" charset="0"/>
              </a:rPr>
              <a:t>verifies </a:t>
            </a:r>
            <a:r>
              <a:rPr lang="en-US" sz="1800" dirty="0" smtClean="0">
                <a:latin typeface="Candara" panose="020E0502030303020204" pitchFamily="34" charset="0"/>
              </a:rPr>
              <a:t>the </a:t>
            </a:r>
            <a:r>
              <a:rPr lang="en-US" sz="1800" b="1" dirty="0" smtClean="0">
                <a:latin typeface="Candara" panose="020E0502030303020204" pitchFamily="34" charset="0"/>
              </a:rPr>
              <a:t>authentication </a:t>
            </a:r>
            <a:r>
              <a:rPr lang="en-US" sz="1800" dirty="0">
                <a:latin typeface="Candara" panose="020E0502030303020204" pitchFamily="34" charset="0"/>
              </a:rPr>
              <a:t>of the </a:t>
            </a:r>
            <a:r>
              <a:rPr lang="en-US" sz="1800" b="1" dirty="0">
                <a:latin typeface="Candara" panose="020E0502030303020204" pitchFamily="34" charset="0"/>
              </a:rPr>
              <a:t>foreign host</a:t>
            </a:r>
            <a:r>
              <a:rPr lang="en-US" sz="1800" dirty="0">
                <a:latin typeface="Candara" panose="020E0502030303020204" pitchFamily="34" charset="0"/>
              </a:rPr>
              <a:t>, the legitimacy to communicate with the local host, and then </a:t>
            </a:r>
            <a:r>
              <a:rPr lang="en-US" sz="1800" dirty="0" smtClean="0">
                <a:latin typeface="Candara" panose="020E0502030303020204" pitchFamily="34" charset="0"/>
              </a:rPr>
              <a:t>makes the </a:t>
            </a:r>
            <a:r>
              <a:rPr lang="en-US" sz="1800" dirty="0">
                <a:latin typeface="Candara" panose="020E0502030303020204" pitchFamily="34" charset="0"/>
              </a:rPr>
              <a:t>connection between the gateway and the local host. It keeps a log of all </a:t>
            </a:r>
            <a:r>
              <a:rPr lang="en-US" sz="1800" dirty="0" smtClean="0">
                <a:latin typeface="Candara" panose="020E0502030303020204" pitchFamily="34" charset="0"/>
              </a:rPr>
              <a:t>transactions. </a:t>
            </a:r>
          </a:p>
          <a:p>
            <a:endParaRPr lang="en-US" sz="1800" dirty="0" smtClean="0">
              <a:latin typeface="Candara" panose="020E0502030303020204" pitchFamily="34" charset="0"/>
            </a:endParaRPr>
          </a:p>
          <a:p>
            <a:r>
              <a:rPr lang="en-US" sz="1800" b="1" dirty="0" smtClean="0">
                <a:latin typeface="Candara" panose="020E0502030303020204" pitchFamily="34" charset="0"/>
              </a:rPr>
              <a:t>Firewalls</a:t>
            </a:r>
            <a:r>
              <a:rPr lang="en-US" sz="1800" dirty="0" smtClean="0">
                <a:latin typeface="Candara" panose="020E0502030303020204" pitchFamily="34" charset="0"/>
              </a:rPr>
              <a:t> </a:t>
            </a:r>
            <a:r>
              <a:rPr lang="en-US" sz="1800" dirty="0">
                <a:latin typeface="Candara" panose="020E0502030303020204" pitchFamily="34" charset="0"/>
              </a:rPr>
              <a:t>protect a </a:t>
            </a:r>
            <a:r>
              <a:rPr lang="en-US" sz="1800" b="1" dirty="0">
                <a:latin typeface="Candara" panose="020E0502030303020204" pitchFamily="34" charset="0"/>
              </a:rPr>
              <a:t>secure site</a:t>
            </a:r>
            <a:r>
              <a:rPr lang="en-US" sz="1800" dirty="0">
                <a:latin typeface="Candara" panose="020E0502030303020204" pitchFamily="34" charset="0"/>
              </a:rPr>
              <a:t> by checking </a:t>
            </a:r>
            <a:r>
              <a:rPr lang="en-US" sz="1800" b="1" dirty="0">
                <a:latin typeface="Candara" panose="020E0502030303020204" pitchFamily="34" charset="0"/>
              </a:rPr>
              <a:t>addresses</a:t>
            </a:r>
            <a:r>
              <a:rPr lang="en-US" sz="1800" dirty="0">
                <a:latin typeface="Candara" panose="020E0502030303020204" pitchFamily="34" charset="0"/>
              </a:rPr>
              <a:t> (such as </a:t>
            </a:r>
            <a:r>
              <a:rPr lang="en-US" sz="1800" dirty="0" smtClean="0">
                <a:latin typeface="Candara" panose="020E0502030303020204" pitchFamily="34" charset="0"/>
              </a:rPr>
              <a:t>IP address</a:t>
            </a:r>
            <a:r>
              <a:rPr lang="en-US" sz="1800" dirty="0">
                <a:latin typeface="Candara" panose="020E0502030303020204" pitchFamily="34" charset="0"/>
              </a:rPr>
              <a:t>), </a:t>
            </a:r>
            <a:r>
              <a:rPr lang="en-US" sz="1800" b="1" dirty="0">
                <a:latin typeface="Candara" panose="020E0502030303020204" pitchFamily="34" charset="0"/>
              </a:rPr>
              <a:t>transport parameters</a:t>
            </a:r>
            <a:r>
              <a:rPr lang="en-US" sz="1800" dirty="0">
                <a:latin typeface="Candara" panose="020E0502030303020204" pitchFamily="34" charset="0"/>
              </a:rPr>
              <a:t> (</a:t>
            </a:r>
            <a:r>
              <a:rPr lang="en-US" sz="1800" dirty="0" smtClean="0">
                <a:latin typeface="Candara" panose="020E0502030303020204" pitchFamily="34" charset="0"/>
              </a:rPr>
              <a:t>such as </a:t>
            </a:r>
            <a:r>
              <a:rPr lang="en-US" sz="1800" dirty="0">
                <a:latin typeface="Candara" panose="020E0502030303020204" pitchFamily="34" charset="0"/>
              </a:rPr>
              <a:t>FTP, NNTP), and </a:t>
            </a:r>
            <a:r>
              <a:rPr lang="en-US" sz="1800" b="1" dirty="0">
                <a:latin typeface="Candara" panose="020E0502030303020204" pitchFamily="34" charset="0"/>
              </a:rPr>
              <a:t>applications</a:t>
            </a:r>
            <a:r>
              <a:rPr lang="en-US" sz="1800" dirty="0">
                <a:latin typeface="Candara" panose="020E0502030303020204" pitchFamily="34" charset="0"/>
              </a:rPr>
              <a:t>. However, how do we protect access from an external source </a:t>
            </a:r>
            <a:r>
              <a:rPr lang="en-US" sz="1800" dirty="0" smtClean="0">
                <a:latin typeface="Candara" panose="020E0502030303020204" pitchFamily="34" charset="0"/>
              </a:rPr>
              <a:t>based on </a:t>
            </a:r>
            <a:r>
              <a:rPr lang="en-US" sz="1800" dirty="0">
                <a:latin typeface="Candara" panose="020E0502030303020204" pitchFamily="34" charset="0"/>
              </a:rPr>
              <a:t>the user, who is using a false identification? Moreover, how do we protect against an </a:t>
            </a:r>
            <a:r>
              <a:rPr lang="en-US" sz="1800" b="1" dirty="0">
                <a:latin typeface="Candara" panose="020E0502030303020204" pitchFamily="34" charset="0"/>
              </a:rPr>
              <a:t>intruder</a:t>
            </a:r>
            <a:r>
              <a:rPr lang="en-US" sz="1800" dirty="0">
                <a:latin typeface="Candara" panose="020E0502030303020204" pitchFamily="34" charset="0"/>
              </a:rPr>
              <a:t> </a:t>
            </a:r>
            <a:r>
              <a:rPr lang="en-US" sz="1800" dirty="0" smtClean="0">
                <a:latin typeface="Candara" panose="020E0502030303020204" pitchFamily="34" charset="0"/>
              </a:rPr>
              <a:t>manipulating the </a:t>
            </a:r>
            <a:r>
              <a:rPr lang="en-US" sz="1800" dirty="0">
                <a:latin typeface="Candara" panose="020E0502030303020204" pitchFamily="34" charset="0"/>
              </a:rPr>
              <a:t>data while they are traversing the network between the source and the destination? </a:t>
            </a:r>
            <a:r>
              <a:rPr lang="en-US" sz="1800" dirty="0" smtClean="0">
                <a:latin typeface="Candara" panose="020E0502030303020204" pitchFamily="34" charset="0"/>
              </a:rPr>
              <a:t>These concerns </a:t>
            </a:r>
            <a:r>
              <a:rPr lang="en-US" sz="1800" dirty="0">
                <a:latin typeface="Candara" panose="020E0502030303020204" pitchFamily="34" charset="0"/>
              </a:rPr>
              <a:t>are addressed by secure communication.</a:t>
            </a:r>
            <a:endParaRPr lang="ar-SA" sz="1800" dirty="0">
              <a:latin typeface="Candara" panose="020E0502030303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473" y="329184"/>
            <a:ext cx="11614372" cy="8002191"/>
          </a:xfrm>
          <a:prstGeom prst="rect">
            <a:avLst/>
          </a:prstGeom>
          <a:noFill/>
        </p:spPr>
        <p:txBody>
          <a:bodyPr wrap="square" rtlCol="0">
            <a:spAutoFit/>
          </a:bodyPr>
          <a:lstStyle/>
          <a:p>
            <a:pPr algn="ctr"/>
            <a:r>
              <a:rPr lang="en-US" sz="2800" b="1" dirty="0">
                <a:solidFill>
                  <a:srgbClr val="002060"/>
                </a:solidFill>
                <a:latin typeface="Candara" panose="020E0502030303020204" pitchFamily="34" charset="0"/>
              </a:rPr>
              <a:t>Cryptography</a:t>
            </a:r>
            <a:endParaRPr lang="en-US" sz="1800" b="1" dirty="0">
              <a:solidFill>
                <a:srgbClr val="002060"/>
              </a:solidFill>
              <a:latin typeface="Candara" panose="020E0502030303020204" pitchFamily="34" charset="0"/>
            </a:endParaRPr>
          </a:p>
          <a:p>
            <a:r>
              <a:rPr lang="en-US" sz="1800" dirty="0">
                <a:latin typeface="Candara" panose="020E0502030303020204" pitchFamily="34" charset="0"/>
              </a:rPr>
              <a:t>For secure communication, we need to ensure </a:t>
            </a:r>
            <a:r>
              <a:rPr lang="en-US" sz="1800" b="1" dirty="0">
                <a:solidFill>
                  <a:srgbClr val="669900"/>
                </a:solidFill>
                <a:latin typeface="Candara" panose="020E0502030303020204" pitchFamily="34" charset="0"/>
              </a:rPr>
              <a:t>integrity protection </a:t>
            </a:r>
            <a:r>
              <a:rPr lang="en-US" sz="1800" dirty="0">
                <a:latin typeface="Candara" panose="020E0502030303020204" pitchFamily="34" charset="0"/>
              </a:rPr>
              <a:t>and </a:t>
            </a:r>
            <a:r>
              <a:rPr lang="en-US" sz="1800" b="1" dirty="0">
                <a:solidFill>
                  <a:srgbClr val="669900"/>
                </a:solidFill>
                <a:latin typeface="Candara" panose="020E0502030303020204" pitchFamily="34" charset="0"/>
              </a:rPr>
              <a:t>authentication validation</a:t>
            </a:r>
            <a:r>
              <a:rPr lang="en-US" sz="1800" dirty="0">
                <a:latin typeface="Candara" panose="020E0502030303020204" pitchFamily="34" charset="0"/>
              </a:rPr>
              <a:t>. </a:t>
            </a:r>
          </a:p>
          <a:p>
            <a:pPr marL="342900" indent="-342900">
              <a:buFont typeface="+mj-lt"/>
              <a:buAutoNum type="arabicPeriod"/>
            </a:pPr>
            <a:r>
              <a:rPr lang="en-US" sz="1800" b="1" dirty="0">
                <a:solidFill>
                  <a:srgbClr val="669900"/>
                </a:solidFill>
                <a:latin typeface="Candara" panose="020E0502030303020204" pitchFamily="34" charset="0"/>
              </a:rPr>
              <a:t>Integrity protection </a:t>
            </a:r>
            <a:r>
              <a:rPr lang="en-US" sz="1800" dirty="0">
                <a:latin typeface="Candara" panose="020E0502030303020204" pitchFamily="34" charset="0"/>
              </a:rPr>
              <a:t>makes sure that the </a:t>
            </a:r>
            <a:r>
              <a:rPr lang="en-US" sz="1800" b="1" dirty="0">
                <a:latin typeface="Candara" panose="020E0502030303020204" pitchFamily="34" charset="0"/>
              </a:rPr>
              <a:t>information has not been tampered </a:t>
            </a:r>
            <a:r>
              <a:rPr lang="en-US" sz="1800" dirty="0">
                <a:latin typeface="Candara" panose="020E0502030303020204" pitchFamily="34" charset="0"/>
              </a:rPr>
              <a:t>with as it traverses between the source and the destination. </a:t>
            </a:r>
          </a:p>
          <a:p>
            <a:pPr marL="342900" indent="-342900">
              <a:buFont typeface="+mj-lt"/>
              <a:buAutoNum type="arabicPeriod"/>
            </a:pPr>
            <a:r>
              <a:rPr lang="en-US" sz="1800" b="1" dirty="0">
                <a:solidFill>
                  <a:srgbClr val="669900"/>
                </a:solidFill>
                <a:latin typeface="Candara" panose="020E0502030303020204" pitchFamily="34" charset="0"/>
              </a:rPr>
              <a:t>Authentication validation </a:t>
            </a:r>
            <a:r>
              <a:rPr lang="en-US" sz="1800" b="1" dirty="0">
                <a:latin typeface="Candara" panose="020E0502030303020204" pitchFamily="34" charset="0"/>
              </a:rPr>
              <a:t>validates the originator identification</a:t>
            </a:r>
            <a:r>
              <a:rPr lang="en-US" sz="1800" dirty="0">
                <a:latin typeface="Candara" panose="020E0502030303020204" pitchFamily="34" charset="0"/>
              </a:rPr>
              <a:t>. </a:t>
            </a:r>
          </a:p>
          <a:p>
            <a:endParaRPr lang="en-US" sz="1800" dirty="0">
              <a:latin typeface="Candara" panose="020E0502030303020204" pitchFamily="34" charset="0"/>
            </a:endParaRPr>
          </a:p>
          <a:p>
            <a:r>
              <a:rPr lang="en-US" sz="1800" dirty="0">
                <a:latin typeface="Candara" panose="020E0502030303020204" pitchFamily="34" charset="0"/>
              </a:rPr>
              <a:t>These </a:t>
            </a:r>
            <a:r>
              <a:rPr lang="en-US" sz="1800" b="1" dirty="0">
                <a:latin typeface="Candara" panose="020E0502030303020204" pitchFamily="34" charset="0"/>
              </a:rPr>
              <a:t>two important aspects </a:t>
            </a:r>
            <a:r>
              <a:rPr lang="en-US" sz="1800" dirty="0">
                <a:latin typeface="Candara" panose="020E0502030303020204" pitchFamily="34" charset="0"/>
              </a:rPr>
              <a:t>address the </a:t>
            </a:r>
            <a:r>
              <a:rPr lang="en-US" sz="1800" b="1" dirty="0">
                <a:solidFill>
                  <a:srgbClr val="C00000"/>
                </a:solidFill>
                <a:latin typeface="Candara" panose="020E0502030303020204" pitchFamily="34" charset="0"/>
              </a:rPr>
              <a:t>four security threats </a:t>
            </a:r>
            <a:r>
              <a:rPr lang="en-US" sz="1800" dirty="0">
                <a:latin typeface="Candara" panose="020E0502030303020204" pitchFamily="34" charset="0"/>
              </a:rPr>
              <a:t>— </a:t>
            </a:r>
            <a:r>
              <a:rPr lang="en-US" sz="1800" b="1" dirty="0">
                <a:solidFill>
                  <a:srgbClr val="CC6600"/>
                </a:solidFill>
                <a:latin typeface="Candara" panose="020E0502030303020204" pitchFamily="34" charset="0"/>
              </a:rPr>
              <a:t>modification</a:t>
            </a:r>
            <a:r>
              <a:rPr lang="en-US" sz="1800" b="1" dirty="0">
                <a:latin typeface="Candara" panose="020E0502030303020204" pitchFamily="34" charset="0"/>
              </a:rPr>
              <a:t> </a:t>
            </a:r>
            <a:r>
              <a:rPr lang="en-US" sz="1800" b="1" dirty="0">
                <a:solidFill>
                  <a:srgbClr val="CC6600"/>
                </a:solidFill>
                <a:latin typeface="Candara" panose="020E0502030303020204" pitchFamily="34" charset="0"/>
              </a:rPr>
              <a:t>of</a:t>
            </a:r>
            <a:r>
              <a:rPr lang="en-US" sz="1800" b="1" dirty="0">
                <a:latin typeface="Candara" panose="020E0502030303020204" pitchFamily="34" charset="0"/>
              </a:rPr>
              <a:t> </a:t>
            </a:r>
            <a:r>
              <a:rPr lang="en-US" sz="1800" b="1" dirty="0">
                <a:solidFill>
                  <a:srgbClr val="CC6600"/>
                </a:solidFill>
                <a:latin typeface="Candara" panose="020E0502030303020204" pitchFamily="34" charset="0"/>
              </a:rPr>
              <a:t>information</a:t>
            </a:r>
            <a:r>
              <a:rPr lang="en-US" sz="1800" dirty="0">
                <a:latin typeface="Candara" panose="020E0502030303020204" pitchFamily="34" charset="0"/>
              </a:rPr>
              <a:t>, </a:t>
            </a:r>
            <a:r>
              <a:rPr lang="en-US" sz="1800" b="1" dirty="0">
                <a:solidFill>
                  <a:srgbClr val="CC6600"/>
                </a:solidFill>
                <a:latin typeface="Candara" panose="020E0502030303020204" pitchFamily="34" charset="0"/>
              </a:rPr>
              <a:t>masquerade</a:t>
            </a:r>
            <a:r>
              <a:rPr lang="en-US" sz="1800" dirty="0">
                <a:latin typeface="Candara" panose="020E0502030303020204" pitchFamily="34" charset="0"/>
              </a:rPr>
              <a:t>, </a:t>
            </a:r>
            <a:r>
              <a:rPr lang="en-US" sz="1800" b="1" dirty="0">
                <a:solidFill>
                  <a:srgbClr val="CC6600"/>
                </a:solidFill>
                <a:latin typeface="Candara" panose="020E0502030303020204" pitchFamily="34" charset="0"/>
              </a:rPr>
              <a:t>message</a:t>
            </a:r>
            <a:r>
              <a:rPr lang="en-US" sz="1800" dirty="0">
                <a:latin typeface="Candara" panose="020E0502030303020204" pitchFamily="34" charset="0"/>
              </a:rPr>
              <a:t> </a:t>
            </a:r>
            <a:r>
              <a:rPr lang="en-US" sz="1800" b="1" dirty="0">
                <a:solidFill>
                  <a:srgbClr val="CC6600"/>
                </a:solidFill>
                <a:latin typeface="Candara" panose="020E0502030303020204" pitchFamily="34" charset="0"/>
              </a:rPr>
              <a:t>stream modification</a:t>
            </a:r>
            <a:r>
              <a:rPr lang="en-US" sz="1800" dirty="0">
                <a:latin typeface="Candara" panose="020E0502030303020204" pitchFamily="34" charset="0"/>
              </a:rPr>
              <a:t>, and </a:t>
            </a:r>
            <a:r>
              <a:rPr lang="en-US" sz="1800" b="1" dirty="0">
                <a:solidFill>
                  <a:srgbClr val="CC6600"/>
                </a:solidFill>
                <a:latin typeface="Candara" panose="020E0502030303020204" pitchFamily="34" charset="0"/>
              </a:rPr>
              <a:t>disclosure</a:t>
            </a:r>
            <a:r>
              <a:rPr lang="en-US" sz="1800" dirty="0">
                <a:latin typeface="Candara" panose="020E0502030303020204" pitchFamily="34" charset="0"/>
              </a:rPr>
              <a:t>. </a:t>
            </a:r>
          </a:p>
          <a:p>
            <a:r>
              <a:rPr lang="en-US" sz="1800" dirty="0">
                <a:latin typeface="Candara" panose="020E0502030303020204" pitchFamily="34" charset="0"/>
              </a:rPr>
              <a:t>Besides the actual message, control and protocol </a:t>
            </a:r>
            <a:r>
              <a:rPr lang="en-US" sz="1800" b="1" dirty="0">
                <a:solidFill>
                  <a:srgbClr val="AF1155"/>
                </a:solidFill>
                <a:latin typeface="Candara" panose="020E0502030303020204" pitchFamily="34" charset="0"/>
              </a:rPr>
              <a:t>handshakes</a:t>
            </a:r>
            <a:r>
              <a:rPr lang="en-US" sz="1800" dirty="0">
                <a:solidFill>
                  <a:srgbClr val="AF1155"/>
                </a:solidFill>
                <a:latin typeface="Candara" panose="020E0502030303020204" pitchFamily="34" charset="0"/>
              </a:rPr>
              <a:t> </a:t>
            </a:r>
            <a:r>
              <a:rPr lang="en-US" sz="1800" dirty="0">
                <a:latin typeface="Candara" panose="020E0502030303020204" pitchFamily="34" charset="0"/>
              </a:rPr>
              <a:t>need to be secure. There are </a:t>
            </a:r>
            <a:r>
              <a:rPr lang="en-US" sz="1800" b="1" dirty="0">
                <a:solidFill>
                  <a:srgbClr val="AF1155"/>
                </a:solidFill>
                <a:latin typeface="Candara" panose="020E0502030303020204" pitchFamily="34" charset="0"/>
              </a:rPr>
              <a:t>hardware solutions </a:t>
            </a:r>
            <a:r>
              <a:rPr lang="en-US" sz="1800" dirty="0">
                <a:latin typeface="Candara" panose="020E0502030303020204" pitchFamily="34" charset="0"/>
              </a:rPr>
              <a:t>to </a:t>
            </a:r>
            <a:r>
              <a:rPr lang="en-US" sz="1800" b="1" dirty="0">
                <a:latin typeface="Candara" panose="020E0502030303020204" pitchFamily="34" charset="0"/>
              </a:rPr>
              <a:t>authentication</a:t>
            </a:r>
            <a:r>
              <a:rPr lang="en-US" sz="1800" dirty="0">
                <a:latin typeface="Candara" panose="020E0502030303020204" pitchFamily="34" charset="0"/>
              </a:rPr>
              <a:t>. However, it is not a complete solution, including the </a:t>
            </a:r>
            <a:r>
              <a:rPr lang="en-US" sz="1800" b="1" dirty="0">
                <a:latin typeface="Candara" panose="020E0502030303020204" pitchFamily="34" charset="0"/>
              </a:rPr>
              <a:t>user identification</a:t>
            </a:r>
            <a:r>
              <a:rPr lang="en-US" sz="1800" dirty="0">
                <a:latin typeface="Candara" panose="020E0502030303020204" pitchFamily="34" charset="0"/>
              </a:rPr>
              <a:t> and </a:t>
            </a:r>
            <a:r>
              <a:rPr lang="en-US" sz="1800" b="1" dirty="0">
                <a:latin typeface="Candara" panose="020E0502030303020204" pitchFamily="34" charset="0"/>
              </a:rPr>
              <a:t>password</a:t>
            </a:r>
            <a:r>
              <a:rPr lang="en-US" sz="1800" dirty="0">
                <a:latin typeface="Candara" panose="020E0502030303020204" pitchFamily="34" charset="0"/>
              </a:rPr>
              <a:t>.</a:t>
            </a:r>
          </a:p>
          <a:p>
            <a:endParaRPr lang="en-US" sz="1800" dirty="0">
              <a:latin typeface="Candara" panose="020E0502030303020204" pitchFamily="34" charset="0"/>
            </a:endParaRPr>
          </a:p>
          <a:p>
            <a:r>
              <a:rPr lang="en-US" sz="1800" dirty="0">
                <a:latin typeface="Candara" panose="020E0502030303020204" pitchFamily="34" charset="0"/>
              </a:rPr>
              <a:t>The technology that is best suited to achieving secure communication is </a:t>
            </a:r>
            <a:r>
              <a:rPr lang="en-US" sz="1800" dirty="0">
                <a:solidFill>
                  <a:srgbClr val="AF1155"/>
                </a:solidFill>
                <a:latin typeface="Candara" panose="020E0502030303020204" pitchFamily="34" charset="0"/>
              </a:rPr>
              <a:t>software based</a:t>
            </a:r>
            <a:r>
              <a:rPr lang="en-US" sz="1800" dirty="0">
                <a:latin typeface="Candara" panose="020E0502030303020204" pitchFamily="34" charset="0"/>
              </a:rPr>
              <a:t>. Its foundation lies in </a:t>
            </a:r>
            <a:r>
              <a:rPr lang="en-US" sz="1800" b="1" dirty="0">
                <a:solidFill>
                  <a:srgbClr val="002060"/>
                </a:solidFill>
                <a:latin typeface="Candara" panose="020E0502030303020204" pitchFamily="34" charset="0"/>
              </a:rPr>
              <a:t>cryptography</a:t>
            </a:r>
            <a:r>
              <a:rPr lang="en-US" sz="1800" dirty="0">
                <a:latin typeface="Candara" panose="020E0502030303020204" pitchFamily="34" charset="0"/>
              </a:rPr>
              <a:t>. </a:t>
            </a:r>
            <a:r>
              <a:rPr lang="en-US" sz="1800" b="1" dirty="0">
                <a:latin typeface="Candara" panose="020E0502030303020204" pitchFamily="34" charset="0"/>
              </a:rPr>
              <a:t>Hashing </a:t>
            </a:r>
            <a:r>
              <a:rPr lang="en-US" sz="1800" dirty="0">
                <a:latin typeface="Candara" panose="020E0502030303020204" pitchFamily="34" charset="0"/>
              </a:rPr>
              <a:t>or </a:t>
            </a:r>
            <a:r>
              <a:rPr lang="en-US" sz="1800" b="1" dirty="0">
                <a:latin typeface="Candara" panose="020E0502030303020204" pitchFamily="34" charset="0"/>
              </a:rPr>
              <a:t>message digest</a:t>
            </a:r>
            <a:r>
              <a:rPr lang="en-US" sz="1800" dirty="0">
                <a:latin typeface="Candara" panose="020E0502030303020204" pitchFamily="34" charset="0"/>
              </a:rPr>
              <a:t>, and </a:t>
            </a:r>
            <a:r>
              <a:rPr lang="en-US" sz="1800" b="1" dirty="0">
                <a:latin typeface="Candara" panose="020E0502030303020204" pitchFamily="34" charset="0"/>
              </a:rPr>
              <a:t>digital signature</a:t>
            </a:r>
            <a:r>
              <a:rPr lang="en-US" sz="1800" dirty="0">
                <a:latin typeface="Candara" panose="020E0502030303020204" pitchFamily="34" charset="0"/>
              </a:rPr>
              <a:t>, are built on top of it to achieve </a:t>
            </a:r>
            <a:r>
              <a:rPr lang="en-US" sz="1800" b="1" dirty="0">
                <a:solidFill>
                  <a:srgbClr val="669900"/>
                </a:solidFill>
                <a:latin typeface="Candara" panose="020E0502030303020204" pitchFamily="34" charset="0"/>
              </a:rPr>
              <a:t>integrity protection </a:t>
            </a:r>
            <a:r>
              <a:rPr lang="en-US" sz="1800" dirty="0">
                <a:latin typeface="Candara" panose="020E0502030303020204" pitchFamily="34" charset="0"/>
              </a:rPr>
              <a:t>and </a:t>
            </a:r>
            <a:r>
              <a:rPr lang="en-US" sz="1800" b="1" dirty="0">
                <a:solidFill>
                  <a:srgbClr val="669900"/>
                </a:solidFill>
                <a:latin typeface="Candara" panose="020E0502030303020204" pitchFamily="34" charset="0"/>
              </a:rPr>
              <a:t>source authentication</a:t>
            </a:r>
            <a:r>
              <a:rPr lang="en-US" sz="1800" dirty="0">
                <a:latin typeface="Candara" panose="020E0502030303020204" pitchFamily="34" charset="0"/>
              </a:rPr>
              <a:t>.</a:t>
            </a:r>
          </a:p>
          <a:p>
            <a:endParaRPr lang="en-US" sz="1800" dirty="0">
              <a:latin typeface="Candara" panose="020E0502030303020204" pitchFamily="34" charset="0"/>
            </a:endParaRPr>
          </a:p>
          <a:p>
            <a:r>
              <a:rPr lang="en-US" sz="1800" b="1" dirty="0">
                <a:solidFill>
                  <a:srgbClr val="002060"/>
                </a:solidFill>
                <a:latin typeface="Candara" panose="020E0502030303020204" pitchFamily="34" charset="0"/>
              </a:rPr>
              <a:t>Cryptography</a:t>
            </a:r>
            <a:r>
              <a:rPr lang="en-US" sz="1800" dirty="0">
                <a:latin typeface="Candara" panose="020E0502030303020204" pitchFamily="34" charset="0"/>
              </a:rPr>
              <a:t> means </a:t>
            </a:r>
            <a:r>
              <a:rPr lang="en-US" sz="1800" dirty="0">
                <a:solidFill>
                  <a:srgbClr val="AF1155"/>
                </a:solidFill>
                <a:latin typeface="Candara" panose="020E0502030303020204" pitchFamily="34" charset="0"/>
              </a:rPr>
              <a:t>secret</a:t>
            </a:r>
            <a:r>
              <a:rPr lang="en-US" sz="1800" dirty="0">
                <a:latin typeface="Candara" panose="020E0502030303020204" pitchFamily="34" charset="0"/>
              </a:rPr>
              <a:t> (</a:t>
            </a:r>
            <a:r>
              <a:rPr lang="en-US" sz="1800" dirty="0">
                <a:solidFill>
                  <a:srgbClr val="AF1155"/>
                </a:solidFill>
                <a:latin typeface="Candara" panose="020E0502030303020204" pitchFamily="34" charset="0"/>
              </a:rPr>
              <a:t>crypto</a:t>
            </a:r>
            <a:r>
              <a:rPr lang="en-US" sz="1800" dirty="0">
                <a:latin typeface="Candara" panose="020E0502030303020204" pitchFamily="34" charset="0"/>
              </a:rPr>
              <a:t>) writing (</a:t>
            </a:r>
            <a:r>
              <a:rPr lang="en-US" sz="1800" dirty="0">
                <a:solidFill>
                  <a:srgbClr val="AF1155"/>
                </a:solidFill>
                <a:latin typeface="Candara" panose="020E0502030303020204" pitchFamily="34" charset="0"/>
              </a:rPr>
              <a:t>graphy</a:t>
            </a:r>
            <a:r>
              <a:rPr lang="en-US" sz="1800" dirty="0">
                <a:latin typeface="Candara" panose="020E0502030303020204" pitchFamily="34" charset="0"/>
              </a:rPr>
              <a:t>). It deals with </a:t>
            </a:r>
            <a:r>
              <a:rPr lang="en-US" sz="1800" b="1" dirty="0">
                <a:latin typeface="Candara" panose="020E0502030303020204" pitchFamily="34" charset="0"/>
              </a:rPr>
              <a:t>techniques</a:t>
            </a:r>
            <a:r>
              <a:rPr lang="en-US" sz="1800" dirty="0">
                <a:latin typeface="Candara" panose="020E0502030303020204" pitchFamily="34" charset="0"/>
              </a:rPr>
              <a:t> of transmitting information.</a:t>
            </a:r>
          </a:p>
          <a:p>
            <a:r>
              <a:rPr lang="en-US" sz="1800" dirty="0">
                <a:latin typeface="Candara" panose="020E0502030303020204" pitchFamily="34" charset="0"/>
              </a:rPr>
              <a:t>The </a:t>
            </a:r>
            <a:r>
              <a:rPr lang="en-US" sz="1800" b="1" dirty="0">
                <a:latin typeface="Candara" panose="020E0502030303020204" pitchFamily="34" charset="0"/>
              </a:rPr>
              <a:t>basic model </a:t>
            </a:r>
            <a:r>
              <a:rPr lang="en-US" sz="1800" dirty="0">
                <a:latin typeface="Candara" panose="020E0502030303020204" pitchFamily="34" charset="0"/>
              </a:rPr>
              <a:t>of </a:t>
            </a:r>
            <a:r>
              <a:rPr lang="en-US" sz="1800" b="1" dirty="0">
                <a:latin typeface="Candara" panose="020E0502030303020204" pitchFamily="34" charset="0"/>
              </a:rPr>
              <a:t>cryptographic communication </a:t>
            </a:r>
            <a:r>
              <a:rPr lang="en-US" sz="1800" dirty="0">
                <a:latin typeface="Candara" panose="020E0502030303020204" pitchFamily="34" charset="0"/>
              </a:rPr>
              <a:t>is shown in </a:t>
            </a:r>
            <a:r>
              <a:rPr lang="en-US" sz="1800" b="1" dirty="0">
                <a:latin typeface="Candara" panose="020E0502030303020204" pitchFamily="34" charset="0"/>
              </a:rPr>
              <a:t>Figure 11.33</a:t>
            </a:r>
            <a:r>
              <a:rPr lang="en-US" sz="1800" dirty="0">
                <a:latin typeface="Candara" panose="020E0502030303020204" pitchFamily="34" charset="0"/>
              </a:rPr>
              <a:t>. </a:t>
            </a:r>
            <a:endParaRPr lang="en-US" sz="1800" dirty="0" smtClean="0">
              <a:latin typeface="Candara" panose="020E0502030303020204" pitchFamily="34" charset="0"/>
            </a:endParaRPr>
          </a:p>
          <a:p>
            <a:endParaRPr lang="en-US" sz="1800" dirty="0" smtClean="0">
              <a:latin typeface="Candara" panose="020E0502030303020204" pitchFamily="34" charset="0"/>
            </a:endParaRPr>
          </a:p>
          <a:p>
            <a:r>
              <a:rPr lang="en-US" sz="1800" dirty="0" smtClean="0">
                <a:latin typeface="Candara" panose="020E0502030303020204" pitchFamily="34" charset="0"/>
              </a:rPr>
              <a:t>The </a:t>
            </a:r>
            <a:r>
              <a:rPr lang="en-US" sz="1800" b="1" dirty="0">
                <a:latin typeface="Candara" panose="020E0502030303020204" pitchFamily="34" charset="0"/>
              </a:rPr>
              <a:t>basic model </a:t>
            </a:r>
            <a:r>
              <a:rPr lang="en-US" sz="1800" dirty="0">
                <a:latin typeface="Candara" panose="020E0502030303020204" pitchFamily="34" charset="0"/>
              </a:rPr>
              <a:t>of </a:t>
            </a:r>
            <a:r>
              <a:rPr lang="en-US" sz="1800" b="1" dirty="0">
                <a:latin typeface="Candara" panose="020E0502030303020204" pitchFamily="34" charset="0"/>
              </a:rPr>
              <a:t>cryptographic communication </a:t>
            </a:r>
            <a:r>
              <a:rPr lang="en-US" sz="1800" dirty="0">
                <a:latin typeface="Candara" panose="020E0502030303020204" pitchFamily="34" charset="0"/>
              </a:rPr>
              <a:t>is shown in </a:t>
            </a:r>
            <a:r>
              <a:rPr lang="en-US" sz="1800" b="1" dirty="0">
                <a:latin typeface="Candara" panose="020E0502030303020204" pitchFamily="34" charset="0"/>
              </a:rPr>
              <a:t>Figure 11.33</a:t>
            </a:r>
            <a:r>
              <a:rPr lang="en-US" sz="1800" dirty="0">
                <a:latin typeface="Candara" panose="020E0502030303020204" pitchFamily="34" charset="0"/>
              </a:rPr>
              <a:t>. </a:t>
            </a:r>
            <a:endParaRPr lang="en-US" sz="1800" dirty="0" smtClean="0">
              <a:latin typeface="Candara" panose="020E0502030303020204" pitchFamily="34" charset="0"/>
            </a:endParaRPr>
          </a:p>
          <a:p>
            <a:r>
              <a:rPr lang="en-US" sz="1800" dirty="0" smtClean="0">
                <a:latin typeface="Candara" panose="020E0502030303020204" pitchFamily="34" charset="0"/>
              </a:rPr>
              <a:t>The </a:t>
            </a:r>
            <a:r>
              <a:rPr lang="en-US" sz="1800" b="1" dirty="0">
                <a:solidFill>
                  <a:srgbClr val="0070C0"/>
                </a:solidFill>
                <a:latin typeface="Candara" panose="020E0502030303020204" pitchFamily="34" charset="0"/>
              </a:rPr>
              <a:t>input </a:t>
            </a:r>
            <a:r>
              <a:rPr lang="en-US" sz="1800" b="1" dirty="0" smtClean="0">
                <a:solidFill>
                  <a:srgbClr val="0070C0"/>
                </a:solidFill>
                <a:latin typeface="Candara" panose="020E0502030303020204" pitchFamily="34" charset="0"/>
              </a:rPr>
              <a:t>message</a:t>
            </a:r>
            <a:r>
              <a:rPr lang="en-US" sz="1800" dirty="0" smtClean="0">
                <a:latin typeface="Candara" panose="020E0502030303020204" pitchFamily="34" charset="0"/>
              </a:rPr>
              <a:t>, called </a:t>
            </a:r>
            <a:r>
              <a:rPr lang="en-US" sz="1800" b="1" dirty="0">
                <a:solidFill>
                  <a:srgbClr val="AF1155"/>
                </a:solidFill>
                <a:latin typeface="Candara" panose="020E0502030303020204" pitchFamily="34" charset="0"/>
              </a:rPr>
              <a:t>plaintext</a:t>
            </a:r>
            <a:r>
              <a:rPr lang="en-US" sz="1800" dirty="0">
                <a:latin typeface="Candara" panose="020E0502030303020204" pitchFamily="34" charset="0"/>
              </a:rPr>
              <a:t>, is </a:t>
            </a:r>
            <a:r>
              <a:rPr lang="en-US" sz="1800" b="1" dirty="0">
                <a:latin typeface="Candara" panose="020E0502030303020204" pitchFamily="34" charset="0"/>
              </a:rPr>
              <a:t>encrypted</a:t>
            </a:r>
            <a:r>
              <a:rPr lang="en-US" sz="1800" dirty="0">
                <a:latin typeface="Candara" panose="020E0502030303020204" pitchFamily="34" charset="0"/>
              </a:rPr>
              <a:t> by the </a:t>
            </a:r>
            <a:r>
              <a:rPr lang="en-US" sz="1800" b="1" dirty="0">
                <a:latin typeface="Candara" panose="020E0502030303020204" pitchFamily="34" charset="0"/>
              </a:rPr>
              <a:t>encryption module</a:t>
            </a:r>
            <a:r>
              <a:rPr lang="en-US" sz="1800" dirty="0">
                <a:latin typeface="Candara" panose="020E0502030303020204" pitchFamily="34" charset="0"/>
              </a:rPr>
              <a:t> using a </a:t>
            </a:r>
            <a:r>
              <a:rPr lang="en-US" sz="1800" b="1" dirty="0">
                <a:solidFill>
                  <a:srgbClr val="AF1155"/>
                </a:solidFill>
                <a:latin typeface="Candara" panose="020E0502030303020204" pitchFamily="34" charset="0"/>
              </a:rPr>
              <a:t>secret</a:t>
            </a:r>
            <a:r>
              <a:rPr lang="en-US" sz="1800" dirty="0">
                <a:solidFill>
                  <a:srgbClr val="AF1155"/>
                </a:solidFill>
                <a:latin typeface="Candara" panose="020E0502030303020204" pitchFamily="34" charset="0"/>
              </a:rPr>
              <a:t> (encryption) </a:t>
            </a:r>
            <a:r>
              <a:rPr lang="en-US" sz="1800" b="1" dirty="0">
                <a:solidFill>
                  <a:srgbClr val="AF1155"/>
                </a:solidFill>
                <a:latin typeface="Candara" panose="020E0502030303020204" pitchFamily="34" charset="0"/>
              </a:rPr>
              <a:t>key</a:t>
            </a:r>
            <a:r>
              <a:rPr lang="en-US" sz="1800" dirty="0">
                <a:latin typeface="Candara" panose="020E0502030303020204" pitchFamily="34" charset="0"/>
              </a:rPr>
              <a:t>. </a:t>
            </a:r>
            <a:endParaRPr lang="en-US" sz="1800" dirty="0" smtClean="0">
              <a:latin typeface="Candara" panose="020E0502030303020204" pitchFamily="34" charset="0"/>
            </a:endParaRPr>
          </a:p>
          <a:p>
            <a:r>
              <a:rPr lang="en-US" sz="1800" dirty="0" smtClean="0">
                <a:latin typeface="Candara" panose="020E0502030303020204" pitchFamily="34" charset="0"/>
              </a:rPr>
              <a:t>The </a:t>
            </a:r>
            <a:r>
              <a:rPr lang="en-US" sz="1800" b="1" dirty="0" smtClean="0">
                <a:solidFill>
                  <a:srgbClr val="0070C0"/>
                </a:solidFill>
                <a:latin typeface="Candara" panose="020E0502030303020204" pitchFamily="34" charset="0"/>
              </a:rPr>
              <a:t>encrypted message </a:t>
            </a:r>
            <a:r>
              <a:rPr lang="en-US" sz="1800" dirty="0">
                <a:latin typeface="Candara" panose="020E0502030303020204" pitchFamily="34" charset="0"/>
              </a:rPr>
              <a:t>is called </a:t>
            </a:r>
            <a:r>
              <a:rPr lang="en-US" sz="1800" b="1" dirty="0">
                <a:solidFill>
                  <a:srgbClr val="AF1155"/>
                </a:solidFill>
                <a:latin typeface="Candara" panose="020E0502030303020204" pitchFamily="34" charset="0"/>
              </a:rPr>
              <a:t>ciphertext</a:t>
            </a:r>
            <a:r>
              <a:rPr lang="en-US" sz="1800" dirty="0">
                <a:latin typeface="Candara" panose="020E0502030303020204" pitchFamily="34" charset="0"/>
              </a:rPr>
              <a:t>, which traverses through an unsecure communication channel</a:t>
            </a:r>
            <a:r>
              <a:rPr lang="en-US" sz="1800" dirty="0" smtClean="0">
                <a:latin typeface="Candara" panose="020E0502030303020204" pitchFamily="34" charset="0"/>
              </a:rPr>
              <a:t>, </a:t>
            </a:r>
            <a:r>
              <a:rPr lang="en-US" sz="1800" dirty="0">
                <a:latin typeface="Candara" panose="020E0502030303020204" pitchFamily="34" charset="0"/>
              </a:rPr>
              <a:t>the </a:t>
            </a:r>
            <a:r>
              <a:rPr lang="en-US" sz="1800" dirty="0" smtClean="0">
                <a:latin typeface="Candara" panose="020E0502030303020204" pitchFamily="34" charset="0"/>
              </a:rPr>
              <a:t>Internet for </a:t>
            </a:r>
            <a:r>
              <a:rPr lang="en-US" sz="1800" dirty="0">
                <a:latin typeface="Candara" panose="020E0502030303020204" pitchFamily="34" charset="0"/>
              </a:rPr>
              <a:t>example. The </a:t>
            </a:r>
            <a:r>
              <a:rPr lang="en-US" sz="1800" b="1" dirty="0">
                <a:latin typeface="Candara" panose="020E0502030303020204" pitchFamily="34" charset="0"/>
              </a:rPr>
              <a:t>ciphertext </a:t>
            </a:r>
            <a:r>
              <a:rPr lang="en-US" sz="1800" dirty="0">
                <a:latin typeface="Candara" panose="020E0502030303020204" pitchFamily="34" charset="0"/>
              </a:rPr>
              <a:t>is </a:t>
            </a:r>
            <a:r>
              <a:rPr lang="en-US" sz="1800" b="1" dirty="0">
                <a:latin typeface="Candara" panose="020E0502030303020204" pitchFamily="34" charset="0"/>
              </a:rPr>
              <a:t>unintelligible information</a:t>
            </a:r>
            <a:r>
              <a:rPr lang="en-US" sz="1800" dirty="0">
                <a:latin typeface="Candara" panose="020E0502030303020204" pitchFamily="34" charset="0"/>
              </a:rPr>
              <a:t>. At the receiving end, the </a:t>
            </a:r>
            <a:r>
              <a:rPr lang="en-US" sz="1800" b="1" dirty="0">
                <a:solidFill>
                  <a:srgbClr val="0070C0"/>
                </a:solidFill>
                <a:latin typeface="Candara" panose="020E0502030303020204" pitchFamily="34" charset="0"/>
              </a:rPr>
              <a:t>decryption</a:t>
            </a:r>
            <a:r>
              <a:rPr lang="en-US" sz="1800" dirty="0">
                <a:solidFill>
                  <a:srgbClr val="0070C0"/>
                </a:solidFill>
                <a:latin typeface="Candara" panose="020E0502030303020204" pitchFamily="34" charset="0"/>
              </a:rPr>
              <a:t> </a:t>
            </a:r>
            <a:r>
              <a:rPr lang="en-US" sz="1800" b="1" dirty="0" smtClean="0">
                <a:solidFill>
                  <a:srgbClr val="0070C0"/>
                </a:solidFill>
                <a:latin typeface="Candara" panose="020E0502030303020204" pitchFamily="34" charset="0"/>
              </a:rPr>
              <a:t>module</a:t>
            </a:r>
            <a:r>
              <a:rPr lang="en-US" sz="1800" dirty="0" smtClean="0">
                <a:solidFill>
                  <a:srgbClr val="0070C0"/>
                </a:solidFill>
                <a:latin typeface="Candara" panose="020E0502030303020204" pitchFamily="34" charset="0"/>
              </a:rPr>
              <a:t> </a:t>
            </a:r>
            <a:r>
              <a:rPr lang="en-US" sz="1800" b="1" dirty="0" smtClean="0">
                <a:latin typeface="Candara" panose="020E0502030303020204" pitchFamily="34" charset="0"/>
              </a:rPr>
              <a:t>deciphers</a:t>
            </a:r>
            <a:r>
              <a:rPr lang="en-US" sz="1800" dirty="0" smtClean="0">
                <a:latin typeface="Candara" panose="020E0502030303020204" pitchFamily="34" charset="0"/>
              </a:rPr>
              <a:t> </a:t>
            </a:r>
            <a:r>
              <a:rPr lang="en-US" sz="1800" dirty="0">
                <a:latin typeface="Candara" panose="020E0502030303020204" pitchFamily="34" charset="0"/>
              </a:rPr>
              <a:t>the message with a </a:t>
            </a:r>
            <a:r>
              <a:rPr lang="en-US" sz="1800" b="1" dirty="0">
                <a:solidFill>
                  <a:srgbClr val="AF1155"/>
                </a:solidFill>
                <a:latin typeface="Candara" panose="020E0502030303020204" pitchFamily="34" charset="0"/>
              </a:rPr>
              <a:t>decryption key </a:t>
            </a:r>
            <a:r>
              <a:rPr lang="en-US" sz="1800" dirty="0">
                <a:latin typeface="Candara" panose="020E0502030303020204" pitchFamily="34" charset="0"/>
              </a:rPr>
              <a:t>to retrieve the plaintext.</a:t>
            </a:r>
          </a:p>
          <a:p>
            <a:endParaRPr lang="en-US" sz="1800" dirty="0" smtClean="0">
              <a:latin typeface="Candara" panose="020E0502030303020204" pitchFamily="34" charset="0"/>
            </a:endParaRPr>
          </a:p>
          <a:p>
            <a:r>
              <a:rPr lang="en-US" sz="1800" dirty="0" smtClean="0">
                <a:latin typeface="Candara" panose="020E0502030303020204" pitchFamily="34" charset="0"/>
              </a:rPr>
              <a:t>The </a:t>
            </a:r>
            <a:r>
              <a:rPr lang="en-US" sz="1800" dirty="0">
                <a:latin typeface="Candara" panose="020E0502030303020204" pitchFamily="34" charset="0"/>
              </a:rPr>
              <a:t>first known example of </a:t>
            </a:r>
            <a:r>
              <a:rPr lang="en-US" sz="1800" b="1" dirty="0">
                <a:solidFill>
                  <a:srgbClr val="002060"/>
                </a:solidFill>
                <a:latin typeface="Candara" panose="020E0502030303020204" pitchFamily="34" charset="0"/>
              </a:rPr>
              <a:t>cryptography</a:t>
            </a:r>
            <a:r>
              <a:rPr lang="en-US" sz="1800" dirty="0">
                <a:latin typeface="Candara" panose="020E0502030303020204" pitchFamily="34" charset="0"/>
              </a:rPr>
              <a:t> is the </a:t>
            </a:r>
            <a:r>
              <a:rPr lang="en-US" sz="1800" b="1" dirty="0">
                <a:solidFill>
                  <a:srgbClr val="AF1155"/>
                </a:solidFill>
                <a:latin typeface="Candara" panose="020E0502030303020204" pitchFamily="34" charset="0"/>
              </a:rPr>
              <a:t>Caesar cipher</a:t>
            </a:r>
            <a:r>
              <a:rPr lang="en-US" sz="1800" dirty="0">
                <a:latin typeface="Candara" panose="020E0502030303020204" pitchFamily="34" charset="0"/>
              </a:rPr>
              <a:t>. In this scheme, each letter is </a:t>
            </a:r>
            <a:r>
              <a:rPr lang="en-US" sz="1800" dirty="0" smtClean="0">
                <a:latin typeface="Candara" panose="020E0502030303020204" pitchFamily="34" charset="0"/>
              </a:rPr>
              <a:t>replaced by </a:t>
            </a:r>
            <a:r>
              <a:rPr lang="en-US" sz="1800" dirty="0">
                <a:latin typeface="Candara" panose="020E0502030303020204" pitchFamily="34" charset="0"/>
              </a:rPr>
              <a:t>another letter, which is three letters later in the alphabet (i.e., </a:t>
            </a:r>
            <a:r>
              <a:rPr lang="en-US" sz="1800" dirty="0">
                <a:solidFill>
                  <a:srgbClr val="CC6600"/>
                </a:solidFill>
                <a:latin typeface="Candara" panose="020E0502030303020204" pitchFamily="34" charset="0"/>
              </a:rPr>
              <a:t>key of 3</a:t>
            </a:r>
            <a:r>
              <a:rPr lang="en-US" sz="1800" dirty="0">
                <a:latin typeface="Candara" panose="020E0502030303020204" pitchFamily="34" charset="0"/>
              </a:rPr>
              <a:t>). Thus, the plaintext, </a:t>
            </a:r>
            <a:r>
              <a:rPr lang="en-US" sz="1800" dirty="0" smtClean="0">
                <a:latin typeface="Candara" panose="020E0502030303020204" pitchFamily="34" charset="0"/>
              </a:rPr>
              <a:t>network management</a:t>
            </a:r>
            <a:r>
              <a:rPr lang="en-US" sz="1800" dirty="0">
                <a:latin typeface="Candara" panose="020E0502030303020204" pitchFamily="34" charset="0"/>
              </a:rPr>
              <a:t>, will read as </a:t>
            </a:r>
            <a:r>
              <a:rPr lang="en-US" sz="1800" dirty="0">
                <a:solidFill>
                  <a:srgbClr val="CC6600"/>
                </a:solidFill>
                <a:latin typeface="Candara" panose="020E0502030303020204" pitchFamily="34" charset="0"/>
              </a:rPr>
              <a:t>qhwzrun pdqdjhphqw </a:t>
            </a:r>
            <a:r>
              <a:rPr lang="en-US" sz="1800" dirty="0">
                <a:latin typeface="Candara" panose="020E0502030303020204" pitchFamily="34" charset="0"/>
              </a:rPr>
              <a:t>in ciphertext. Of course, the receiver knew ahead </a:t>
            </a:r>
            <a:r>
              <a:rPr lang="en-US" sz="1800" dirty="0" smtClean="0">
                <a:latin typeface="Candara" panose="020E0502030303020204" pitchFamily="34" charset="0"/>
              </a:rPr>
              <a:t>of time </a:t>
            </a:r>
            <a:r>
              <a:rPr lang="en-US" sz="1800" dirty="0">
                <a:latin typeface="Candara" panose="020E0502030303020204" pitchFamily="34" charset="0"/>
              </a:rPr>
              <a:t>the </a:t>
            </a:r>
            <a:r>
              <a:rPr lang="en-US" sz="1800" dirty="0">
                <a:solidFill>
                  <a:srgbClr val="CC6600"/>
                </a:solidFill>
                <a:latin typeface="Candara" panose="020E0502030303020204" pitchFamily="34" charset="0"/>
              </a:rPr>
              <a:t>secret key (3) </a:t>
            </a:r>
            <a:r>
              <a:rPr lang="en-US" sz="1800" dirty="0">
                <a:latin typeface="Candara" panose="020E0502030303020204" pitchFamily="34" charset="0"/>
              </a:rPr>
              <a:t>for successfully decrypting the message back to the plaintext network </a:t>
            </a:r>
            <a:r>
              <a:rPr lang="en-US" sz="1800" dirty="0" smtClean="0">
                <a:latin typeface="Candara" panose="020E0502030303020204" pitchFamily="34" charset="0"/>
              </a:rPr>
              <a:t>management </a:t>
            </a:r>
            <a:r>
              <a:rPr lang="en-US" sz="1800" dirty="0">
                <a:latin typeface="Candara" panose="020E0502030303020204" pitchFamily="34" charset="0"/>
              </a:rPr>
              <a:t>by moving each letter back three positions.</a:t>
            </a:r>
          </a:p>
        </p:txBody>
      </p:sp>
      <p:sp>
        <p:nvSpPr>
          <p:cNvPr id="3" name="Rectangle 2"/>
          <p:cNvSpPr/>
          <p:nvPr/>
        </p:nvSpPr>
        <p:spPr>
          <a:xfrm>
            <a:off x="9631781" y="8620780"/>
            <a:ext cx="1927131" cy="523220"/>
          </a:xfrm>
          <a:prstGeom prst="rect">
            <a:avLst/>
          </a:prstGeom>
        </p:spPr>
        <p:txBody>
          <a:bodyPr wrap="none">
            <a:spAutoFit/>
          </a:bodyPr>
          <a:lstStyle/>
          <a:p>
            <a:r>
              <a:rPr lang="en-US" dirty="0" smtClean="0">
                <a:solidFill>
                  <a:srgbClr val="0070C0"/>
                </a:solidFill>
                <a:latin typeface="Candara" panose="020E0502030303020204" pitchFamily="34" charset="0"/>
              </a:rPr>
              <a:t>tampered</a:t>
            </a:r>
            <a:r>
              <a:rPr lang="en-US" dirty="0" smtClean="0">
                <a:solidFill>
                  <a:schemeClr val="dk1"/>
                </a:solidFill>
                <a:latin typeface="Candara" panose="020E0502030303020204" pitchFamily="34" charset="0"/>
              </a:rPr>
              <a:t> ; </a:t>
            </a:r>
            <a:r>
              <a:rPr lang="en-US" dirty="0" smtClean="0"/>
              <a:t>manipulate</a:t>
            </a:r>
          </a:p>
          <a:p>
            <a:r>
              <a:rPr lang="en-US" dirty="0">
                <a:solidFill>
                  <a:srgbClr val="0070C0"/>
                </a:solidFill>
                <a:latin typeface="Candara" panose="020E0502030303020204" pitchFamily="34" charset="0"/>
              </a:rPr>
              <a:t>traverses</a:t>
            </a:r>
            <a:r>
              <a:rPr lang="en-US" dirty="0">
                <a:latin typeface="Candara" panose="020E0502030303020204" pitchFamily="34" charset="0"/>
              </a:rPr>
              <a:t> </a:t>
            </a:r>
            <a:r>
              <a:rPr lang="en-US" dirty="0" smtClean="0">
                <a:latin typeface="Candara" panose="020E0502030303020204" pitchFamily="34" charset="0"/>
              </a:rPr>
              <a:t>; </a:t>
            </a:r>
            <a:r>
              <a:rPr lang="en-US" dirty="0" smtClean="0"/>
              <a:t>cross</a:t>
            </a:r>
            <a:endParaRPr lang="en-US" dirty="0"/>
          </a:p>
        </p:txBody>
      </p:sp>
    </p:spTree>
    <p:extLst>
      <p:ext uri="{BB962C8B-B14F-4D97-AF65-F5344CB8AC3E}">
        <p14:creationId xmlns:p14="http://schemas.microsoft.com/office/powerpoint/2010/main" val="41385090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5"/>
        <p:cNvGrpSpPr/>
        <p:nvPr/>
      </p:nvGrpSpPr>
      <p:grpSpPr>
        <a:xfrm>
          <a:off x="0" y="0"/>
          <a:ext cx="0" cy="0"/>
          <a:chOff x="0" y="0"/>
          <a:chExt cx="0" cy="0"/>
        </a:xfrm>
      </p:grpSpPr>
      <p:cxnSp>
        <p:nvCxnSpPr>
          <p:cNvPr id="776" name="Shape 776"/>
          <p:cNvCxnSpPr/>
          <p:nvPr/>
        </p:nvCxnSpPr>
        <p:spPr>
          <a:xfrm>
            <a:off x="173736" y="6625850"/>
            <a:ext cx="5638800" cy="0"/>
          </a:xfrm>
          <a:prstGeom prst="straightConnector1">
            <a:avLst/>
          </a:prstGeom>
          <a:noFill/>
          <a:ln w="12700" cap="rnd" cmpd="sng">
            <a:solidFill>
              <a:schemeClr val="dk1"/>
            </a:solidFill>
            <a:prstDash val="solid"/>
            <a:miter/>
            <a:headEnd type="none" w="med" len="med"/>
            <a:tailEnd type="none" w="med" len="med"/>
          </a:ln>
        </p:spPr>
      </p:cxnSp>
      <p:sp>
        <p:nvSpPr>
          <p:cNvPr id="777" name="Shape 777"/>
          <p:cNvSpPr txBox="1"/>
          <p:nvPr/>
        </p:nvSpPr>
        <p:spPr>
          <a:xfrm>
            <a:off x="-435864" y="662585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778" name="Shape 778"/>
          <p:cNvSpPr txBox="1"/>
          <p:nvPr/>
        </p:nvSpPr>
        <p:spPr>
          <a:xfrm>
            <a:off x="249936" y="304799"/>
            <a:ext cx="55626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smtClean="0">
                <a:solidFill>
                  <a:srgbClr val="002060"/>
                </a:solidFill>
                <a:latin typeface="Candara" panose="020E0502030303020204" pitchFamily="34" charset="0"/>
              </a:rPr>
              <a:t>Cryptography </a:t>
            </a:r>
            <a:r>
              <a:rPr lang="ar-SA" sz="3200" b="1" dirty="0">
                <a:solidFill>
                  <a:srgbClr val="002060"/>
                </a:solidFill>
                <a:latin typeface="Candara" panose="020E0502030303020204" pitchFamily="34" charset="0"/>
              </a:rPr>
              <a:t>التشفير</a:t>
            </a:r>
            <a:endParaRPr lang="en-US" sz="3200" b="1" dirty="0">
              <a:solidFill>
                <a:srgbClr val="002060"/>
              </a:solidFill>
              <a:latin typeface="Candara" panose="020E0502030303020204" pitchFamily="34" charset="0"/>
            </a:endParaRPr>
          </a:p>
        </p:txBody>
      </p:sp>
      <p:sp>
        <p:nvSpPr>
          <p:cNvPr id="779" name="Shape 779"/>
          <p:cNvSpPr txBox="1"/>
          <p:nvPr/>
        </p:nvSpPr>
        <p:spPr>
          <a:xfrm>
            <a:off x="173736" y="914399"/>
            <a:ext cx="7948288" cy="4272198"/>
          </a:xfrm>
          <a:prstGeom prst="rect">
            <a:avLst/>
          </a:prstGeom>
          <a:noFill/>
          <a:ln>
            <a:noFill/>
          </a:ln>
        </p:spPr>
        <p:txBody>
          <a:bodyPr lIns="91425" tIns="45700" rIns="91425" bIns="45700" anchor="t" anchorCtr="0">
            <a:noAutofit/>
          </a:bodyPr>
          <a:lstStyle/>
          <a:p>
            <a:pPr>
              <a:spcAft>
                <a:spcPts val="12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Secure communication requires</a:t>
            </a:r>
          </a:p>
          <a:p>
            <a:pPr marL="914400" lvl="1" indent="-457200">
              <a:spcAft>
                <a:spcPts val="1200"/>
              </a:spcAft>
              <a:buClr>
                <a:schemeClr val="dk1"/>
              </a:buClr>
              <a:buSzPct val="100000"/>
              <a:buFont typeface="+mj-lt"/>
              <a:buAutoNum type="arabicPeriod"/>
            </a:pPr>
            <a:r>
              <a:rPr lang="en-US" sz="2000"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Integrity protection</a:t>
            </a:r>
            <a:r>
              <a:rPr lang="en-US" sz="2000" dirty="0">
                <a:solidFill>
                  <a:schemeClr val="dk1"/>
                </a:solidFill>
                <a:latin typeface="Candara" panose="020E0502030303020204" pitchFamily="34" charset="0"/>
              </a:rPr>
              <a:t>: ensuring that the message </a:t>
            </a:r>
            <a:br>
              <a:rPr lang="en-US" sz="2000" dirty="0">
                <a:solidFill>
                  <a:schemeClr val="dk1"/>
                </a:solidFill>
                <a:latin typeface="Candara" panose="020E0502030303020204" pitchFamily="34" charset="0"/>
              </a:rPr>
            </a:br>
            <a:r>
              <a:rPr lang="en-US" sz="2000" dirty="0" smtClean="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is not tampered with</a:t>
            </a:r>
          </a:p>
          <a:p>
            <a:pPr marL="914400" lvl="1" indent="-457200">
              <a:spcAft>
                <a:spcPts val="1200"/>
              </a:spcAft>
              <a:buClr>
                <a:schemeClr val="dk1"/>
              </a:buClr>
              <a:buSzPct val="100000"/>
              <a:buFont typeface="+mj-lt"/>
              <a:buAutoNum type="arabicPeriod"/>
            </a:pPr>
            <a:r>
              <a:rPr lang="en-US" sz="2000"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Authentication validation</a:t>
            </a:r>
            <a:r>
              <a:rPr lang="en-US" sz="2000" dirty="0">
                <a:solidFill>
                  <a:schemeClr val="dk1"/>
                </a:solidFill>
                <a:latin typeface="Candara" panose="020E0502030303020204" pitchFamily="34" charset="0"/>
              </a:rPr>
              <a:t>: ensures the originator</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identification</a:t>
            </a:r>
          </a:p>
          <a:p>
            <a:pPr>
              <a:spcAft>
                <a:spcPts val="12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AF1155"/>
                </a:solidFill>
                <a:latin typeface="Candara" panose="020E0502030303020204" pitchFamily="34" charset="0"/>
              </a:rPr>
              <a:t>Security threats</a:t>
            </a:r>
          </a:p>
          <a:p>
            <a:pPr marL="457200" lvl="1">
              <a:spcAft>
                <a:spcPts val="12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2060"/>
                </a:solidFill>
                <a:latin typeface="Candara" panose="020E0502030303020204" pitchFamily="34" charset="0"/>
              </a:rPr>
              <a:t>Modification of information</a:t>
            </a:r>
          </a:p>
          <a:p>
            <a:pPr marL="457200" lvl="1">
              <a:spcAft>
                <a:spcPts val="1200"/>
              </a:spcAft>
              <a:buClr>
                <a:schemeClr val="dk1"/>
              </a:buClr>
              <a:buSzPct val="100000"/>
              <a:buFont typeface="Arial"/>
              <a:buChar char="•"/>
            </a:pPr>
            <a:r>
              <a:rPr lang="en-US" sz="2000" b="1" dirty="0">
                <a:solidFill>
                  <a:srgbClr val="002060"/>
                </a:solidFill>
                <a:latin typeface="Candara" panose="020E0502030303020204" pitchFamily="34" charset="0"/>
              </a:rPr>
              <a:t> Masquerade</a:t>
            </a:r>
          </a:p>
          <a:p>
            <a:pPr marL="457200" lvl="1">
              <a:spcAft>
                <a:spcPts val="1200"/>
              </a:spcAft>
              <a:buClr>
                <a:schemeClr val="dk1"/>
              </a:buClr>
              <a:buSzPct val="100000"/>
              <a:buFont typeface="Arial"/>
              <a:buChar char="•"/>
            </a:pPr>
            <a:r>
              <a:rPr lang="en-US" sz="2000" b="1" dirty="0">
                <a:solidFill>
                  <a:srgbClr val="002060"/>
                </a:solidFill>
                <a:latin typeface="Candara" panose="020E0502030303020204" pitchFamily="34" charset="0"/>
              </a:rPr>
              <a:t> Message stream modification</a:t>
            </a:r>
          </a:p>
          <a:p>
            <a:pPr marL="457200" lvl="1">
              <a:spcAft>
                <a:spcPts val="1200"/>
              </a:spcAft>
              <a:buClr>
                <a:schemeClr val="dk1"/>
              </a:buClr>
              <a:buSzPct val="100000"/>
              <a:buFont typeface="Arial"/>
              <a:buChar char="•"/>
            </a:pPr>
            <a:r>
              <a:rPr lang="en-US" sz="2000" b="1" dirty="0">
                <a:solidFill>
                  <a:srgbClr val="002060"/>
                </a:solidFill>
                <a:latin typeface="Candara" panose="020E0502030303020204" pitchFamily="34" charset="0"/>
              </a:rPr>
              <a:t> Disclosure</a:t>
            </a:r>
          </a:p>
          <a:p>
            <a:pPr>
              <a:spcAft>
                <a:spcPts val="12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Hardware and software solutions</a:t>
            </a:r>
          </a:p>
          <a:p>
            <a:pPr>
              <a:spcAft>
                <a:spcPts val="12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Most secure communication is </a:t>
            </a:r>
            <a:r>
              <a:rPr lang="en-US" sz="2000" b="1" u="sng" dirty="0">
                <a:solidFill>
                  <a:srgbClr val="0070C0"/>
                </a:solidFill>
                <a:latin typeface="Candara" panose="020E0502030303020204" pitchFamily="34" charset="0"/>
              </a:rPr>
              <a:t>software based</a:t>
            </a:r>
          </a:p>
        </p:txBody>
      </p:sp>
      <p:cxnSp>
        <p:nvCxnSpPr>
          <p:cNvPr id="783" name="Shape 783"/>
          <p:cNvCxnSpPr/>
          <p:nvPr/>
        </p:nvCxnSpPr>
        <p:spPr>
          <a:xfrm>
            <a:off x="249936"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784" name="Shape 784"/>
          <p:cNvSpPr txBox="1"/>
          <p:nvPr/>
        </p:nvSpPr>
        <p:spPr>
          <a:xfrm>
            <a:off x="249937"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Rectangle 1"/>
          <p:cNvSpPr/>
          <p:nvPr/>
        </p:nvSpPr>
        <p:spPr>
          <a:xfrm>
            <a:off x="3553711" y="8229758"/>
            <a:ext cx="1927131" cy="523220"/>
          </a:xfrm>
          <a:prstGeom prst="rect">
            <a:avLst/>
          </a:prstGeom>
        </p:spPr>
        <p:txBody>
          <a:bodyPr wrap="none">
            <a:spAutoFit/>
          </a:bodyPr>
          <a:lstStyle/>
          <a:p>
            <a:r>
              <a:rPr lang="en-US" dirty="0" smtClean="0">
                <a:solidFill>
                  <a:schemeClr val="dk1"/>
                </a:solidFill>
                <a:latin typeface="Candara" panose="020E0502030303020204" pitchFamily="34" charset="0"/>
              </a:rPr>
              <a:t>tampered ; </a:t>
            </a:r>
            <a:r>
              <a:rPr lang="en-US" dirty="0" smtClean="0"/>
              <a:t>manipulate</a:t>
            </a:r>
          </a:p>
          <a:p>
            <a:r>
              <a:rPr lang="en-US" dirty="0">
                <a:latin typeface="Candara" panose="020E0502030303020204" pitchFamily="34" charset="0"/>
              </a:rPr>
              <a:t>traverses </a:t>
            </a:r>
            <a:r>
              <a:rPr lang="en-US" dirty="0" smtClean="0">
                <a:latin typeface="Candara" panose="020E0502030303020204" pitchFamily="34" charset="0"/>
              </a:rPr>
              <a:t>; </a:t>
            </a:r>
            <a:r>
              <a:rPr lang="en-US" dirty="0" smtClean="0"/>
              <a:t>cross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8"/>
        <p:cNvGrpSpPr/>
        <p:nvPr/>
      </p:nvGrpSpPr>
      <p:grpSpPr>
        <a:xfrm>
          <a:off x="0" y="0"/>
          <a:ext cx="0" cy="0"/>
          <a:chOff x="0" y="0"/>
          <a:chExt cx="0" cy="0"/>
        </a:xfrm>
      </p:grpSpPr>
      <p:cxnSp>
        <p:nvCxnSpPr>
          <p:cNvPr id="789" name="Shape 789"/>
          <p:cNvCxnSpPr/>
          <p:nvPr/>
        </p:nvCxnSpPr>
        <p:spPr>
          <a:xfrm>
            <a:off x="336176" y="3505199"/>
            <a:ext cx="5638800" cy="0"/>
          </a:xfrm>
          <a:prstGeom prst="straightConnector1">
            <a:avLst/>
          </a:prstGeom>
          <a:noFill/>
          <a:ln w="12700" cap="rnd" cmpd="sng">
            <a:solidFill>
              <a:schemeClr val="dk1"/>
            </a:solidFill>
            <a:prstDash val="solid"/>
            <a:miter/>
            <a:headEnd type="none" w="med" len="med"/>
            <a:tailEnd type="none" w="med" len="med"/>
          </a:ln>
        </p:spPr>
      </p:cxnSp>
      <p:sp>
        <p:nvSpPr>
          <p:cNvPr id="790" name="Shape 790"/>
          <p:cNvSpPr txBox="1"/>
          <p:nvPr/>
        </p:nvSpPr>
        <p:spPr>
          <a:xfrm>
            <a:off x="-273424" y="35813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791" name="Shape 791"/>
          <p:cNvSpPr txBox="1"/>
          <p:nvPr/>
        </p:nvSpPr>
        <p:spPr>
          <a:xfrm>
            <a:off x="183776" y="304799"/>
            <a:ext cx="57912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AF1155"/>
                </a:solidFill>
                <a:effectLst>
                  <a:outerShdw blurRad="38100" dist="38100" dir="2700000" algn="tl">
                    <a:srgbClr val="000000">
                      <a:alpha val="43137"/>
                    </a:srgbClr>
                  </a:outerShdw>
                </a:effectLst>
                <a:latin typeface="Candara" panose="020E0502030303020204" pitchFamily="34" charset="0"/>
              </a:rPr>
              <a:t>Secret Key </a:t>
            </a:r>
            <a:r>
              <a:rPr lang="en-US" sz="3200" b="1" dirty="0">
                <a:solidFill>
                  <a:srgbClr val="AF1155"/>
                </a:solidFill>
                <a:latin typeface="Candara" panose="020E0502030303020204" pitchFamily="34" charset="0"/>
              </a:rPr>
              <a:t>Cryptography</a:t>
            </a:r>
          </a:p>
        </p:txBody>
      </p:sp>
      <p:pic>
        <p:nvPicPr>
          <p:cNvPr id="792" name="Shape 792"/>
          <p:cNvPicPr preferRelativeResize="0"/>
          <p:nvPr/>
        </p:nvPicPr>
        <p:blipFill rotWithShape="1">
          <a:blip r:embed="rId3">
            <a:alphaModFix/>
          </a:blip>
          <a:srcRect/>
          <a:stretch/>
        </p:blipFill>
        <p:spPr>
          <a:xfrm>
            <a:off x="259977" y="1371600"/>
            <a:ext cx="5527675" cy="2120899"/>
          </a:xfrm>
          <a:prstGeom prst="rect">
            <a:avLst/>
          </a:prstGeom>
          <a:noFill/>
          <a:ln>
            <a:noFill/>
          </a:ln>
        </p:spPr>
      </p:pic>
      <p:sp>
        <p:nvSpPr>
          <p:cNvPr id="793" name="Shape 793"/>
          <p:cNvSpPr txBox="1"/>
          <p:nvPr/>
        </p:nvSpPr>
        <p:spPr>
          <a:xfrm>
            <a:off x="193302" y="3962398"/>
            <a:ext cx="6296025" cy="4791857"/>
          </a:xfrm>
          <a:prstGeom prst="rect">
            <a:avLst/>
          </a:prstGeom>
          <a:noFill/>
          <a:ln>
            <a:noFill/>
          </a:ln>
        </p:spPr>
        <p:txBody>
          <a:bodyPr lIns="91425" tIns="45700" rIns="91425" bIns="45700" anchor="t" anchorCtr="0">
            <a:noAutofit/>
          </a:bodyPr>
          <a:lstStyle/>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1800" b="1" dirty="0">
                <a:solidFill>
                  <a:srgbClr val="AF1155"/>
                </a:solidFill>
                <a:latin typeface="Candara" panose="020E0502030303020204" pitchFamily="34" charset="0"/>
              </a:rPr>
              <a:t>Caesar cipher</a:t>
            </a:r>
            <a:r>
              <a:rPr lang="en-US" sz="1800" dirty="0">
                <a:solidFill>
                  <a:schemeClr val="dk1"/>
                </a:solidFill>
                <a:latin typeface="Candara" panose="020E0502030303020204" pitchFamily="34" charset="0"/>
              </a:rPr>
              <a:t>: each letter replaced by another </a:t>
            </a:r>
            <a:br>
              <a:rPr lang="en-US" sz="1800" dirty="0">
                <a:solidFill>
                  <a:schemeClr val="dk1"/>
                </a:solidFill>
                <a:latin typeface="Candara" panose="020E0502030303020204" pitchFamily="34" charset="0"/>
              </a:rPr>
            </a:br>
            <a:r>
              <a:rPr lang="en-US" sz="1800" dirty="0">
                <a:solidFill>
                  <a:schemeClr val="dk1"/>
                </a:solidFill>
                <a:latin typeface="Candara" panose="020E0502030303020204" pitchFamily="34" charset="0"/>
              </a:rPr>
              <a:t>   letter, which is three letters behind in the alphabet</a:t>
            </a:r>
          </a:p>
          <a:p>
            <a:pPr>
              <a:spcAft>
                <a:spcPts val="600"/>
              </a:spcAft>
              <a:buClr>
                <a:schemeClr val="dk1"/>
              </a:buClr>
              <a:buSzPct val="100000"/>
              <a:buFont typeface="Arial"/>
              <a:buChar char="•"/>
            </a:pPr>
            <a:r>
              <a:rPr lang="en-US" sz="1800" dirty="0">
                <a:solidFill>
                  <a:schemeClr val="dk1"/>
                </a:solidFill>
                <a:latin typeface="Candara" panose="020E0502030303020204" pitchFamily="34" charset="0"/>
              </a:rPr>
              <a:t> Maximum of 26 attempts to decode Caesar cipher</a:t>
            </a:r>
          </a:p>
          <a:p>
            <a:pPr>
              <a:spcAft>
                <a:spcPts val="600"/>
              </a:spcAft>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rgbClr val="AF1155"/>
                </a:solidFill>
                <a:latin typeface="Candara" panose="020E0502030303020204" pitchFamily="34" charset="0"/>
              </a:rPr>
              <a:t>Monoalphabetic cipher</a:t>
            </a:r>
            <a:r>
              <a:rPr lang="en-US" sz="1800" dirty="0">
                <a:solidFill>
                  <a:schemeClr val="dk1"/>
                </a:solidFill>
                <a:latin typeface="Candara" panose="020E0502030303020204" pitchFamily="34" charset="0"/>
              </a:rPr>
              <a:t>: Replace a letter with another</a:t>
            </a:r>
            <a:br>
              <a:rPr lang="en-US" sz="1800" dirty="0">
                <a:solidFill>
                  <a:schemeClr val="dk1"/>
                </a:solidFill>
                <a:latin typeface="Candara" panose="020E0502030303020204" pitchFamily="34" charset="0"/>
              </a:rPr>
            </a:br>
            <a:r>
              <a:rPr lang="en-US" sz="1800" dirty="0">
                <a:solidFill>
                  <a:schemeClr val="dk1"/>
                </a:solidFill>
                <a:latin typeface="Candara" panose="020E0502030303020204" pitchFamily="34" charset="0"/>
              </a:rPr>
              <a:t>  randomly chosen; Maximum attempts to decode 26!</a:t>
            </a:r>
          </a:p>
          <a:p>
            <a:pPr>
              <a:spcAft>
                <a:spcPts val="600"/>
              </a:spcAft>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One secret key is needed between each pair</a:t>
            </a:r>
          </a:p>
          <a:p>
            <a:pPr>
              <a:spcAft>
                <a:spcPts val="600"/>
              </a:spcAft>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rgbClr val="0070C0"/>
                </a:solidFill>
                <a:latin typeface="Candara" panose="020E0502030303020204" pitchFamily="34" charset="0"/>
              </a:rPr>
              <a:t>Two standard algorithms for secret key:</a:t>
            </a:r>
          </a:p>
          <a:p>
            <a:pPr marL="800100" lvl="1" indent="-342900">
              <a:spcAft>
                <a:spcPts val="600"/>
              </a:spcAft>
              <a:buClr>
                <a:schemeClr val="dk1"/>
              </a:buClr>
              <a:buSzPct val="100000"/>
              <a:buFont typeface="+mj-lt"/>
              <a:buAutoNum type="arabicPeriod"/>
            </a:pPr>
            <a:r>
              <a:rPr lang="en-US" sz="1800" dirty="0">
                <a:solidFill>
                  <a:schemeClr val="dk1"/>
                </a:solidFill>
                <a:latin typeface="Candara" panose="020E0502030303020204" pitchFamily="34" charset="0"/>
              </a:rPr>
              <a:t> </a:t>
            </a:r>
            <a:r>
              <a:rPr lang="en-US" sz="1800" b="1" dirty="0">
                <a:solidFill>
                  <a:srgbClr val="0070C0"/>
                </a:solidFill>
                <a:latin typeface="Candara" panose="020E0502030303020204" pitchFamily="34" charset="0"/>
              </a:rPr>
              <a:t>DES </a:t>
            </a:r>
            <a:r>
              <a:rPr lang="en-US" sz="1800" dirty="0">
                <a:solidFill>
                  <a:schemeClr val="dk1"/>
                </a:solidFill>
                <a:latin typeface="Candara" panose="020E0502030303020204" pitchFamily="34" charset="0"/>
              </a:rPr>
              <a:t>(</a:t>
            </a:r>
            <a:r>
              <a:rPr lang="en-US" sz="1800" b="1" dirty="0">
                <a:solidFill>
                  <a:srgbClr val="0070C0"/>
                </a:solidFill>
                <a:latin typeface="Candara" panose="020E0502030303020204" pitchFamily="34" charset="0"/>
              </a:rPr>
              <a:t>Data Encryption Standard</a:t>
            </a:r>
            <a:r>
              <a:rPr lang="en-US" sz="1800" dirty="0">
                <a:solidFill>
                  <a:schemeClr val="dk1"/>
                </a:solidFill>
                <a:latin typeface="Candara" panose="020E0502030303020204" pitchFamily="34" charset="0"/>
              </a:rPr>
              <a:t>): </a:t>
            </a:r>
            <a:br>
              <a:rPr lang="en-US" sz="1800" dirty="0">
                <a:solidFill>
                  <a:schemeClr val="dk1"/>
                </a:solidFill>
                <a:latin typeface="Candara" panose="020E0502030303020204" pitchFamily="34" charset="0"/>
              </a:rPr>
            </a:br>
            <a:r>
              <a:rPr lang="en-US" sz="1800" dirty="0">
                <a:solidFill>
                  <a:schemeClr val="dk1"/>
                </a:solidFill>
                <a:latin typeface="Candara" panose="020E0502030303020204" pitchFamily="34" charset="0"/>
              </a:rPr>
              <a:t>  64-bit message blocks and 56-bit key</a:t>
            </a:r>
          </a:p>
          <a:p>
            <a:pPr marL="800100" lvl="1" indent="-342900">
              <a:spcAft>
                <a:spcPts val="600"/>
              </a:spcAft>
              <a:buClr>
                <a:schemeClr val="dk1"/>
              </a:buClr>
              <a:buSzPct val="100000"/>
              <a:buFont typeface="+mj-lt"/>
              <a:buAutoNum type="arabicPeriod"/>
            </a:pPr>
            <a:r>
              <a:rPr lang="en-US" sz="1800" dirty="0">
                <a:solidFill>
                  <a:schemeClr val="dk1"/>
                </a:solidFill>
                <a:latin typeface="Candara" panose="020E0502030303020204" pitchFamily="34" charset="0"/>
              </a:rPr>
              <a:t> </a:t>
            </a:r>
            <a:r>
              <a:rPr lang="en-US" sz="1800" b="1" dirty="0">
                <a:solidFill>
                  <a:srgbClr val="0070C0"/>
                </a:solidFill>
                <a:latin typeface="Candara" panose="020E0502030303020204" pitchFamily="34" charset="0"/>
              </a:rPr>
              <a:t>IDEA </a:t>
            </a:r>
            <a:r>
              <a:rPr lang="en-US" sz="1800" dirty="0">
                <a:solidFill>
                  <a:schemeClr val="dk1"/>
                </a:solidFill>
                <a:latin typeface="Candara" panose="020E0502030303020204" pitchFamily="34" charset="0"/>
              </a:rPr>
              <a:t>(</a:t>
            </a:r>
            <a:r>
              <a:rPr lang="en-US" sz="1800" b="1" dirty="0">
                <a:solidFill>
                  <a:srgbClr val="0070C0"/>
                </a:solidFill>
                <a:latin typeface="Candara" panose="020E0502030303020204" pitchFamily="34" charset="0"/>
              </a:rPr>
              <a:t>International Data Encryption Algorithm</a:t>
            </a:r>
            <a:r>
              <a:rPr lang="en-US" sz="1800" dirty="0">
                <a:solidFill>
                  <a:schemeClr val="dk1"/>
                </a:solidFill>
                <a:latin typeface="Candara" panose="020E0502030303020204" pitchFamily="34" charset="0"/>
              </a:rPr>
              <a:t>): </a:t>
            </a:r>
            <a:br>
              <a:rPr lang="en-US" sz="1800" dirty="0">
                <a:solidFill>
                  <a:schemeClr val="dk1"/>
                </a:solidFill>
                <a:latin typeface="Candara" panose="020E0502030303020204" pitchFamily="34" charset="0"/>
              </a:rPr>
            </a:br>
            <a:r>
              <a:rPr lang="en-US" sz="1800" dirty="0">
                <a:solidFill>
                  <a:schemeClr val="dk1"/>
                </a:solidFill>
                <a:latin typeface="Candara" panose="020E0502030303020204" pitchFamily="34" charset="0"/>
              </a:rPr>
              <a:t>  64-bit message blocks and 128-bit key</a:t>
            </a:r>
          </a:p>
          <a:p>
            <a:pPr>
              <a:spcAft>
                <a:spcPts val="600"/>
              </a:spcAft>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Message block </a:t>
            </a:r>
            <a:r>
              <a:rPr lang="en-US" sz="1800" dirty="0">
                <a:solidFill>
                  <a:schemeClr val="dk1"/>
                </a:solidFill>
                <a:latin typeface="Candara" panose="020E0502030303020204" pitchFamily="34" charset="0"/>
              </a:rPr>
              <a:t>derived using </a:t>
            </a:r>
            <a:r>
              <a:rPr lang="en-US" sz="1800" b="1" dirty="0">
                <a:solidFill>
                  <a:srgbClr val="669900"/>
                </a:solidFill>
                <a:latin typeface="Candara" panose="020E0502030303020204" pitchFamily="34" charset="0"/>
              </a:rPr>
              <a:t>CBC </a:t>
            </a:r>
            <a:r>
              <a:rPr lang="en-US" sz="1800" dirty="0">
                <a:solidFill>
                  <a:schemeClr val="dk1"/>
                </a:solidFill>
                <a:latin typeface="Candara" panose="020E0502030303020204" pitchFamily="34" charset="0"/>
              </a:rPr>
              <a:t>(</a:t>
            </a:r>
            <a:r>
              <a:rPr lang="en-US" sz="1800" b="1" dirty="0">
                <a:solidFill>
                  <a:srgbClr val="669900"/>
                </a:solidFill>
                <a:latin typeface="Candara" panose="020E0502030303020204" pitchFamily="34" charset="0"/>
              </a:rPr>
              <a:t>Cipher Block Chaining</a:t>
            </a:r>
            <a:r>
              <a:rPr lang="en-US" sz="1800" dirty="0">
                <a:solidFill>
                  <a:schemeClr val="dk1"/>
                </a:solidFill>
                <a:latin typeface="Candara" panose="020E0502030303020204" pitchFamily="34" charset="0"/>
              </a:rPr>
              <a:t>)</a:t>
            </a:r>
          </a:p>
          <a:p>
            <a:pPr>
              <a:spcAft>
                <a:spcPts val="600"/>
              </a:spcAft>
              <a:buClr>
                <a:schemeClr val="dk1"/>
              </a:buClr>
              <a:buSzPct val="100000"/>
              <a:buFont typeface="Arial"/>
              <a:buChar char="•"/>
            </a:pPr>
            <a:r>
              <a:rPr lang="en-US" sz="1800" dirty="0">
                <a:solidFill>
                  <a:schemeClr val="dk1"/>
                </a:solidFill>
                <a:latin typeface="Candara" panose="020E0502030303020204" pitchFamily="34" charset="0"/>
              </a:rPr>
              <a:t> Principle based on rearranging the blocks several </a:t>
            </a:r>
            <a:br>
              <a:rPr lang="en-US" sz="1800" dirty="0">
                <a:solidFill>
                  <a:schemeClr val="dk1"/>
                </a:solidFill>
                <a:latin typeface="Candara" panose="020E0502030303020204" pitchFamily="34" charset="0"/>
              </a:rPr>
            </a:br>
            <a:r>
              <a:rPr lang="en-US" sz="1800" dirty="0">
                <a:solidFill>
                  <a:schemeClr val="dk1"/>
                </a:solidFill>
                <a:latin typeface="Candara" panose="020E0502030303020204" pitchFamily="34" charset="0"/>
              </a:rPr>
              <a:t>  times based on </a:t>
            </a:r>
            <a:r>
              <a:rPr lang="en-US" sz="1800" b="1" dirty="0">
                <a:solidFill>
                  <a:schemeClr val="dk1"/>
                </a:solidFill>
                <a:latin typeface="Candara" panose="020E0502030303020204" pitchFamily="34" charset="0"/>
              </a:rPr>
              <a:t>predetermined algorithm </a:t>
            </a:r>
            <a:r>
              <a:rPr lang="en-US" sz="1800" dirty="0">
                <a:solidFill>
                  <a:schemeClr val="dk1"/>
                </a:solidFill>
                <a:latin typeface="Candara" panose="020E0502030303020204" pitchFamily="34" charset="0"/>
              </a:rPr>
              <a:t>and </a:t>
            </a:r>
            <a:r>
              <a:rPr lang="en-US" sz="1800" b="1" dirty="0">
                <a:solidFill>
                  <a:schemeClr val="dk1"/>
                </a:solidFill>
                <a:latin typeface="Candara" panose="020E0502030303020204" pitchFamily="34" charset="0"/>
              </a:rPr>
              <a:t>secret key</a:t>
            </a:r>
          </a:p>
        </p:txBody>
      </p:sp>
      <p:cxnSp>
        <p:nvCxnSpPr>
          <p:cNvPr id="797" name="Shape 797"/>
          <p:cNvCxnSpPr/>
          <p:nvPr/>
        </p:nvCxnSpPr>
        <p:spPr>
          <a:xfrm>
            <a:off x="259976"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798" name="Shape 798"/>
          <p:cNvSpPr txBox="1"/>
          <p:nvPr/>
        </p:nvSpPr>
        <p:spPr>
          <a:xfrm>
            <a:off x="259977"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12" name="TextBox 11"/>
          <p:cNvSpPr txBox="1"/>
          <p:nvPr/>
        </p:nvSpPr>
        <p:spPr>
          <a:xfrm>
            <a:off x="6441703" y="251012"/>
            <a:ext cx="5521698" cy="7725192"/>
          </a:xfrm>
          <a:prstGeom prst="rect">
            <a:avLst/>
          </a:prstGeom>
          <a:noFill/>
        </p:spPr>
        <p:txBody>
          <a:bodyPr wrap="square" rtlCol="0">
            <a:spAutoFit/>
          </a:bodyPr>
          <a:lstStyle/>
          <a:p>
            <a:r>
              <a:rPr lang="en-US" sz="1600" b="1" dirty="0" smtClean="0">
                <a:solidFill>
                  <a:srgbClr val="AF1155"/>
                </a:solidFill>
                <a:latin typeface="Candara" panose="020E0502030303020204" pitchFamily="34" charset="0"/>
              </a:rPr>
              <a:t>The </a:t>
            </a:r>
            <a:r>
              <a:rPr lang="en-US" sz="1600" b="1" dirty="0">
                <a:solidFill>
                  <a:srgbClr val="AF1155"/>
                </a:solidFill>
                <a:latin typeface="Candara" panose="020E0502030303020204" pitchFamily="34" charset="0"/>
              </a:rPr>
              <a:t>Caesar </a:t>
            </a:r>
            <a:r>
              <a:rPr lang="en-US" sz="1600" b="1" dirty="0" smtClean="0">
                <a:solidFill>
                  <a:srgbClr val="AF1155"/>
                </a:solidFill>
                <a:latin typeface="Candara" panose="020E0502030303020204" pitchFamily="34" charset="0"/>
              </a:rPr>
              <a:t>cipher</a:t>
            </a:r>
          </a:p>
          <a:p>
            <a:r>
              <a:rPr lang="en-US" sz="1600" dirty="0" smtClean="0">
                <a:latin typeface="Candara" panose="020E0502030303020204" pitchFamily="34" charset="0"/>
              </a:rPr>
              <a:t>Each </a:t>
            </a:r>
            <a:r>
              <a:rPr lang="en-US" sz="1600" dirty="0">
                <a:latin typeface="Candara" panose="020E0502030303020204" pitchFamily="34" charset="0"/>
              </a:rPr>
              <a:t>letter is replaced by another letter n </a:t>
            </a:r>
            <a:r>
              <a:rPr lang="en-US" sz="1600" dirty="0" smtClean="0">
                <a:latin typeface="Candara" panose="020E0502030303020204" pitchFamily="34" charset="0"/>
              </a:rPr>
              <a:t>letters later </a:t>
            </a:r>
            <a:r>
              <a:rPr lang="en-US" sz="1600" dirty="0">
                <a:latin typeface="Candara" panose="020E0502030303020204" pitchFamily="34" charset="0"/>
              </a:rPr>
              <a:t>in the alphabet </a:t>
            </a:r>
            <a:r>
              <a:rPr lang="en-US" sz="1600" dirty="0" smtClean="0">
                <a:latin typeface="Candara" panose="020E0502030303020204" pitchFamily="34" charset="0"/>
              </a:rPr>
              <a:t>and the </a:t>
            </a:r>
            <a:r>
              <a:rPr lang="en-US" sz="1600" dirty="0">
                <a:latin typeface="Candara" panose="020E0502030303020204" pitchFamily="34" charset="0"/>
              </a:rPr>
              <a:t>sender and the receiver have to agree ahead on </a:t>
            </a:r>
            <a:r>
              <a:rPr lang="en-US" sz="1600" dirty="0" smtClean="0">
                <a:latin typeface="Candara" panose="020E0502030303020204" pitchFamily="34" charset="0"/>
              </a:rPr>
              <a:t>the </a:t>
            </a:r>
            <a:r>
              <a:rPr lang="en-US" sz="1600" b="1" dirty="0" smtClean="0">
                <a:latin typeface="Candara" panose="020E0502030303020204" pitchFamily="34" charset="0"/>
              </a:rPr>
              <a:t>secret </a:t>
            </a:r>
            <a:r>
              <a:rPr lang="en-US" sz="1600" b="1" dirty="0">
                <a:latin typeface="Candara" panose="020E0502030303020204" pitchFamily="34" charset="0"/>
              </a:rPr>
              <a:t>key</a:t>
            </a:r>
            <a:r>
              <a:rPr lang="en-US" sz="1600" dirty="0">
                <a:latin typeface="Candara" panose="020E0502030303020204" pitchFamily="34" charset="0"/>
              </a:rPr>
              <a:t>, It is the </a:t>
            </a:r>
            <a:r>
              <a:rPr lang="en-US" sz="1600" b="1" dirty="0">
                <a:latin typeface="Candara" panose="020E0502030303020204" pitchFamily="34" charset="0"/>
              </a:rPr>
              <a:t>same</a:t>
            </a:r>
            <a:r>
              <a:rPr lang="en-US" sz="1600" dirty="0">
                <a:latin typeface="Candara" panose="020E0502030303020204" pitchFamily="34" charset="0"/>
              </a:rPr>
              <a:t> key that is used for encryption and </a:t>
            </a:r>
            <a:r>
              <a:rPr lang="en-US" sz="1600" dirty="0" smtClean="0">
                <a:latin typeface="Candara" panose="020E0502030303020204" pitchFamily="34" charset="0"/>
              </a:rPr>
              <a:t>decryption and </a:t>
            </a:r>
            <a:r>
              <a:rPr lang="en-US" sz="1600" dirty="0">
                <a:latin typeface="Candara" panose="020E0502030303020204" pitchFamily="34" charset="0"/>
              </a:rPr>
              <a:t>is called secret key cryptography. The encryption and decryption modules can be implemented </a:t>
            </a:r>
            <a:r>
              <a:rPr lang="en-US" sz="1600" dirty="0" smtClean="0">
                <a:latin typeface="Candara" panose="020E0502030303020204" pitchFamily="34" charset="0"/>
              </a:rPr>
              <a:t>in either </a:t>
            </a:r>
            <a:r>
              <a:rPr lang="en-US" sz="1600" dirty="0">
                <a:latin typeface="Candara" panose="020E0502030303020204" pitchFamily="34" charset="0"/>
              </a:rPr>
              <a:t>hardware or software. It is not hard to decode the above ciphertext by an intruder. It would only take a maximum of </a:t>
            </a:r>
            <a:r>
              <a:rPr lang="en-US" sz="1600" dirty="0" smtClean="0">
                <a:latin typeface="Candara" panose="020E0502030303020204" pitchFamily="34" charset="0"/>
              </a:rPr>
              <a:t>26 attempts </a:t>
            </a:r>
            <a:r>
              <a:rPr lang="en-US" sz="1600" dirty="0">
                <a:latin typeface="Candara" panose="020E0502030303020204" pitchFamily="34" charset="0"/>
              </a:rPr>
              <a:t>to decipher since there are 26 letters in the alphabet.</a:t>
            </a:r>
            <a:endParaRPr lang="en-US" sz="1600" dirty="0" smtClean="0">
              <a:latin typeface="Candara" panose="020E0502030303020204" pitchFamily="34" charset="0"/>
            </a:endParaRPr>
          </a:p>
          <a:p>
            <a:endParaRPr lang="en-US" sz="1600" dirty="0">
              <a:latin typeface="Candara" panose="020E0502030303020204" pitchFamily="34" charset="0"/>
            </a:endParaRPr>
          </a:p>
          <a:p>
            <a:r>
              <a:rPr lang="en-US" sz="1600" dirty="0">
                <a:latin typeface="Candara" panose="020E0502030303020204" pitchFamily="34" charset="0"/>
              </a:rPr>
              <a:t>Another encryption scheme, </a:t>
            </a:r>
            <a:r>
              <a:rPr lang="en-US" sz="1600" b="1" dirty="0" smtClean="0">
                <a:solidFill>
                  <a:srgbClr val="AF1155"/>
                </a:solidFill>
                <a:latin typeface="Candara" panose="020E0502030303020204" pitchFamily="34" charset="0"/>
              </a:rPr>
              <a:t>monoalphabetie </a:t>
            </a:r>
            <a:r>
              <a:rPr lang="en-US" sz="1600" b="1" dirty="0">
                <a:solidFill>
                  <a:srgbClr val="AF1155"/>
                </a:solidFill>
                <a:latin typeface="Candara" panose="020E0502030303020204" pitchFamily="34" charset="0"/>
              </a:rPr>
              <a:t>cipher</a:t>
            </a:r>
            <a:r>
              <a:rPr lang="en-US" sz="1600" dirty="0">
                <a:latin typeface="Candara" panose="020E0502030303020204" pitchFamily="34" charset="0"/>
              </a:rPr>
              <a:t>, is to replace each letter uniquely with another letter that is randomly chosen. </a:t>
            </a:r>
            <a:endParaRPr lang="en-US" sz="1600" dirty="0" smtClean="0">
              <a:latin typeface="Candara" panose="020E0502030303020204" pitchFamily="34" charset="0"/>
            </a:endParaRPr>
          </a:p>
          <a:p>
            <a:endParaRPr lang="en-US" sz="1600" dirty="0">
              <a:latin typeface="Candara" panose="020E0502030303020204" pitchFamily="34" charset="0"/>
            </a:endParaRPr>
          </a:p>
          <a:p>
            <a:r>
              <a:rPr lang="en-US" sz="1600" dirty="0">
                <a:latin typeface="Candara" panose="020E0502030303020204" pitchFamily="34" charset="0"/>
              </a:rPr>
              <a:t>Two </a:t>
            </a:r>
            <a:r>
              <a:rPr lang="en-US" sz="1600" b="1" dirty="0">
                <a:solidFill>
                  <a:srgbClr val="0070C0"/>
                </a:solidFill>
                <a:latin typeface="Candara" panose="020E0502030303020204" pitchFamily="34" charset="0"/>
              </a:rPr>
              <a:t>standard algorithms </a:t>
            </a:r>
            <a:r>
              <a:rPr lang="en-US" sz="1600" dirty="0">
                <a:latin typeface="Candara" panose="020E0502030303020204" pitchFamily="34" charset="0"/>
              </a:rPr>
              <a:t>implement secret key </a:t>
            </a:r>
            <a:r>
              <a:rPr lang="en-US" sz="1600" dirty="0" smtClean="0">
                <a:latin typeface="Candara" panose="020E0502030303020204" pitchFamily="34" charset="0"/>
              </a:rPr>
              <a:t>cryptography, </a:t>
            </a:r>
            <a:r>
              <a:rPr lang="en-US" sz="1600" b="1" dirty="0" smtClean="0">
                <a:solidFill>
                  <a:srgbClr val="0070C0"/>
                </a:solidFill>
                <a:latin typeface="Candara" panose="020E0502030303020204" pitchFamily="34" charset="0"/>
              </a:rPr>
              <a:t>Data</a:t>
            </a:r>
            <a:r>
              <a:rPr lang="en-US" sz="1600" b="1" dirty="0" smtClean="0">
                <a:latin typeface="Candara" panose="020E0502030303020204" pitchFamily="34" charset="0"/>
              </a:rPr>
              <a:t> </a:t>
            </a:r>
            <a:r>
              <a:rPr lang="en-US" sz="1600" b="1" dirty="0">
                <a:solidFill>
                  <a:srgbClr val="0070C0"/>
                </a:solidFill>
                <a:latin typeface="Candara" panose="020E0502030303020204" pitchFamily="34" charset="0"/>
              </a:rPr>
              <a:t>Encryption</a:t>
            </a:r>
            <a:r>
              <a:rPr lang="en-US" sz="1600" b="1" dirty="0">
                <a:latin typeface="Candara" panose="020E0502030303020204" pitchFamily="34" charset="0"/>
              </a:rPr>
              <a:t> </a:t>
            </a:r>
            <a:r>
              <a:rPr lang="en-US" sz="1600" b="1" dirty="0" smtClean="0">
                <a:solidFill>
                  <a:srgbClr val="0070C0"/>
                </a:solidFill>
                <a:latin typeface="Candara" panose="020E0502030303020204" pitchFamily="34" charset="0"/>
              </a:rPr>
              <a:t>Standard</a:t>
            </a:r>
            <a:r>
              <a:rPr lang="en-US" sz="1600" dirty="0" smtClean="0">
                <a:latin typeface="Candara" panose="020E0502030303020204" pitchFamily="34" charset="0"/>
              </a:rPr>
              <a:t> (</a:t>
            </a:r>
            <a:r>
              <a:rPr lang="en-US" sz="1600" b="1" dirty="0" smtClean="0">
                <a:solidFill>
                  <a:srgbClr val="0070C0"/>
                </a:solidFill>
                <a:latin typeface="Candara" panose="020E0502030303020204" pitchFamily="34" charset="0"/>
              </a:rPr>
              <a:t>DES</a:t>
            </a:r>
            <a:r>
              <a:rPr lang="en-US" sz="1600" dirty="0">
                <a:latin typeface="Candara" panose="020E0502030303020204" pitchFamily="34" charset="0"/>
              </a:rPr>
              <a:t>) and </a:t>
            </a:r>
            <a:r>
              <a:rPr lang="en-US" sz="1600" b="1" dirty="0">
                <a:solidFill>
                  <a:srgbClr val="0070C0"/>
                </a:solidFill>
                <a:latin typeface="Candara" panose="020E0502030303020204" pitchFamily="34" charset="0"/>
              </a:rPr>
              <a:t>International Data Encryption Algorithm</a:t>
            </a:r>
            <a:r>
              <a:rPr lang="en-US" sz="1600" dirty="0">
                <a:latin typeface="Candara" panose="020E0502030303020204" pitchFamily="34" charset="0"/>
              </a:rPr>
              <a:t> (</a:t>
            </a:r>
            <a:r>
              <a:rPr lang="en-US" sz="1600" b="1" dirty="0" smtClean="0">
                <a:solidFill>
                  <a:srgbClr val="0070C0"/>
                </a:solidFill>
                <a:latin typeface="Candara" panose="020E0502030303020204" pitchFamily="34" charset="0"/>
              </a:rPr>
              <a:t>IDEA</a:t>
            </a:r>
            <a:r>
              <a:rPr lang="en-US" sz="1600" dirty="0" smtClean="0">
                <a:latin typeface="Candara" panose="020E0502030303020204" pitchFamily="34" charset="0"/>
              </a:rPr>
              <a:t>). </a:t>
            </a:r>
          </a:p>
          <a:p>
            <a:r>
              <a:rPr lang="en-US" sz="1600" dirty="0" smtClean="0">
                <a:latin typeface="Candara" panose="020E0502030303020204" pitchFamily="34" charset="0"/>
              </a:rPr>
              <a:t>They </a:t>
            </a:r>
            <a:r>
              <a:rPr lang="en-US" sz="1600" dirty="0">
                <a:latin typeface="Candara" panose="020E0502030303020204" pitchFamily="34" charset="0"/>
              </a:rPr>
              <a:t>both </a:t>
            </a:r>
            <a:r>
              <a:rPr lang="en-US" sz="1600" dirty="0" smtClean="0">
                <a:latin typeface="Candara" panose="020E0502030303020204" pitchFamily="34" charset="0"/>
              </a:rPr>
              <a:t>deal with </a:t>
            </a:r>
            <a:r>
              <a:rPr lang="en-US" sz="1600" dirty="0">
                <a:latin typeface="Candara" panose="020E0502030303020204" pitchFamily="34" charset="0"/>
              </a:rPr>
              <a:t>64-bit message blocks and create the same size ciphertext. DES uses a 56-bit key and IDEA </a:t>
            </a:r>
            <a:r>
              <a:rPr lang="en-US" sz="1600" dirty="0" smtClean="0">
                <a:latin typeface="Candara" panose="020E0502030303020204" pitchFamily="34" charset="0"/>
              </a:rPr>
              <a:t>uses a </a:t>
            </a:r>
            <a:r>
              <a:rPr lang="en-US" sz="1600" dirty="0">
                <a:latin typeface="Candara" panose="020E0502030303020204" pitchFamily="34" charset="0"/>
              </a:rPr>
              <a:t>128-bit key. DES is designed for efficient hardware implementation and consequently has a </a:t>
            </a:r>
            <a:r>
              <a:rPr lang="en-US" sz="1600" dirty="0" smtClean="0">
                <a:latin typeface="Candara" panose="020E0502030303020204" pitchFamily="34" charset="0"/>
              </a:rPr>
              <a:t>poor performance </a:t>
            </a:r>
            <a:r>
              <a:rPr lang="en-US" sz="1600" dirty="0">
                <a:latin typeface="Candara" panose="020E0502030303020204" pitchFamily="34" charset="0"/>
              </a:rPr>
              <a:t>if implemented in software. In contrast to that, IDEA functions efficiently in </a:t>
            </a:r>
            <a:r>
              <a:rPr lang="en-US" sz="1600" dirty="0" smtClean="0">
                <a:latin typeface="Candara" panose="020E0502030303020204" pitchFamily="34" charset="0"/>
              </a:rPr>
              <a:t>software implementation</a:t>
            </a:r>
            <a:r>
              <a:rPr lang="en-US" sz="1600" dirty="0">
                <a:latin typeface="Candara" panose="020E0502030303020204" pitchFamily="34" charset="0"/>
              </a:rPr>
              <a:t>. The bits in the plaintext </a:t>
            </a:r>
            <a:r>
              <a:rPr lang="en-US" sz="1600" dirty="0" smtClean="0">
                <a:latin typeface="Candara" panose="020E0502030303020204" pitchFamily="34" charset="0"/>
              </a:rPr>
              <a:t>block are </a:t>
            </a:r>
            <a:r>
              <a:rPr lang="en-US" sz="1600" dirty="0">
                <a:latin typeface="Candara" panose="020E0502030303020204" pitchFamily="34" charset="0"/>
              </a:rPr>
              <a:t>rearranged using a predetermined algorithm and the secret key several times</a:t>
            </a:r>
            <a:r>
              <a:rPr lang="en-US" sz="1600" dirty="0" smtClean="0">
                <a:latin typeface="Candara" panose="020E0502030303020204" pitchFamily="34" charset="0"/>
              </a:rPr>
              <a:t>.</a:t>
            </a:r>
          </a:p>
          <a:p>
            <a:endParaRPr lang="en-US" sz="1600" dirty="0" smtClean="0">
              <a:latin typeface="Candara" panose="020E0502030303020204" pitchFamily="34" charset="0"/>
            </a:endParaRPr>
          </a:p>
          <a:p>
            <a:r>
              <a:rPr lang="en-US" sz="1600" dirty="0" smtClean="0">
                <a:latin typeface="Candara" panose="020E0502030303020204" pitchFamily="34" charset="0"/>
              </a:rPr>
              <a:t>A </a:t>
            </a:r>
            <a:r>
              <a:rPr lang="en-US" sz="1600" dirty="0">
                <a:latin typeface="Candara" panose="020E0502030303020204" pitchFamily="34" charset="0"/>
              </a:rPr>
              <a:t>message that is </a:t>
            </a:r>
            <a:r>
              <a:rPr lang="en-US" sz="1600" b="1" dirty="0">
                <a:latin typeface="Candara" panose="020E0502030303020204" pitchFamily="34" charset="0"/>
              </a:rPr>
              <a:t>longer than the block length </a:t>
            </a:r>
            <a:r>
              <a:rPr lang="en-US" sz="1600" dirty="0">
                <a:latin typeface="Candara" panose="020E0502030303020204" pitchFamily="34" charset="0"/>
              </a:rPr>
              <a:t>is </a:t>
            </a:r>
            <a:r>
              <a:rPr lang="en-US" sz="1600" u="sng" dirty="0">
                <a:latin typeface="Candara" panose="020E0502030303020204" pitchFamily="34" charset="0"/>
              </a:rPr>
              <a:t>divided</a:t>
            </a:r>
            <a:r>
              <a:rPr lang="en-US" sz="1600" dirty="0">
                <a:latin typeface="Candara" panose="020E0502030303020204" pitchFamily="34" charset="0"/>
              </a:rPr>
              <a:t> into 64-bit message blocks. There are </a:t>
            </a:r>
            <a:r>
              <a:rPr lang="en-US" sz="1600" dirty="0" smtClean="0">
                <a:latin typeface="Candara" panose="020E0502030303020204" pitchFamily="34" charset="0"/>
              </a:rPr>
              <a:t>several </a:t>
            </a:r>
            <a:r>
              <a:rPr lang="en-US" sz="1600" dirty="0">
                <a:latin typeface="Candara" panose="020E0502030303020204" pitchFamily="34" charset="0"/>
              </a:rPr>
              <a:t>algorithms to break the message. One of the more popular ones is the </a:t>
            </a:r>
            <a:r>
              <a:rPr lang="en-US" sz="1600" b="1" dirty="0">
                <a:solidFill>
                  <a:srgbClr val="669900"/>
                </a:solidFill>
                <a:latin typeface="Candara" panose="020E0502030303020204" pitchFamily="34" charset="0"/>
              </a:rPr>
              <a:t>cipher block chaining</a:t>
            </a:r>
            <a:r>
              <a:rPr lang="en-US" sz="1600" dirty="0">
                <a:solidFill>
                  <a:srgbClr val="669900"/>
                </a:solidFill>
                <a:latin typeface="Candara" panose="020E0502030303020204" pitchFamily="34" charset="0"/>
              </a:rPr>
              <a:t> </a:t>
            </a:r>
            <a:r>
              <a:rPr lang="en-US" sz="1600" dirty="0">
                <a:latin typeface="Candara" panose="020E0502030303020204" pitchFamily="34" charset="0"/>
              </a:rPr>
              <a:t>(</a:t>
            </a:r>
            <a:r>
              <a:rPr lang="en-US" sz="1600" b="1" dirty="0" smtClean="0">
                <a:solidFill>
                  <a:srgbClr val="669900"/>
                </a:solidFill>
                <a:latin typeface="Candara" panose="020E0502030303020204" pitchFamily="34" charset="0"/>
              </a:rPr>
              <a:t>CBC</a:t>
            </a:r>
            <a:r>
              <a:rPr lang="en-US" sz="1600" dirty="0" smtClean="0">
                <a:latin typeface="Candara" panose="020E0502030303020204" pitchFamily="34" charset="0"/>
              </a:rPr>
              <a:t>) method</a:t>
            </a:r>
            <a:r>
              <a:rPr lang="en-US" sz="1600" dirty="0">
                <a:latin typeface="Candara" panose="020E0502030303020204" pitchFamily="34" charset="0"/>
              </a:rPr>
              <a:t>. </a:t>
            </a:r>
            <a:endParaRPr lang="en-US" sz="1600" dirty="0" smtClean="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2"/>
        <p:cNvGrpSpPr/>
        <p:nvPr/>
      </p:nvGrpSpPr>
      <p:grpSpPr>
        <a:xfrm>
          <a:off x="0" y="0"/>
          <a:ext cx="0" cy="0"/>
          <a:chOff x="0" y="0"/>
          <a:chExt cx="0" cy="0"/>
        </a:xfrm>
      </p:grpSpPr>
      <p:cxnSp>
        <p:nvCxnSpPr>
          <p:cNvPr id="803" name="Shape 803"/>
          <p:cNvCxnSpPr/>
          <p:nvPr/>
        </p:nvCxnSpPr>
        <p:spPr>
          <a:xfrm>
            <a:off x="304800" y="3878261"/>
            <a:ext cx="5638800" cy="0"/>
          </a:xfrm>
          <a:prstGeom prst="straightConnector1">
            <a:avLst/>
          </a:prstGeom>
          <a:noFill/>
          <a:ln w="12700" cap="rnd" cmpd="sng">
            <a:solidFill>
              <a:schemeClr val="dk1"/>
            </a:solidFill>
            <a:prstDash val="solid"/>
            <a:miter/>
            <a:headEnd type="none" w="med" len="med"/>
            <a:tailEnd type="none" w="med" len="med"/>
          </a:ln>
        </p:spPr>
      </p:cxnSp>
      <p:sp>
        <p:nvSpPr>
          <p:cNvPr id="804" name="Shape 804"/>
          <p:cNvSpPr txBox="1"/>
          <p:nvPr/>
        </p:nvSpPr>
        <p:spPr>
          <a:xfrm>
            <a:off x="-304800" y="3878261"/>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805" name="Shape 805"/>
          <p:cNvSpPr txBox="1"/>
          <p:nvPr/>
        </p:nvSpPr>
        <p:spPr>
          <a:xfrm>
            <a:off x="304801" y="304799"/>
            <a:ext cx="5616575"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AF1155"/>
                </a:solidFill>
                <a:latin typeface="Candara" panose="020E0502030303020204" pitchFamily="34" charset="0"/>
              </a:rPr>
              <a:t>Public Key Cryptography</a:t>
            </a:r>
          </a:p>
        </p:txBody>
      </p:sp>
      <p:pic>
        <p:nvPicPr>
          <p:cNvPr id="806" name="Shape 806"/>
          <p:cNvPicPr preferRelativeResize="0"/>
          <p:nvPr/>
        </p:nvPicPr>
        <p:blipFill rotWithShape="1">
          <a:blip r:embed="rId3">
            <a:alphaModFix/>
          </a:blip>
          <a:srcRect/>
          <a:stretch/>
        </p:blipFill>
        <p:spPr>
          <a:xfrm>
            <a:off x="304800" y="1146968"/>
            <a:ext cx="5527675" cy="2506662"/>
          </a:xfrm>
          <a:prstGeom prst="rect">
            <a:avLst/>
          </a:prstGeom>
          <a:noFill/>
          <a:ln>
            <a:noFill/>
          </a:ln>
        </p:spPr>
      </p:pic>
      <p:sp>
        <p:nvSpPr>
          <p:cNvPr id="807" name="Shape 807"/>
          <p:cNvSpPr txBox="1"/>
          <p:nvPr/>
        </p:nvSpPr>
        <p:spPr>
          <a:xfrm>
            <a:off x="304800" y="4335461"/>
            <a:ext cx="6102350" cy="3905254"/>
          </a:xfrm>
          <a:prstGeom prst="rect">
            <a:avLst/>
          </a:prstGeom>
          <a:noFill/>
          <a:ln>
            <a:noFill/>
          </a:ln>
        </p:spPr>
        <p:txBody>
          <a:bodyPr lIns="91425" tIns="45700" rIns="91425" bIns="45700" anchor="t" anchorCtr="0">
            <a:noAutofit/>
          </a:bodyPr>
          <a:lstStyle/>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Asymmetric cryptography</a:t>
            </a:r>
            <a:r>
              <a:rPr lang="en-US" sz="2000" dirty="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 public and private key</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Public key</a:t>
            </a:r>
            <a:r>
              <a:rPr lang="en-US" sz="2000" dirty="0">
                <a:solidFill>
                  <a:schemeClr val="dk1"/>
                </a:solidFill>
                <a:latin typeface="Candara" panose="020E0502030303020204" pitchFamily="34" charset="0"/>
              </a:rPr>
              <a:t> is distributed by the receiver to the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senders to encrypt the message.</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Private key</a:t>
            </a:r>
            <a:r>
              <a:rPr lang="en-US" sz="2000" dirty="0">
                <a:solidFill>
                  <a:schemeClr val="dk1"/>
                </a:solidFill>
                <a:latin typeface="Candara" panose="020E0502030303020204" pitchFamily="34" charset="0"/>
              </a:rPr>
              <a:t> is used by receiver to decode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ciphertext</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Mailbox analogy</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Commonly used </a:t>
            </a:r>
            <a:r>
              <a:rPr lang="en-US" sz="2000" b="1" dirty="0">
                <a:solidFill>
                  <a:schemeClr val="dk1"/>
                </a:solidFill>
                <a:latin typeface="Candara" panose="020E0502030303020204" pitchFamily="34" charset="0"/>
              </a:rPr>
              <a:t>public key</a:t>
            </a:r>
            <a:r>
              <a:rPr lang="en-US" sz="2000" dirty="0">
                <a:solidFill>
                  <a:schemeClr val="dk1"/>
                </a:solidFill>
                <a:latin typeface="Candara" panose="020E0502030303020204" pitchFamily="34" charset="0"/>
              </a:rPr>
              <a:t> is </a:t>
            </a:r>
            <a:r>
              <a:rPr lang="en-US" sz="2000" b="1" dirty="0">
                <a:solidFill>
                  <a:srgbClr val="0070C0"/>
                </a:solidFill>
                <a:latin typeface="Candara" panose="020E0502030303020204" pitchFamily="34" charset="0"/>
              </a:rPr>
              <a:t>RSA</a:t>
            </a:r>
            <a:r>
              <a:rPr lang="en-US" sz="2000" dirty="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a:t>
            </a:r>
            <a:r>
              <a:rPr lang="en-US" sz="2000" dirty="0">
                <a:solidFill>
                  <a:srgbClr val="0070C0"/>
                </a:solidFill>
                <a:latin typeface="Candara" panose="020E0502030303020204" pitchFamily="34" charset="0"/>
              </a:rPr>
              <a:t>Rivest, Shamir, </a:t>
            </a:r>
            <a:br>
              <a:rPr lang="en-US" sz="2000" dirty="0">
                <a:solidFill>
                  <a:srgbClr val="0070C0"/>
                </a:solidFill>
                <a:latin typeface="Candara" panose="020E0502030303020204" pitchFamily="34" charset="0"/>
              </a:rPr>
            </a:br>
            <a:r>
              <a:rPr lang="en-US" sz="2000" dirty="0">
                <a:solidFill>
                  <a:srgbClr val="0070C0"/>
                </a:solidFill>
                <a:latin typeface="Candara" panose="020E0502030303020204" pitchFamily="34" charset="0"/>
              </a:rPr>
              <a:t>  and Adleman</a:t>
            </a:r>
            <a:r>
              <a:rPr lang="en-US" sz="2000" dirty="0">
                <a:solidFill>
                  <a:schemeClr val="dk1"/>
                </a:solidFill>
                <a:latin typeface="Candara" panose="020E0502030303020204" pitchFamily="34" charset="0"/>
              </a:rPr>
              <a:t>); 512-bit key, variable block size</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RSA</a:t>
            </a:r>
            <a:r>
              <a:rPr lang="en-US" sz="2000" dirty="0">
                <a:solidFill>
                  <a:schemeClr val="dk1"/>
                </a:solidFill>
                <a:latin typeface="Candara" panose="020E0502030303020204" pitchFamily="34" charset="0"/>
              </a:rPr>
              <a:t> less efficient than DES and IDEA; </a:t>
            </a:r>
            <a:r>
              <a:rPr lang="en-US" sz="2000" b="1" dirty="0">
                <a:solidFill>
                  <a:schemeClr val="dk1"/>
                </a:solidFill>
                <a:latin typeface="Candara" panose="020E0502030303020204" pitchFamily="34" charset="0"/>
              </a:rPr>
              <a:t>used to </a:t>
            </a:r>
            <a:br>
              <a:rPr lang="en-US" sz="2000" b="1" dirty="0">
                <a:solidFill>
                  <a:schemeClr val="dk1"/>
                </a:solidFill>
                <a:latin typeface="Candara" panose="020E0502030303020204" pitchFamily="34" charset="0"/>
              </a:rPr>
            </a:br>
            <a:r>
              <a:rPr lang="en-US" sz="2000" b="1" dirty="0">
                <a:solidFill>
                  <a:schemeClr val="dk1"/>
                </a:solidFill>
                <a:latin typeface="Candara" panose="020E0502030303020204" pitchFamily="34" charset="0"/>
              </a:rPr>
              <a:t>  encrypt secret key</a:t>
            </a:r>
          </a:p>
        </p:txBody>
      </p:sp>
      <p:cxnSp>
        <p:nvCxnSpPr>
          <p:cNvPr id="811" name="Shape 811"/>
          <p:cNvCxnSpPr/>
          <p:nvPr/>
        </p:nvCxnSpPr>
        <p:spPr>
          <a:xfrm>
            <a:off x="304800"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812" name="Shape 812"/>
          <p:cNvSpPr txBox="1"/>
          <p:nvPr/>
        </p:nvSpPr>
        <p:spPr>
          <a:xfrm>
            <a:off x="304801"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TextBox 1"/>
          <p:cNvSpPr txBox="1"/>
          <p:nvPr/>
        </p:nvSpPr>
        <p:spPr>
          <a:xfrm>
            <a:off x="6183857" y="230980"/>
            <a:ext cx="5960705" cy="7017306"/>
          </a:xfrm>
          <a:prstGeom prst="rect">
            <a:avLst/>
          </a:prstGeom>
          <a:noFill/>
        </p:spPr>
        <p:txBody>
          <a:bodyPr wrap="square" rtlCol="0">
            <a:spAutoFit/>
          </a:bodyPr>
          <a:lstStyle/>
          <a:p>
            <a:r>
              <a:rPr lang="en-US" sz="1800" b="1" dirty="0" smtClean="0">
                <a:latin typeface="Candara" panose="020E0502030303020204" pitchFamily="34" charset="0"/>
              </a:rPr>
              <a:t>Each </a:t>
            </a:r>
            <a:r>
              <a:rPr lang="en-US" sz="1800" b="1" dirty="0">
                <a:latin typeface="Candara" panose="020E0502030303020204" pitchFamily="34" charset="0"/>
              </a:rPr>
              <a:t>user </a:t>
            </a:r>
            <a:r>
              <a:rPr lang="en-US" sz="1800" dirty="0">
                <a:latin typeface="Candara" panose="020E0502030303020204" pitchFamily="34" charset="0"/>
              </a:rPr>
              <a:t>has to have a </a:t>
            </a:r>
            <a:r>
              <a:rPr lang="en-US" sz="1800" b="1" dirty="0">
                <a:latin typeface="Candara" panose="020E0502030303020204" pitchFamily="34" charset="0"/>
              </a:rPr>
              <a:t>secret </a:t>
            </a:r>
            <a:r>
              <a:rPr lang="en-US" sz="1800" b="1" dirty="0" smtClean="0">
                <a:latin typeface="Candara" panose="020E0502030303020204" pitchFamily="34" charset="0"/>
              </a:rPr>
              <a:t>key</a:t>
            </a:r>
          </a:p>
          <a:p>
            <a:endParaRPr lang="en-US" sz="1800" dirty="0">
              <a:latin typeface="Candara" panose="020E0502030303020204" pitchFamily="34" charset="0"/>
            </a:endParaRPr>
          </a:p>
          <a:p>
            <a:r>
              <a:rPr lang="en-US" sz="1800" b="1" dirty="0" smtClean="0">
                <a:solidFill>
                  <a:srgbClr val="AF1155"/>
                </a:solidFill>
                <a:latin typeface="Candara" panose="020E0502030303020204" pitchFamily="34" charset="0"/>
              </a:rPr>
              <a:t>Secret key </a:t>
            </a:r>
            <a:r>
              <a:rPr lang="en-US" sz="1800" b="1" dirty="0">
                <a:solidFill>
                  <a:srgbClr val="AF1155"/>
                </a:solidFill>
                <a:latin typeface="Candara" panose="020E0502030303020204" pitchFamily="34" charset="0"/>
              </a:rPr>
              <a:t>cryptography </a:t>
            </a:r>
            <a:r>
              <a:rPr lang="en-US" sz="1800" dirty="0">
                <a:latin typeface="Candara" panose="020E0502030303020204" pitchFamily="34" charset="0"/>
              </a:rPr>
              <a:t>is </a:t>
            </a:r>
            <a:r>
              <a:rPr lang="en-US" sz="1800" b="1" dirty="0">
                <a:solidFill>
                  <a:srgbClr val="0070C0"/>
                </a:solidFill>
                <a:latin typeface="Candara" panose="020E0502030303020204" pitchFamily="34" charset="0"/>
              </a:rPr>
              <a:t>symmetric</a:t>
            </a:r>
            <a:r>
              <a:rPr lang="en-US" sz="1800" dirty="0">
                <a:latin typeface="Candara" panose="020E0502030303020204" pitchFamily="34" charset="0"/>
              </a:rPr>
              <a:t> in that the </a:t>
            </a:r>
            <a:r>
              <a:rPr lang="en-US" sz="1800" b="1" dirty="0">
                <a:solidFill>
                  <a:srgbClr val="CC6600"/>
                </a:solidFill>
                <a:latin typeface="Candara" panose="020E0502030303020204" pitchFamily="34" charset="0"/>
              </a:rPr>
              <a:t>same key </a:t>
            </a:r>
            <a:r>
              <a:rPr lang="en-US" sz="1800" dirty="0">
                <a:latin typeface="Candara" panose="020E0502030303020204" pitchFamily="34" charset="0"/>
              </a:rPr>
              <a:t>is used for encryption and decryption, but </a:t>
            </a:r>
            <a:r>
              <a:rPr lang="en-US" sz="1800" dirty="0" smtClean="0">
                <a:solidFill>
                  <a:srgbClr val="AF1155"/>
                </a:solidFill>
                <a:latin typeface="Candara" panose="020E0502030303020204" pitchFamily="34" charset="0"/>
              </a:rPr>
              <a:t>public key </a:t>
            </a:r>
            <a:r>
              <a:rPr lang="en-US" sz="1800" dirty="0">
                <a:solidFill>
                  <a:srgbClr val="AF1155"/>
                </a:solidFill>
                <a:latin typeface="Candara" panose="020E0502030303020204" pitchFamily="34" charset="0"/>
              </a:rPr>
              <a:t>cryptography</a:t>
            </a:r>
            <a:r>
              <a:rPr lang="en-US" sz="1800" dirty="0">
                <a:latin typeface="Candara" panose="020E0502030303020204" pitchFamily="34" charset="0"/>
              </a:rPr>
              <a:t> is </a:t>
            </a:r>
            <a:r>
              <a:rPr lang="en-US" sz="1800" b="1" dirty="0">
                <a:solidFill>
                  <a:srgbClr val="0070C0"/>
                </a:solidFill>
                <a:latin typeface="Candara" panose="020E0502030303020204" pitchFamily="34" charset="0"/>
              </a:rPr>
              <a:t>asymmetric</a:t>
            </a:r>
            <a:r>
              <a:rPr lang="en-US" sz="1800" dirty="0">
                <a:latin typeface="Candara" panose="020E0502030303020204" pitchFamily="34" charset="0"/>
              </a:rPr>
              <a:t> with a </a:t>
            </a:r>
            <a:r>
              <a:rPr lang="en-US" sz="1800" b="1" dirty="0" smtClean="0">
                <a:solidFill>
                  <a:srgbClr val="669900"/>
                </a:solidFill>
                <a:latin typeface="Candara" panose="020E0502030303020204" pitchFamily="34" charset="0"/>
              </a:rPr>
              <a:t>public </a:t>
            </a:r>
            <a:r>
              <a:rPr lang="en-US" sz="1800" b="1" dirty="0">
                <a:solidFill>
                  <a:srgbClr val="669900"/>
                </a:solidFill>
                <a:latin typeface="Candara" panose="020E0502030303020204" pitchFamily="34" charset="0"/>
              </a:rPr>
              <a:t>key </a:t>
            </a:r>
            <a:r>
              <a:rPr lang="en-US" sz="1800" dirty="0">
                <a:latin typeface="Candara" panose="020E0502030303020204" pitchFamily="34" charset="0"/>
              </a:rPr>
              <a:t>and a </a:t>
            </a:r>
            <a:r>
              <a:rPr lang="en-US" sz="1800" b="1" dirty="0">
                <a:solidFill>
                  <a:srgbClr val="669900"/>
                </a:solidFill>
                <a:latin typeface="Candara" panose="020E0502030303020204" pitchFamily="34" charset="0"/>
              </a:rPr>
              <a:t>private key</a:t>
            </a:r>
            <a:r>
              <a:rPr lang="en-US" sz="1800" dirty="0">
                <a:latin typeface="Candara" panose="020E0502030303020204" pitchFamily="34" charset="0"/>
              </a:rPr>
              <a:t> (not secret key, remember </a:t>
            </a:r>
            <a:r>
              <a:rPr lang="en-US" sz="1800" dirty="0" smtClean="0">
                <a:latin typeface="Candara" panose="020E0502030303020204" pitchFamily="34" charset="0"/>
              </a:rPr>
              <a:t>secret key is </a:t>
            </a:r>
            <a:r>
              <a:rPr lang="en-US" sz="1800" dirty="0">
                <a:latin typeface="Candara" panose="020E0502030303020204" pitchFamily="34" charset="0"/>
              </a:rPr>
              <a:t>symmetric and private key is not</a:t>
            </a:r>
            <a:r>
              <a:rPr lang="en-US" sz="1800" dirty="0" smtClean="0">
                <a:latin typeface="Candara" panose="020E0502030303020204" pitchFamily="34" charset="0"/>
              </a:rPr>
              <a:t>).</a:t>
            </a:r>
          </a:p>
          <a:p>
            <a:endParaRPr lang="en-US" sz="1800" dirty="0" smtClean="0">
              <a:latin typeface="Candara" panose="020E0502030303020204" pitchFamily="34" charset="0"/>
            </a:endParaRPr>
          </a:p>
          <a:p>
            <a:r>
              <a:rPr lang="en-US" sz="1800" dirty="0">
                <a:latin typeface="Candara" panose="020E0502030303020204" pitchFamily="34" charset="0"/>
              </a:rPr>
              <a:t> In </a:t>
            </a:r>
            <a:r>
              <a:rPr lang="en-US" sz="1800" b="1" dirty="0">
                <a:latin typeface="Candara" panose="020E0502030303020204" pitchFamily="34" charset="0"/>
              </a:rPr>
              <a:t>Figure 11.34</a:t>
            </a:r>
            <a:r>
              <a:rPr lang="en-US" sz="1800" dirty="0">
                <a:latin typeface="Candara" panose="020E0502030303020204" pitchFamily="34" charset="0"/>
              </a:rPr>
              <a:t>, the </a:t>
            </a:r>
            <a:r>
              <a:rPr lang="en-US" sz="1800" b="1" dirty="0">
                <a:solidFill>
                  <a:srgbClr val="669900"/>
                </a:solidFill>
                <a:latin typeface="Candara" panose="020E0502030303020204" pitchFamily="34" charset="0"/>
              </a:rPr>
              <a:t>public</a:t>
            </a:r>
            <a:r>
              <a:rPr lang="en-US" sz="1800" dirty="0">
                <a:latin typeface="Candara" panose="020E0502030303020204" pitchFamily="34" charset="0"/>
              </a:rPr>
              <a:t> </a:t>
            </a:r>
            <a:r>
              <a:rPr lang="en-US" sz="1800" b="1" dirty="0">
                <a:solidFill>
                  <a:srgbClr val="669900"/>
                </a:solidFill>
                <a:latin typeface="Candara" panose="020E0502030303020204" pitchFamily="34" charset="0"/>
              </a:rPr>
              <a:t>key</a:t>
            </a:r>
            <a:r>
              <a:rPr lang="en-US" sz="1800" dirty="0">
                <a:latin typeface="Candara" panose="020E0502030303020204" pitchFamily="34" charset="0"/>
              </a:rPr>
              <a:t> of </a:t>
            </a:r>
            <a:r>
              <a:rPr lang="en-US" sz="1800" dirty="0" smtClean="0">
                <a:latin typeface="Candara" panose="020E0502030303020204" pitchFamily="34" charset="0"/>
              </a:rPr>
              <a:t>Ian is </a:t>
            </a:r>
            <a:r>
              <a:rPr lang="en-US" sz="1800" dirty="0">
                <a:latin typeface="Candara" panose="020E0502030303020204" pitchFamily="34" charset="0"/>
              </a:rPr>
              <a:t>the key </a:t>
            </a:r>
            <a:r>
              <a:rPr lang="en-US" sz="1800" dirty="0" smtClean="0">
                <a:latin typeface="Candara" panose="020E0502030303020204" pitchFamily="34" charset="0"/>
              </a:rPr>
              <a:t>that everybody </a:t>
            </a:r>
            <a:r>
              <a:rPr lang="en-US" sz="1800" dirty="0">
                <a:latin typeface="Candara" panose="020E0502030303020204" pitchFamily="34" charset="0"/>
              </a:rPr>
              <a:t>else (that Ian wants to communicate with) would know and use to encrypt messages </a:t>
            </a:r>
            <a:r>
              <a:rPr lang="en-US" sz="1800" dirty="0" smtClean="0">
                <a:latin typeface="Candara" panose="020E0502030303020204" pitchFamily="34" charset="0"/>
              </a:rPr>
              <a:t>to Ian</a:t>
            </a:r>
            <a:r>
              <a:rPr lang="en-US" sz="1800" dirty="0">
                <a:latin typeface="Candara" panose="020E0502030303020204" pitchFamily="34" charset="0"/>
              </a:rPr>
              <a:t>. </a:t>
            </a:r>
            <a:endParaRPr lang="en-US" sz="1800" dirty="0" smtClean="0">
              <a:latin typeface="Candara" panose="020E0502030303020204" pitchFamily="34" charset="0"/>
            </a:endParaRPr>
          </a:p>
          <a:p>
            <a:r>
              <a:rPr lang="en-US" sz="1800" dirty="0" smtClean="0">
                <a:latin typeface="Candara" panose="020E0502030303020204" pitchFamily="34" charset="0"/>
              </a:rPr>
              <a:t>The </a:t>
            </a:r>
            <a:r>
              <a:rPr lang="en-US" sz="1800" b="1" dirty="0">
                <a:solidFill>
                  <a:srgbClr val="669900"/>
                </a:solidFill>
                <a:latin typeface="Candara" panose="020E0502030303020204" pitchFamily="34" charset="0"/>
              </a:rPr>
              <a:t>private key</a:t>
            </a:r>
            <a:r>
              <a:rPr lang="en-US" sz="1800" dirty="0">
                <a:latin typeface="Candara" panose="020E0502030303020204" pitchFamily="34" charset="0"/>
              </a:rPr>
              <a:t>, which only Ian knows, is the key that Ian would use to </a:t>
            </a:r>
            <a:r>
              <a:rPr lang="en-US" sz="1800" b="1" dirty="0">
                <a:latin typeface="Candara" panose="020E0502030303020204" pitchFamily="34" charset="0"/>
              </a:rPr>
              <a:t>decrypt the messages</a:t>
            </a:r>
            <a:r>
              <a:rPr lang="en-US" sz="1800" dirty="0">
                <a:latin typeface="Candara" panose="020E0502030303020204" pitchFamily="34" charset="0"/>
              </a:rPr>
              <a:t>. </a:t>
            </a:r>
            <a:r>
              <a:rPr lang="en-US" sz="1800" dirty="0" smtClean="0">
                <a:latin typeface="Candara" panose="020E0502030303020204" pitchFamily="34" charset="0"/>
              </a:rPr>
              <a:t>With this </a:t>
            </a:r>
            <a:r>
              <a:rPr lang="en-US" sz="1800" dirty="0">
                <a:latin typeface="Candara" panose="020E0502030303020204" pitchFamily="34" charset="0"/>
              </a:rPr>
              <a:t>scheme, there is secure communication between Ian and his communicators on a one-to-one </a:t>
            </a:r>
            <a:r>
              <a:rPr lang="en-US" sz="1800" dirty="0" smtClean="0">
                <a:latin typeface="Candara" panose="020E0502030303020204" pitchFamily="34" charset="0"/>
              </a:rPr>
              <a:t>basis. </a:t>
            </a:r>
          </a:p>
          <a:p>
            <a:endParaRPr lang="en-US" sz="1800" dirty="0" smtClean="0">
              <a:latin typeface="Candara" panose="020E0502030303020204" pitchFamily="34" charset="0"/>
            </a:endParaRPr>
          </a:p>
          <a:p>
            <a:r>
              <a:rPr lang="en-US" sz="1800" dirty="0">
                <a:latin typeface="Candara" panose="020E0502030303020204" pitchFamily="34" charset="0"/>
              </a:rPr>
              <a:t>The </a:t>
            </a:r>
            <a:r>
              <a:rPr lang="en-US" sz="1800" b="1" dirty="0">
                <a:latin typeface="Candara" panose="020E0502030303020204" pitchFamily="34" charset="0"/>
              </a:rPr>
              <a:t>Diffe-Hellman public key </a:t>
            </a:r>
            <a:r>
              <a:rPr lang="en-US" sz="1800" dirty="0">
                <a:latin typeface="Candara" panose="020E0502030303020204" pitchFamily="34" charset="0"/>
              </a:rPr>
              <a:t>algorithm is the oldest public key algorithm</a:t>
            </a:r>
            <a:r>
              <a:rPr lang="en-US" sz="1800" dirty="0" smtClean="0">
                <a:latin typeface="Candara" panose="020E0502030303020204" pitchFamily="34" charset="0"/>
              </a:rPr>
              <a:t>.</a:t>
            </a:r>
          </a:p>
          <a:p>
            <a:endParaRPr lang="en-US" sz="1800" dirty="0">
              <a:latin typeface="Candara" panose="020E0502030303020204" pitchFamily="34" charset="0"/>
            </a:endParaRPr>
          </a:p>
          <a:p>
            <a:r>
              <a:rPr lang="en-US" sz="1800" dirty="0">
                <a:latin typeface="Candara" panose="020E0502030303020204" pitchFamily="34" charset="0"/>
              </a:rPr>
              <a:t>The commonly used public key cryptography algorithm is </a:t>
            </a:r>
            <a:r>
              <a:rPr lang="en-US" sz="1800" b="1" dirty="0">
                <a:solidFill>
                  <a:srgbClr val="0070C0"/>
                </a:solidFill>
                <a:latin typeface="Candara" panose="020E0502030303020204" pitchFamily="34" charset="0"/>
              </a:rPr>
              <a:t>RSA</a:t>
            </a:r>
            <a:r>
              <a:rPr lang="en-US" sz="1800" dirty="0">
                <a:latin typeface="Candara" panose="020E0502030303020204" pitchFamily="34" charset="0"/>
              </a:rPr>
              <a:t>, It does both encryption and decryption as well as digital signatures. </a:t>
            </a:r>
            <a:endParaRPr lang="en-US" sz="1800" dirty="0" smtClean="0">
              <a:latin typeface="Candara" panose="020E0502030303020204" pitchFamily="34" charset="0"/>
            </a:endParaRPr>
          </a:p>
          <a:p>
            <a:endParaRPr lang="en-US" sz="1800" dirty="0">
              <a:latin typeface="Candara" panose="020E0502030303020204" pitchFamily="34" charset="0"/>
            </a:endParaRPr>
          </a:p>
          <a:p>
            <a:endParaRPr lang="en-US" sz="1800" dirty="0">
              <a:latin typeface="Candara" panose="020E0502030303020204" pitchFamily="34" charset="0"/>
            </a:endParaRPr>
          </a:p>
          <a:p>
            <a:endParaRPr lang="en-US" sz="18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6"/>
        <p:cNvGrpSpPr/>
        <p:nvPr/>
      </p:nvGrpSpPr>
      <p:grpSpPr>
        <a:xfrm>
          <a:off x="0" y="0"/>
          <a:ext cx="0" cy="0"/>
          <a:chOff x="0" y="0"/>
          <a:chExt cx="0" cy="0"/>
        </a:xfrm>
      </p:grpSpPr>
      <p:cxnSp>
        <p:nvCxnSpPr>
          <p:cNvPr id="817" name="Shape 817"/>
          <p:cNvCxnSpPr/>
          <p:nvPr/>
        </p:nvCxnSpPr>
        <p:spPr>
          <a:xfrm>
            <a:off x="284442" y="5531223"/>
            <a:ext cx="5638800" cy="0"/>
          </a:xfrm>
          <a:prstGeom prst="straightConnector1">
            <a:avLst/>
          </a:prstGeom>
          <a:noFill/>
          <a:ln w="12700" cap="rnd" cmpd="sng">
            <a:solidFill>
              <a:schemeClr val="dk1"/>
            </a:solidFill>
            <a:prstDash val="solid"/>
            <a:miter/>
            <a:headEnd type="none" w="med" len="med"/>
            <a:tailEnd type="none" w="med" len="med"/>
          </a:ln>
        </p:spPr>
      </p:cxnSp>
      <p:sp>
        <p:nvSpPr>
          <p:cNvPr id="818" name="Shape 818"/>
          <p:cNvSpPr txBox="1"/>
          <p:nvPr/>
        </p:nvSpPr>
        <p:spPr>
          <a:xfrm>
            <a:off x="-325158" y="5531223"/>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819" name="Shape 819"/>
          <p:cNvSpPr txBox="1"/>
          <p:nvPr/>
        </p:nvSpPr>
        <p:spPr>
          <a:xfrm>
            <a:off x="224118" y="304799"/>
            <a:ext cx="55626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Message Digest</a:t>
            </a:r>
          </a:p>
        </p:txBody>
      </p:sp>
      <p:sp>
        <p:nvSpPr>
          <p:cNvPr id="820" name="Shape 820"/>
          <p:cNvSpPr txBox="1"/>
          <p:nvPr/>
        </p:nvSpPr>
        <p:spPr>
          <a:xfrm>
            <a:off x="284443" y="1001710"/>
            <a:ext cx="6022974" cy="4334787"/>
          </a:xfrm>
          <a:prstGeom prst="rect">
            <a:avLst/>
          </a:prstGeom>
          <a:noFill/>
          <a:ln>
            <a:noFill/>
          </a:ln>
        </p:spPr>
        <p:txBody>
          <a:bodyPr lIns="91425" tIns="45700" rIns="91425" bIns="45700" anchor="t" anchorCtr="0">
            <a:noAutofit/>
          </a:bodyPr>
          <a:lstStyle/>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Message digest</a:t>
            </a:r>
            <a:r>
              <a:rPr lang="en-US" sz="2000" dirty="0">
                <a:solidFill>
                  <a:schemeClr val="dk1"/>
                </a:solidFill>
                <a:latin typeface="Candara" panose="020E0502030303020204" pitchFamily="34" charset="0"/>
              </a:rPr>
              <a:t> is a </a:t>
            </a:r>
            <a:r>
              <a:rPr lang="en-US" sz="2000" b="1" dirty="0">
                <a:solidFill>
                  <a:srgbClr val="0070C0"/>
                </a:solidFill>
                <a:latin typeface="Candara" panose="020E0502030303020204" pitchFamily="34" charset="0"/>
              </a:rPr>
              <a:t>cryptographic</a:t>
            </a:r>
            <a:r>
              <a:rPr lang="en-US" sz="2000" dirty="0">
                <a:solidFill>
                  <a:srgbClr val="0070C0"/>
                </a:solidFill>
                <a:latin typeface="Candara" panose="020E0502030303020204" pitchFamily="34" charset="0"/>
              </a:rPr>
              <a:t> </a:t>
            </a:r>
            <a:r>
              <a:rPr lang="en-US" sz="2000" b="1" dirty="0">
                <a:solidFill>
                  <a:srgbClr val="0070C0"/>
                </a:solidFill>
                <a:latin typeface="Candara" panose="020E0502030303020204" pitchFamily="34" charset="0"/>
              </a:rPr>
              <a:t>hash</a:t>
            </a:r>
            <a:r>
              <a:rPr lang="en-US" sz="2000" dirty="0">
                <a:solidFill>
                  <a:srgbClr val="0070C0"/>
                </a:solidFill>
                <a:latin typeface="Candara" panose="020E0502030303020204" pitchFamily="34" charset="0"/>
              </a:rPr>
              <a:t> </a:t>
            </a:r>
            <a:r>
              <a:rPr lang="en-US" sz="2000" b="1" dirty="0">
                <a:solidFill>
                  <a:srgbClr val="0070C0"/>
                </a:solidFill>
                <a:latin typeface="Candara" panose="020E0502030303020204" pitchFamily="34" charset="0"/>
              </a:rPr>
              <a:t>algorithm</a:t>
            </a:r>
            <a:r>
              <a:rPr lang="en-US" sz="2000" dirty="0">
                <a:solidFill>
                  <a:schemeClr val="dk1"/>
                </a:solidFill>
                <a:latin typeface="Candara" panose="020E0502030303020204" pitchFamily="34" charset="0"/>
              </a:rPr>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added to a message</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dirty="0">
                <a:solidFill>
                  <a:srgbClr val="0070C0"/>
                </a:solidFill>
                <a:latin typeface="Candara" panose="020E0502030303020204" pitchFamily="34" charset="0"/>
              </a:rPr>
              <a:t>One-way function</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Analogy with CRC</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If the message is tampered with the message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digest at the receiving end fails to validate</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MD5 </a:t>
            </a:r>
            <a:r>
              <a:rPr lang="en-US" sz="2000" dirty="0">
                <a:solidFill>
                  <a:schemeClr val="dk1"/>
                </a:solidFill>
                <a:latin typeface="Candara" panose="020E0502030303020204" pitchFamily="34" charset="0"/>
              </a:rPr>
              <a:t>(used in SNMPv3) commonly used MD</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MD5 </a:t>
            </a:r>
            <a:r>
              <a:rPr lang="en-US" sz="2000" dirty="0">
                <a:solidFill>
                  <a:schemeClr val="dk1"/>
                </a:solidFill>
                <a:latin typeface="Candara" panose="020E0502030303020204" pitchFamily="34" charset="0"/>
              </a:rPr>
              <a:t>takes a message of arbitrary length (32-byte)</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blocks and generates 128-bit message digest</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SHS</a:t>
            </a:r>
            <a:r>
              <a:rPr lang="en-US" sz="2000" b="1" dirty="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a:t>
            </a:r>
            <a:r>
              <a:rPr lang="en-US" sz="2000" b="1" dirty="0">
                <a:solidFill>
                  <a:schemeClr val="dk1"/>
                </a:solidFill>
                <a:latin typeface="Candara" panose="020E0502030303020204" pitchFamily="34" charset="0"/>
              </a:rPr>
              <a:t>Secure Hash Standard</a:t>
            </a:r>
            <a:r>
              <a:rPr lang="en-US" sz="2000" dirty="0">
                <a:solidFill>
                  <a:schemeClr val="dk1"/>
                </a:solidFill>
                <a:latin typeface="Candara" panose="020E0502030303020204" pitchFamily="34" charset="0"/>
              </a:rPr>
              <a:t>) message digest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proposed by NIST handles 2</a:t>
            </a:r>
            <a:r>
              <a:rPr lang="en-US" sz="2000" baseline="30000" dirty="0">
                <a:solidFill>
                  <a:schemeClr val="dk1"/>
                </a:solidFill>
                <a:latin typeface="Candara" panose="020E0502030303020204" pitchFamily="34" charset="0"/>
              </a:rPr>
              <a:t>64</a:t>
            </a:r>
            <a:r>
              <a:rPr lang="en-US" sz="2000" dirty="0">
                <a:solidFill>
                  <a:schemeClr val="dk1"/>
                </a:solidFill>
                <a:latin typeface="Candara" panose="020E0502030303020204" pitchFamily="34" charset="0"/>
              </a:rPr>
              <a:t> bits and generates</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160-bit output </a:t>
            </a:r>
          </a:p>
        </p:txBody>
      </p:sp>
      <p:sp>
        <p:nvSpPr>
          <p:cNvPr id="821" name="Shape 821"/>
          <p:cNvSpPr txBox="1"/>
          <p:nvPr/>
        </p:nvSpPr>
        <p:spPr>
          <a:xfrm>
            <a:off x="192367" y="5999535"/>
            <a:ext cx="1243012" cy="3968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Example:</a:t>
            </a:r>
          </a:p>
        </p:txBody>
      </p:sp>
      <p:pic>
        <p:nvPicPr>
          <p:cNvPr id="822" name="Shape 822"/>
          <p:cNvPicPr preferRelativeResize="0"/>
          <p:nvPr/>
        </p:nvPicPr>
        <p:blipFill rotWithShape="1">
          <a:blip r:embed="rId3">
            <a:alphaModFix/>
          </a:blip>
          <a:srcRect/>
          <a:stretch/>
        </p:blipFill>
        <p:spPr>
          <a:xfrm>
            <a:off x="284443" y="6521823"/>
            <a:ext cx="5386387" cy="1133474"/>
          </a:xfrm>
          <a:prstGeom prst="rect">
            <a:avLst/>
          </a:prstGeom>
          <a:noFill/>
          <a:ln>
            <a:noFill/>
          </a:ln>
        </p:spPr>
      </p:pic>
      <p:cxnSp>
        <p:nvCxnSpPr>
          <p:cNvPr id="826" name="Shape 826"/>
          <p:cNvCxnSpPr/>
          <p:nvPr/>
        </p:nvCxnSpPr>
        <p:spPr>
          <a:xfrm>
            <a:off x="224118"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827" name="Shape 827"/>
          <p:cNvSpPr txBox="1"/>
          <p:nvPr/>
        </p:nvSpPr>
        <p:spPr>
          <a:xfrm>
            <a:off x="224119"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TextBox 1"/>
          <p:cNvSpPr txBox="1"/>
          <p:nvPr/>
        </p:nvSpPr>
        <p:spPr>
          <a:xfrm>
            <a:off x="5939118" y="884234"/>
            <a:ext cx="6091518" cy="7017306"/>
          </a:xfrm>
          <a:prstGeom prst="rect">
            <a:avLst/>
          </a:prstGeom>
          <a:noFill/>
        </p:spPr>
        <p:txBody>
          <a:bodyPr wrap="square" rtlCol="0">
            <a:spAutoFit/>
          </a:bodyPr>
          <a:lstStyle/>
          <a:p>
            <a:r>
              <a:rPr lang="en-US" sz="1800" dirty="0">
                <a:latin typeface="Candara" panose="020E0502030303020204" pitchFamily="34" charset="0"/>
              </a:rPr>
              <a:t>the </a:t>
            </a:r>
            <a:r>
              <a:rPr lang="en-US" sz="1800" b="1" dirty="0">
                <a:solidFill>
                  <a:srgbClr val="669900"/>
                </a:solidFill>
                <a:latin typeface="Candara" panose="020E0502030303020204" pitchFamily="34" charset="0"/>
              </a:rPr>
              <a:t>cyclic redundancy </a:t>
            </a:r>
            <a:r>
              <a:rPr lang="en-US" sz="1800" b="1" dirty="0" smtClean="0">
                <a:solidFill>
                  <a:srgbClr val="669900"/>
                </a:solidFill>
                <a:latin typeface="Candara" panose="020E0502030303020204" pitchFamily="34" charset="0"/>
              </a:rPr>
              <a:t>check</a:t>
            </a:r>
            <a:r>
              <a:rPr lang="en-US" sz="1800" dirty="0" smtClean="0">
                <a:solidFill>
                  <a:srgbClr val="669900"/>
                </a:solidFill>
                <a:latin typeface="Candara" panose="020E0502030303020204" pitchFamily="34" charset="0"/>
              </a:rPr>
              <a:t> </a:t>
            </a:r>
            <a:r>
              <a:rPr lang="en-US" sz="1800" dirty="0" smtClean="0">
                <a:latin typeface="Candara" panose="020E0502030303020204" pitchFamily="34" charset="0"/>
              </a:rPr>
              <a:t>(</a:t>
            </a:r>
            <a:r>
              <a:rPr lang="en-US" sz="1800" b="1" dirty="0" smtClean="0">
                <a:solidFill>
                  <a:srgbClr val="669900"/>
                </a:solidFill>
                <a:latin typeface="Candara" panose="020E0502030303020204" pitchFamily="34" charset="0"/>
              </a:rPr>
              <a:t>CRC</a:t>
            </a:r>
            <a:r>
              <a:rPr lang="en-US" sz="1800" dirty="0">
                <a:latin typeface="Candara" panose="020E0502030303020204" pitchFamily="34" charset="0"/>
              </a:rPr>
              <a:t>) detection of </a:t>
            </a:r>
            <a:r>
              <a:rPr lang="en-US" sz="1800" b="1" dirty="0">
                <a:latin typeface="Candara" panose="020E0502030303020204" pitchFamily="34" charset="0"/>
              </a:rPr>
              <a:t>errors </a:t>
            </a:r>
            <a:r>
              <a:rPr lang="en-US" sz="1800" dirty="0">
                <a:latin typeface="Candara" panose="020E0502030303020204" pitchFamily="34" charset="0"/>
              </a:rPr>
              <a:t>in </a:t>
            </a:r>
            <a:r>
              <a:rPr lang="en-US" sz="1800" b="1" dirty="0">
                <a:latin typeface="Candara" panose="020E0502030303020204" pitchFamily="34" charset="0"/>
              </a:rPr>
              <a:t>digital transmission</a:t>
            </a:r>
            <a:r>
              <a:rPr lang="en-US" sz="1800" dirty="0">
                <a:latin typeface="Candara" panose="020E0502030303020204" pitchFamily="34" charset="0"/>
              </a:rPr>
              <a:t>. This involves calculating a </a:t>
            </a:r>
            <a:r>
              <a:rPr lang="en-US" sz="1800" dirty="0">
                <a:solidFill>
                  <a:srgbClr val="0070C0"/>
                </a:solidFill>
                <a:latin typeface="Candara" panose="020E0502030303020204" pitchFamily="34" charset="0"/>
              </a:rPr>
              <a:t>check sum based </a:t>
            </a:r>
            <a:r>
              <a:rPr lang="en-US" sz="1800" dirty="0">
                <a:latin typeface="Candara" panose="020E0502030303020204" pitchFamily="34" charset="0"/>
              </a:rPr>
              <a:t>on </a:t>
            </a:r>
            <a:r>
              <a:rPr lang="en-US" sz="1800" dirty="0" smtClean="0">
                <a:latin typeface="Candara" panose="020E0502030303020204" pitchFamily="34" charset="0"/>
              </a:rPr>
              <a:t>the data </a:t>
            </a:r>
            <a:r>
              <a:rPr lang="en-US" sz="1800" dirty="0">
                <a:latin typeface="Candara" panose="020E0502030303020204" pitchFamily="34" charset="0"/>
              </a:rPr>
              <a:t>in the frame or packet at the </a:t>
            </a:r>
            <a:r>
              <a:rPr lang="en-US" sz="1800" b="1" dirty="0">
                <a:solidFill>
                  <a:srgbClr val="CC6600"/>
                </a:solidFill>
                <a:latin typeface="Candara" panose="020E0502030303020204" pitchFamily="34" charset="0"/>
              </a:rPr>
              <a:t>sending end </a:t>
            </a:r>
            <a:r>
              <a:rPr lang="en-US" sz="1800" dirty="0">
                <a:latin typeface="Candara" panose="020E0502030303020204" pitchFamily="34" charset="0"/>
              </a:rPr>
              <a:t>and transmitting it along with the data. </a:t>
            </a:r>
            <a:endParaRPr lang="en-US" sz="1800" dirty="0" smtClean="0">
              <a:latin typeface="Candara" panose="020E0502030303020204" pitchFamily="34" charset="0"/>
            </a:endParaRPr>
          </a:p>
          <a:p>
            <a:endParaRPr lang="en-US" sz="1800" dirty="0">
              <a:latin typeface="Candara" panose="020E0502030303020204" pitchFamily="34" charset="0"/>
            </a:endParaRPr>
          </a:p>
          <a:p>
            <a:r>
              <a:rPr lang="en-US" sz="1800" dirty="0" smtClean="0">
                <a:latin typeface="Candara" panose="020E0502030303020204" pitchFamily="34" charset="0"/>
              </a:rPr>
              <a:t>The </a:t>
            </a:r>
            <a:r>
              <a:rPr lang="en-US" sz="1800" b="1" dirty="0">
                <a:latin typeface="Candara" panose="020E0502030303020204" pitchFamily="34" charset="0"/>
              </a:rPr>
              <a:t>CRC</a:t>
            </a:r>
            <a:r>
              <a:rPr lang="en-US" sz="1800" dirty="0">
                <a:latin typeface="Candara" panose="020E0502030303020204" pitchFamily="34" charset="0"/>
              </a:rPr>
              <a:t>, </a:t>
            </a:r>
            <a:r>
              <a:rPr lang="en-US" sz="1800" dirty="0" smtClean="0">
                <a:latin typeface="Candara" panose="020E0502030303020204" pitchFamily="34" charset="0"/>
              </a:rPr>
              <a:t>also known </a:t>
            </a:r>
            <a:r>
              <a:rPr lang="en-US" sz="1800" dirty="0">
                <a:latin typeface="Candara" panose="020E0502030303020204" pitchFamily="34" charset="0"/>
              </a:rPr>
              <a:t>as </a:t>
            </a:r>
            <a:r>
              <a:rPr lang="en-US" sz="1800" b="1" dirty="0">
                <a:solidFill>
                  <a:srgbClr val="AF1155"/>
                </a:solidFill>
                <a:latin typeface="Candara" panose="020E0502030303020204" pitchFamily="34" charset="0"/>
              </a:rPr>
              <a:t>checksum</a:t>
            </a:r>
            <a:r>
              <a:rPr lang="en-US" sz="1800" dirty="0" smtClean="0">
                <a:latin typeface="Candara" panose="020E0502030303020204" pitchFamily="34" charset="0"/>
              </a:rPr>
              <a:t>, is </a:t>
            </a:r>
            <a:r>
              <a:rPr lang="en-US" sz="1800" dirty="0">
                <a:latin typeface="Candara" panose="020E0502030303020204" pitchFamily="34" charset="0"/>
              </a:rPr>
              <a:t>computed at the </a:t>
            </a:r>
            <a:r>
              <a:rPr lang="en-US" sz="1800" b="1" dirty="0">
                <a:solidFill>
                  <a:srgbClr val="CC6600"/>
                </a:solidFill>
                <a:latin typeface="Candara" panose="020E0502030303020204" pitchFamily="34" charset="0"/>
              </a:rPr>
              <a:t>receiving end </a:t>
            </a:r>
            <a:r>
              <a:rPr lang="en-US" sz="1800" dirty="0">
                <a:latin typeface="Candara" panose="020E0502030303020204" pitchFamily="34" charset="0"/>
              </a:rPr>
              <a:t>and is matched against the </a:t>
            </a:r>
            <a:r>
              <a:rPr lang="en-US" sz="1800" b="1" dirty="0">
                <a:latin typeface="Candara" panose="020E0502030303020204" pitchFamily="34" charset="0"/>
              </a:rPr>
              <a:t>received checksum </a:t>
            </a:r>
            <a:r>
              <a:rPr lang="en-US" sz="1800" dirty="0" smtClean="0">
                <a:latin typeface="Candara" panose="020E0502030303020204" pitchFamily="34" charset="0"/>
              </a:rPr>
              <a:t>to ensure </a:t>
            </a:r>
            <a:r>
              <a:rPr lang="en-US" sz="1800" dirty="0">
                <a:latin typeface="Candara" panose="020E0502030303020204" pitchFamily="34" charset="0"/>
              </a:rPr>
              <a:t>that the packet is not corrupted. </a:t>
            </a:r>
            <a:endParaRPr lang="en-US" sz="1800" dirty="0" smtClean="0">
              <a:latin typeface="Candara" panose="020E0502030303020204" pitchFamily="34" charset="0"/>
            </a:endParaRPr>
          </a:p>
          <a:p>
            <a:endParaRPr lang="en-US" sz="1800" dirty="0">
              <a:latin typeface="Candara" panose="020E0502030303020204" pitchFamily="34" charset="0"/>
            </a:endParaRPr>
          </a:p>
          <a:p>
            <a:r>
              <a:rPr lang="en-US" sz="1800" dirty="0" smtClean="0">
                <a:latin typeface="Candara" panose="020E0502030303020204" pitchFamily="34" charset="0"/>
              </a:rPr>
              <a:t>An </a:t>
            </a:r>
            <a:r>
              <a:rPr lang="en-US" sz="1800" dirty="0">
                <a:latin typeface="Candara" panose="020E0502030303020204" pitchFamily="34" charset="0"/>
              </a:rPr>
              <a:t>analogous principle is used in validating the integrity of </a:t>
            </a:r>
            <a:r>
              <a:rPr lang="en-US" sz="1800" dirty="0" smtClean="0">
                <a:latin typeface="Candara" panose="020E0502030303020204" pitchFamily="34" charset="0"/>
              </a:rPr>
              <a:t>the message</a:t>
            </a:r>
            <a:r>
              <a:rPr lang="en-US" sz="1800" dirty="0">
                <a:latin typeface="Candara" panose="020E0502030303020204" pitchFamily="34" charset="0"/>
              </a:rPr>
              <a:t>. In order to ensure that the message has not been tampered with between the sender and </a:t>
            </a:r>
            <a:r>
              <a:rPr lang="en-US" sz="1800" dirty="0" smtClean="0">
                <a:latin typeface="Candara" panose="020E0502030303020204" pitchFamily="34" charset="0"/>
              </a:rPr>
              <a:t>the receiver</a:t>
            </a:r>
            <a:r>
              <a:rPr lang="en-US" sz="1800" dirty="0">
                <a:latin typeface="Candara" panose="020E0502030303020204" pitchFamily="34" charset="0"/>
              </a:rPr>
              <a:t>, a </a:t>
            </a:r>
            <a:r>
              <a:rPr lang="en-US" sz="1800" b="1" dirty="0">
                <a:latin typeface="Candara" panose="020E0502030303020204" pitchFamily="34" charset="0"/>
              </a:rPr>
              <a:t>cryptographic CRC is added with the message</a:t>
            </a:r>
            <a:r>
              <a:rPr lang="en-US" sz="1800" dirty="0">
                <a:latin typeface="Candara" panose="020E0502030303020204" pitchFamily="34" charset="0"/>
              </a:rPr>
              <a:t>. This is derived using a </a:t>
            </a:r>
            <a:r>
              <a:rPr lang="en-US" sz="1800" b="1" dirty="0">
                <a:solidFill>
                  <a:srgbClr val="AF1155"/>
                </a:solidFill>
                <a:latin typeface="Candara" panose="020E0502030303020204" pitchFamily="34" charset="0"/>
              </a:rPr>
              <a:t>cryptographic </a:t>
            </a:r>
            <a:r>
              <a:rPr lang="en-US" sz="1800" b="1" dirty="0" smtClean="0">
                <a:solidFill>
                  <a:srgbClr val="AF1155"/>
                </a:solidFill>
                <a:latin typeface="Candara" panose="020E0502030303020204" pitchFamily="34" charset="0"/>
              </a:rPr>
              <a:t>hash algorithm</a:t>
            </a:r>
            <a:r>
              <a:rPr lang="en-US" sz="1800" dirty="0">
                <a:latin typeface="Candara" panose="020E0502030303020204" pitchFamily="34" charset="0"/>
              </a:rPr>
              <a:t>, called </a:t>
            </a:r>
            <a:r>
              <a:rPr lang="en-US" sz="1800" b="1" dirty="0">
                <a:solidFill>
                  <a:srgbClr val="0070C0"/>
                </a:solidFill>
                <a:latin typeface="Candara" panose="020E0502030303020204" pitchFamily="34" charset="0"/>
              </a:rPr>
              <a:t>message digest</a:t>
            </a:r>
            <a:r>
              <a:rPr lang="en-US" sz="1800" dirty="0">
                <a:solidFill>
                  <a:srgbClr val="0070C0"/>
                </a:solidFill>
                <a:latin typeface="Candara" panose="020E0502030303020204" pitchFamily="34" charset="0"/>
              </a:rPr>
              <a:t> </a:t>
            </a:r>
            <a:r>
              <a:rPr lang="en-US" sz="1800" dirty="0">
                <a:latin typeface="Candara" panose="020E0502030303020204" pitchFamily="34" charset="0"/>
              </a:rPr>
              <a:t>(</a:t>
            </a:r>
            <a:r>
              <a:rPr lang="en-US" sz="1800" b="1" dirty="0">
                <a:solidFill>
                  <a:srgbClr val="0070C0"/>
                </a:solidFill>
                <a:latin typeface="Candara" panose="020E0502030303020204" pitchFamily="34" charset="0"/>
              </a:rPr>
              <a:t>MD</a:t>
            </a:r>
            <a:r>
              <a:rPr lang="en-US" sz="1800" dirty="0">
                <a:latin typeface="Candara" panose="020E0502030303020204" pitchFamily="34" charset="0"/>
              </a:rPr>
              <a:t>). </a:t>
            </a:r>
            <a:r>
              <a:rPr lang="en-US" sz="1800" dirty="0" smtClean="0">
                <a:latin typeface="Candara" panose="020E0502030303020204" pitchFamily="34" charset="0"/>
              </a:rPr>
              <a:t>There </a:t>
            </a:r>
            <a:r>
              <a:rPr lang="en-US" sz="1800" dirty="0">
                <a:latin typeface="Candara" panose="020E0502030303020204" pitchFamily="34" charset="0"/>
              </a:rPr>
              <a:t>are several versions, </a:t>
            </a:r>
            <a:r>
              <a:rPr lang="en-US" sz="1800" dirty="0" smtClean="0">
                <a:latin typeface="Candara" panose="020E0502030303020204" pitchFamily="34" charset="0"/>
              </a:rPr>
              <a:t> such as </a:t>
            </a:r>
            <a:r>
              <a:rPr lang="en-US" sz="1800" b="1" dirty="0" smtClean="0">
                <a:solidFill>
                  <a:srgbClr val="0070C0"/>
                </a:solidFill>
                <a:latin typeface="Candara" panose="020E0502030303020204" pitchFamily="34" charset="0"/>
              </a:rPr>
              <a:t>MD5</a:t>
            </a:r>
            <a:r>
              <a:rPr lang="en-US" sz="1800" dirty="0">
                <a:latin typeface="Candara" panose="020E0502030303020204" pitchFamily="34" charset="0"/>
              </a:rPr>
              <a:t>.</a:t>
            </a:r>
          </a:p>
          <a:p>
            <a:endParaRPr lang="en-US" sz="1800" dirty="0" smtClean="0">
              <a:latin typeface="Candara" panose="020E0502030303020204" pitchFamily="34" charset="0"/>
            </a:endParaRPr>
          </a:p>
          <a:p>
            <a:r>
              <a:rPr lang="en-US" sz="1800" dirty="0">
                <a:latin typeface="Candara" panose="020E0502030303020204" pitchFamily="34" charset="0"/>
              </a:rPr>
              <a:t>A second algorithm used to obtain a hash or message digest is the </a:t>
            </a:r>
            <a:r>
              <a:rPr lang="en-US" sz="1800" b="1" dirty="0">
                <a:solidFill>
                  <a:srgbClr val="0070C0"/>
                </a:solidFill>
                <a:latin typeface="Candara" panose="020E0502030303020204" pitchFamily="34" charset="0"/>
              </a:rPr>
              <a:t>Secure Hash Standard</a:t>
            </a:r>
            <a:r>
              <a:rPr lang="en-US" sz="1800" dirty="0">
                <a:latin typeface="Candara" panose="020E0502030303020204" pitchFamily="34" charset="0"/>
              </a:rPr>
              <a:t> (</a:t>
            </a:r>
            <a:r>
              <a:rPr lang="en-US" sz="1800" b="1" dirty="0">
                <a:solidFill>
                  <a:srgbClr val="0070C0"/>
                </a:solidFill>
                <a:latin typeface="Candara" panose="020E0502030303020204" pitchFamily="34" charset="0"/>
              </a:rPr>
              <a:t>SHS</a:t>
            </a:r>
            <a:r>
              <a:rPr lang="en-US" sz="1800" dirty="0" smtClean="0">
                <a:latin typeface="Candara" panose="020E0502030303020204" pitchFamily="34" charset="0"/>
              </a:rPr>
              <a:t>).</a:t>
            </a:r>
          </a:p>
          <a:p>
            <a:endParaRPr lang="en-US" sz="1800" dirty="0">
              <a:latin typeface="Candara" panose="020E0502030303020204" pitchFamily="34" charset="0"/>
            </a:endParaRPr>
          </a:p>
          <a:p>
            <a:r>
              <a:rPr lang="en-US" sz="1800" dirty="0">
                <a:latin typeface="Candara" panose="020E0502030303020204" pitchFamily="34" charset="0"/>
              </a:rPr>
              <a:t>Some </a:t>
            </a:r>
            <a:r>
              <a:rPr lang="en-US" sz="1800" b="1" dirty="0">
                <a:solidFill>
                  <a:srgbClr val="669900"/>
                </a:solidFill>
                <a:latin typeface="Candara" panose="020E0502030303020204" pitchFamily="34" charset="0"/>
              </a:rPr>
              <a:t>significant features </a:t>
            </a:r>
            <a:r>
              <a:rPr lang="en-US" sz="1800" dirty="0">
                <a:latin typeface="Candara" panose="020E0502030303020204" pitchFamily="34" charset="0"/>
              </a:rPr>
              <a:t>of the </a:t>
            </a:r>
            <a:r>
              <a:rPr lang="en-US" sz="1800" b="1" dirty="0">
                <a:solidFill>
                  <a:srgbClr val="0070C0"/>
                </a:solidFill>
                <a:latin typeface="Candara" panose="020E0502030303020204" pitchFamily="34" charset="0"/>
              </a:rPr>
              <a:t>message digest </a:t>
            </a:r>
            <a:r>
              <a:rPr lang="en-US" sz="1800" dirty="0">
                <a:latin typeface="Candara" panose="020E0502030303020204" pitchFamily="34" charset="0"/>
              </a:rPr>
              <a:t>are worth mentioning. First, there is a </a:t>
            </a:r>
            <a:r>
              <a:rPr lang="en-US" sz="1800" b="1" dirty="0" smtClean="0">
                <a:solidFill>
                  <a:srgbClr val="CC6600"/>
                </a:solidFill>
                <a:latin typeface="Candara" panose="020E0502030303020204" pitchFamily="34" charset="0"/>
              </a:rPr>
              <a:t>one-to-one</a:t>
            </a:r>
            <a:r>
              <a:rPr lang="en-US" sz="1800" dirty="0" smtClean="0">
                <a:latin typeface="Candara" panose="020E0502030303020204" pitchFamily="34" charset="0"/>
              </a:rPr>
              <a:t> </a:t>
            </a:r>
            <a:r>
              <a:rPr lang="en-US" sz="1800" b="1" dirty="0" smtClean="0">
                <a:solidFill>
                  <a:srgbClr val="CC6600"/>
                </a:solidFill>
                <a:latin typeface="Candara" panose="020E0502030303020204" pitchFamily="34" charset="0"/>
              </a:rPr>
              <a:t>relationship</a:t>
            </a:r>
            <a:r>
              <a:rPr lang="en-US" sz="1800" dirty="0" smtClean="0">
                <a:solidFill>
                  <a:srgbClr val="CC6600"/>
                </a:solidFill>
                <a:latin typeface="Candara" panose="020E0502030303020204" pitchFamily="34" charset="0"/>
              </a:rPr>
              <a:t> </a:t>
            </a:r>
            <a:r>
              <a:rPr lang="en-US" sz="1800" dirty="0">
                <a:latin typeface="Candara" panose="020E0502030303020204" pitchFamily="34" charset="0"/>
              </a:rPr>
              <a:t>between the input and the output messages</a:t>
            </a:r>
            <a:r>
              <a:rPr lang="en-US" sz="1800" dirty="0" smtClean="0">
                <a:latin typeface="Candara" panose="020E0502030303020204" pitchFamily="34" charset="0"/>
              </a:rPr>
              <a:t>.</a:t>
            </a:r>
          </a:p>
          <a:p>
            <a:endParaRPr lang="en-US" sz="1800" dirty="0">
              <a:latin typeface="Candara" panose="020E0502030303020204" pitchFamily="34" charset="0"/>
            </a:endParaRPr>
          </a:p>
          <a:p>
            <a:r>
              <a:rPr lang="en-US" sz="1800" dirty="0">
                <a:latin typeface="Candara" panose="020E0502030303020204" pitchFamily="34" charset="0"/>
              </a:rPr>
              <a:t>Lastly, the generation of a message digest is a </a:t>
            </a:r>
            <a:r>
              <a:rPr lang="en-US" sz="1800" b="1" dirty="0">
                <a:solidFill>
                  <a:srgbClr val="0070C0"/>
                </a:solidFill>
                <a:latin typeface="Candara" panose="020E0502030303020204" pitchFamily="34" charset="0"/>
              </a:rPr>
              <a:t>one-way function.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1"/>
        <p:cNvGrpSpPr/>
        <p:nvPr/>
      </p:nvGrpSpPr>
      <p:grpSpPr>
        <a:xfrm>
          <a:off x="0" y="0"/>
          <a:ext cx="0" cy="0"/>
          <a:chOff x="0" y="0"/>
          <a:chExt cx="0" cy="0"/>
        </a:xfrm>
      </p:grpSpPr>
      <p:cxnSp>
        <p:nvCxnSpPr>
          <p:cNvPr id="832" name="Shape 832"/>
          <p:cNvCxnSpPr/>
          <p:nvPr/>
        </p:nvCxnSpPr>
        <p:spPr>
          <a:xfrm>
            <a:off x="336176" y="5029199"/>
            <a:ext cx="5638800" cy="0"/>
          </a:xfrm>
          <a:prstGeom prst="straightConnector1">
            <a:avLst/>
          </a:prstGeom>
          <a:noFill/>
          <a:ln w="12700" cap="rnd" cmpd="sng">
            <a:solidFill>
              <a:schemeClr val="dk1"/>
            </a:solidFill>
            <a:prstDash val="solid"/>
            <a:miter/>
            <a:headEnd type="none" w="med" len="med"/>
            <a:tailEnd type="none" w="med" len="med"/>
          </a:ln>
        </p:spPr>
      </p:cxnSp>
      <p:sp>
        <p:nvSpPr>
          <p:cNvPr id="833" name="Shape 833"/>
          <p:cNvSpPr txBox="1"/>
          <p:nvPr/>
        </p:nvSpPr>
        <p:spPr>
          <a:xfrm>
            <a:off x="-273424" y="50291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834" name="Shape 834"/>
          <p:cNvSpPr txBox="1"/>
          <p:nvPr/>
        </p:nvSpPr>
        <p:spPr>
          <a:xfrm>
            <a:off x="259976" y="304799"/>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CC0099"/>
                </a:solidFill>
                <a:latin typeface="Candara" panose="020E0502030303020204" pitchFamily="34" charset="0"/>
              </a:rPr>
              <a:t>Digital Signature</a:t>
            </a:r>
          </a:p>
        </p:txBody>
      </p:sp>
      <p:pic>
        <p:nvPicPr>
          <p:cNvPr id="835" name="Shape 835"/>
          <p:cNvPicPr preferRelativeResize="0"/>
          <p:nvPr/>
        </p:nvPicPr>
        <p:blipFill rotWithShape="1">
          <a:blip r:embed="rId3">
            <a:alphaModFix/>
          </a:blip>
          <a:srcRect/>
          <a:stretch/>
        </p:blipFill>
        <p:spPr>
          <a:xfrm>
            <a:off x="107576" y="1066800"/>
            <a:ext cx="5984874" cy="3511549"/>
          </a:xfrm>
          <a:prstGeom prst="rect">
            <a:avLst/>
          </a:prstGeom>
          <a:noFill/>
          <a:ln>
            <a:noFill/>
          </a:ln>
        </p:spPr>
      </p:pic>
      <p:sp>
        <p:nvSpPr>
          <p:cNvPr id="836" name="Shape 836"/>
          <p:cNvSpPr txBox="1"/>
          <p:nvPr/>
        </p:nvSpPr>
        <p:spPr>
          <a:xfrm>
            <a:off x="167902" y="5421312"/>
            <a:ext cx="6267449" cy="3435817"/>
          </a:xfrm>
          <a:prstGeom prst="rect">
            <a:avLst/>
          </a:prstGeom>
          <a:noFill/>
          <a:ln>
            <a:noFill/>
          </a:ln>
        </p:spPr>
        <p:txBody>
          <a:bodyPr lIns="91425" tIns="45700" rIns="91425" bIns="45700" anchor="t" anchorCtr="0">
            <a:noAutofit/>
          </a:bodyPr>
          <a:lstStyle/>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Why do we need digital signature?</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Principle </a:t>
            </a:r>
            <a:r>
              <a:rPr lang="en-US" sz="2000" b="1" dirty="0">
                <a:solidFill>
                  <a:schemeClr val="dk1"/>
                </a:solidFill>
                <a:latin typeface="Candara" panose="020E0502030303020204" pitchFamily="34" charset="0"/>
              </a:rPr>
              <a:t>reverse of public key</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Signature created </a:t>
            </a:r>
            <a:r>
              <a:rPr lang="en-US" sz="2000" dirty="0">
                <a:solidFill>
                  <a:schemeClr val="dk1"/>
                </a:solidFill>
                <a:latin typeface="Candara" panose="020E0502030303020204" pitchFamily="34" charset="0"/>
              </a:rPr>
              <a:t>using </a:t>
            </a:r>
            <a:r>
              <a:rPr lang="en-US" sz="2000" b="1" dirty="0">
                <a:solidFill>
                  <a:srgbClr val="669900"/>
                </a:solidFill>
                <a:latin typeface="Candara" panose="020E0502030303020204" pitchFamily="34" charset="0"/>
              </a:rPr>
              <a:t>private key</a:t>
            </a:r>
            <a:r>
              <a:rPr lang="en-US" sz="2000" b="1" dirty="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and </a:t>
            </a:r>
            <a:r>
              <a:rPr lang="en-US" sz="2000" b="1" dirty="0">
                <a:solidFill>
                  <a:schemeClr val="dk1"/>
                </a:solidFill>
                <a:latin typeface="Candara" panose="020E0502030303020204" pitchFamily="34" charset="0"/>
              </a:rPr>
              <a:t>validated</a:t>
            </a:r>
            <a:r>
              <a:rPr lang="en-US" sz="2000" dirty="0">
                <a:solidFill>
                  <a:schemeClr val="dk1"/>
                </a:solidFill>
                <a:latin typeface="Candara" panose="020E0502030303020204" pitchFamily="34" charset="0"/>
              </a:rPr>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using </a:t>
            </a:r>
            <a:r>
              <a:rPr lang="en-US" sz="2000" b="1" dirty="0">
                <a:solidFill>
                  <a:srgbClr val="669900"/>
                </a:solidFill>
                <a:latin typeface="Candara" panose="020E0502030303020204" pitchFamily="34" charset="0"/>
              </a:rPr>
              <a:t>public key</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CC0099"/>
                </a:solidFill>
                <a:latin typeface="Candara" panose="020E0502030303020204" pitchFamily="34" charset="0"/>
              </a:rPr>
              <a:t>Digital signature </a:t>
            </a:r>
            <a:r>
              <a:rPr lang="en-US" sz="2000" dirty="0">
                <a:solidFill>
                  <a:schemeClr val="dk1"/>
                </a:solidFill>
                <a:latin typeface="Candara" panose="020E0502030303020204" pitchFamily="34" charset="0"/>
              </a:rPr>
              <a:t>is a </a:t>
            </a:r>
            <a:r>
              <a:rPr lang="en-US" sz="2000" b="1" dirty="0">
                <a:solidFill>
                  <a:srgbClr val="0070C0"/>
                </a:solidFill>
                <a:latin typeface="Candara" panose="020E0502030303020204" pitchFamily="34" charset="0"/>
              </a:rPr>
              <a:t>message digest </a:t>
            </a:r>
            <a:r>
              <a:rPr lang="en-US" sz="2000" dirty="0">
                <a:solidFill>
                  <a:schemeClr val="dk1"/>
                </a:solidFill>
                <a:latin typeface="Candara" panose="020E0502030303020204" pitchFamily="34" charset="0"/>
              </a:rPr>
              <a:t>generated from</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plaintext </a:t>
            </a:r>
            <a:r>
              <a:rPr lang="en-US" sz="2000" dirty="0">
                <a:solidFill>
                  <a:schemeClr val="dk1"/>
                </a:solidFill>
                <a:latin typeface="Candara" panose="020E0502030303020204" pitchFamily="34" charset="0"/>
              </a:rPr>
              <a:t>and </a:t>
            </a:r>
            <a:r>
              <a:rPr lang="en-US" sz="2000" b="1" dirty="0">
                <a:solidFill>
                  <a:srgbClr val="669900"/>
                </a:solidFill>
                <a:latin typeface="Candara" panose="020E0502030303020204" pitchFamily="34" charset="0"/>
              </a:rPr>
              <a:t>private key</a:t>
            </a:r>
            <a:r>
              <a:rPr lang="en-US" sz="2000" dirty="0">
                <a:solidFill>
                  <a:srgbClr val="669900"/>
                </a:solidFill>
                <a:latin typeface="Candara" panose="020E0502030303020204" pitchFamily="34" charset="0"/>
              </a:rPr>
              <a:t> </a:t>
            </a:r>
            <a:r>
              <a:rPr lang="en-US" sz="2000" dirty="0">
                <a:solidFill>
                  <a:schemeClr val="dk1"/>
                </a:solidFill>
                <a:latin typeface="Candara" panose="020E0502030303020204" pitchFamily="34" charset="0"/>
              </a:rPr>
              <a:t>by a </a:t>
            </a:r>
            <a:r>
              <a:rPr lang="en-US" sz="2000" b="1" dirty="0">
                <a:solidFill>
                  <a:schemeClr val="dk1"/>
                </a:solidFill>
                <a:latin typeface="Candara" panose="020E0502030303020204" pitchFamily="34" charset="0"/>
              </a:rPr>
              <a:t>hashing algorithm</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Digital signature </a:t>
            </a:r>
            <a:r>
              <a:rPr lang="en-US" sz="2000" dirty="0">
                <a:solidFill>
                  <a:schemeClr val="dk1"/>
                </a:solidFill>
                <a:latin typeface="Candara" panose="020E0502030303020204" pitchFamily="34" charset="0"/>
              </a:rPr>
              <a:t>is concatenated with the </a:t>
            </a:r>
            <a:r>
              <a:rPr lang="en-US" sz="2000" b="1" dirty="0">
                <a:solidFill>
                  <a:schemeClr val="dk1"/>
                </a:solidFill>
                <a:latin typeface="Candara" panose="020E0502030303020204" pitchFamily="34" charset="0"/>
              </a:rPr>
              <a:t>plaintext</a:t>
            </a:r>
            <a:r>
              <a:rPr lang="en-US" sz="2000" dirty="0">
                <a:solidFill>
                  <a:schemeClr val="dk1"/>
                </a:solidFill>
                <a:latin typeface="Candara" panose="020E0502030303020204" pitchFamily="34" charset="0"/>
              </a:rPr>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and encrypted using </a:t>
            </a:r>
            <a:r>
              <a:rPr lang="en-US" sz="2000" b="1" dirty="0">
                <a:solidFill>
                  <a:srgbClr val="669900"/>
                </a:solidFill>
                <a:latin typeface="Candara" panose="020E0502030303020204" pitchFamily="34" charset="0"/>
              </a:rPr>
              <a:t>public key </a:t>
            </a:r>
          </a:p>
        </p:txBody>
      </p:sp>
      <p:cxnSp>
        <p:nvCxnSpPr>
          <p:cNvPr id="840" name="Shape 840"/>
          <p:cNvCxnSpPr/>
          <p:nvPr/>
        </p:nvCxnSpPr>
        <p:spPr>
          <a:xfrm>
            <a:off x="259976"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841" name="Shape 841"/>
          <p:cNvSpPr txBox="1"/>
          <p:nvPr/>
        </p:nvSpPr>
        <p:spPr>
          <a:xfrm>
            <a:off x="259977"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TextBox 1"/>
          <p:cNvSpPr txBox="1"/>
          <p:nvPr/>
        </p:nvSpPr>
        <p:spPr>
          <a:xfrm>
            <a:off x="6508377" y="735106"/>
            <a:ext cx="5432612" cy="4801314"/>
          </a:xfrm>
          <a:prstGeom prst="rect">
            <a:avLst/>
          </a:prstGeom>
          <a:noFill/>
        </p:spPr>
        <p:txBody>
          <a:bodyPr wrap="square" rtlCol="0">
            <a:spAutoFit/>
          </a:bodyPr>
          <a:lstStyle/>
          <a:p>
            <a:r>
              <a:rPr lang="en-US" sz="1800" b="1" dirty="0">
                <a:solidFill>
                  <a:srgbClr val="CC0099"/>
                </a:solidFill>
                <a:latin typeface="Candara" panose="020E0502030303020204" pitchFamily="34" charset="0"/>
              </a:rPr>
              <a:t>Digital Signature</a:t>
            </a:r>
            <a:r>
              <a:rPr lang="en-US" sz="1800" dirty="0">
                <a:latin typeface="Candara" panose="020E0502030303020204" pitchFamily="34" charset="0"/>
              </a:rPr>
              <a:t>. </a:t>
            </a:r>
            <a:endParaRPr lang="en-US" sz="1800" dirty="0" smtClean="0">
              <a:latin typeface="Candara" panose="020E0502030303020204" pitchFamily="34" charset="0"/>
            </a:endParaRPr>
          </a:p>
          <a:p>
            <a:r>
              <a:rPr lang="en-US" sz="1800" dirty="0" smtClean="0">
                <a:latin typeface="Candara" panose="020E0502030303020204" pitchFamily="34" charset="0"/>
              </a:rPr>
              <a:t>In </a:t>
            </a:r>
            <a:r>
              <a:rPr lang="en-US" sz="1800" dirty="0">
                <a:latin typeface="Candara" panose="020E0502030303020204" pitchFamily="34" charset="0"/>
              </a:rPr>
              <a:t>public key cryptography, or even in secret key cryptography, if Rita </a:t>
            </a:r>
            <a:r>
              <a:rPr lang="en-US" sz="1800" dirty="0" smtClean="0">
                <a:latin typeface="Candara" panose="020E0502030303020204" pitchFamily="34" charset="0"/>
              </a:rPr>
              <a:t>receives a </a:t>
            </a:r>
            <a:r>
              <a:rPr lang="en-US" sz="1800" dirty="0">
                <a:latin typeface="Candara" panose="020E0502030303020204" pitchFamily="34" charset="0"/>
              </a:rPr>
              <a:t>message claiming that it is from Ian, there is no guarantee as to who sent the message</a:t>
            </a:r>
            <a:r>
              <a:rPr lang="en-US" sz="1800" dirty="0" smtClean="0">
                <a:latin typeface="Candara" panose="020E0502030303020204" pitchFamily="34" charset="0"/>
              </a:rPr>
              <a:t>.</a:t>
            </a:r>
          </a:p>
          <a:p>
            <a:endParaRPr lang="en-US" sz="1800" dirty="0">
              <a:latin typeface="Candara" panose="020E0502030303020204" pitchFamily="34" charset="0"/>
            </a:endParaRPr>
          </a:p>
          <a:p>
            <a:r>
              <a:rPr lang="en-US" sz="1800" dirty="0">
                <a:latin typeface="Candara" panose="020E0502030303020204" pitchFamily="34" charset="0"/>
              </a:rPr>
              <a:t>The </a:t>
            </a:r>
            <a:r>
              <a:rPr lang="en-US" sz="1800" b="1" dirty="0">
                <a:latin typeface="Candara" panose="020E0502030303020204" pitchFamily="34" charset="0"/>
              </a:rPr>
              <a:t>digital signature </a:t>
            </a:r>
            <a:r>
              <a:rPr lang="en-US" sz="1800" dirty="0">
                <a:latin typeface="Candara" panose="020E0502030303020204" pitchFamily="34" charset="0"/>
              </a:rPr>
              <a:t>works in the reverse direction from that of public key cryptography</a:t>
            </a:r>
            <a:r>
              <a:rPr lang="en-US" sz="1800" dirty="0" smtClean="0">
                <a:latin typeface="Candara" panose="020E0502030303020204" pitchFamily="34" charset="0"/>
              </a:rPr>
              <a:t>.</a:t>
            </a:r>
          </a:p>
          <a:p>
            <a:endParaRPr lang="en-US" sz="1800" dirty="0">
              <a:latin typeface="Candara" panose="020E0502030303020204" pitchFamily="34" charset="0"/>
            </a:endParaRPr>
          </a:p>
          <a:p>
            <a:r>
              <a:rPr lang="en-US" sz="1800" dirty="0">
                <a:latin typeface="Candara" panose="020E0502030303020204" pitchFamily="34" charset="0"/>
              </a:rPr>
              <a:t>Notice that </a:t>
            </a:r>
            <a:r>
              <a:rPr lang="en-US" sz="1800" b="1" dirty="0">
                <a:latin typeface="Candara" panose="020E0502030303020204" pitchFamily="34" charset="0"/>
              </a:rPr>
              <a:t>only the originator can create the digital signature </a:t>
            </a:r>
            <a:r>
              <a:rPr lang="en-US" sz="1800" dirty="0">
                <a:latin typeface="Candara" panose="020E0502030303020204" pitchFamily="34" charset="0"/>
              </a:rPr>
              <a:t>with his </a:t>
            </a:r>
            <a:r>
              <a:rPr lang="en-US" sz="1800" b="1" dirty="0" smtClean="0">
                <a:latin typeface="Candara" panose="020E0502030303020204" pitchFamily="34" charset="0"/>
              </a:rPr>
              <a:t>private </a:t>
            </a:r>
            <a:r>
              <a:rPr lang="en-US" sz="1800" b="1" dirty="0">
                <a:latin typeface="Candara" panose="020E0502030303020204" pitchFamily="34" charset="0"/>
              </a:rPr>
              <a:t>key </a:t>
            </a:r>
            <a:r>
              <a:rPr lang="en-US" sz="1800" dirty="0">
                <a:latin typeface="Candara" panose="020E0502030303020204" pitchFamily="34" charset="0"/>
              </a:rPr>
              <a:t>and </a:t>
            </a:r>
            <a:r>
              <a:rPr lang="en-US" sz="1800" dirty="0" smtClean="0">
                <a:latin typeface="Candara" panose="020E0502030303020204" pitchFamily="34" charset="0"/>
              </a:rPr>
              <a:t>others can </a:t>
            </a:r>
            <a:r>
              <a:rPr lang="en-US" sz="1800" dirty="0">
                <a:latin typeface="Candara" panose="020E0502030303020204" pitchFamily="34" charset="0"/>
              </a:rPr>
              <a:t>look at it with the originator's public key and validate it, but cannot create it. </a:t>
            </a:r>
            <a:endParaRPr lang="en-US" sz="1800" dirty="0" smtClean="0">
              <a:latin typeface="Candara" panose="020E0502030303020204" pitchFamily="34" charset="0"/>
            </a:endParaRPr>
          </a:p>
          <a:p>
            <a:endParaRPr lang="en-US" sz="1800" dirty="0">
              <a:latin typeface="Candara" panose="020E0502030303020204" pitchFamily="34" charset="0"/>
            </a:endParaRPr>
          </a:p>
          <a:p>
            <a:r>
              <a:rPr lang="en-US" sz="1800" b="1" dirty="0">
                <a:latin typeface="Candara" panose="020E0502030303020204" pitchFamily="34" charset="0"/>
              </a:rPr>
              <a:t>Digital signature </a:t>
            </a:r>
            <a:r>
              <a:rPr lang="en-US" sz="1800" dirty="0">
                <a:latin typeface="Candara" panose="020E0502030303020204" pitchFamily="34" charset="0"/>
              </a:rPr>
              <a:t>is valuable in electronic commerce. </a:t>
            </a:r>
            <a:endParaRPr lang="en-US" sz="1800" dirty="0" smtClean="0">
              <a:latin typeface="Candara" panose="020E0502030303020204" pitchFamily="34" charset="0"/>
            </a:endParaRPr>
          </a:p>
          <a:p>
            <a:endParaRPr lang="en-US" sz="1800" dirty="0">
              <a:latin typeface="Candara" panose="020E0502030303020204" pitchFamily="34" charset="0"/>
            </a:endParaRPr>
          </a:p>
          <a:p>
            <a:endParaRPr lang="en-US" sz="1800" dirty="0">
              <a:latin typeface="Candara" panose="020E0502030303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5"/>
        <p:cNvGrpSpPr/>
        <p:nvPr/>
      </p:nvGrpSpPr>
      <p:grpSpPr>
        <a:xfrm>
          <a:off x="0" y="0"/>
          <a:ext cx="0" cy="0"/>
          <a:chOff x="0" y="0"/>
          <a:chExt cx="0" cy="0"/>
        </a:xfrm>
      </p:grpSpPr>
      <p:cxnSp>
        <p:nvCxnSpPr>
          <p:cNvPr id="846" name="Shape 846"/>
          <p:cNvCxnSpPr/>
          <p:nvPr/>
        </p:nvCxnSpPr>
        <p:spPr>
          <a:xfrm>
            <a:off x="301598" y="5316070"/>
            <a:ext cx="5638800" cy="0"/>
          </a:xfrm>
          <a:prstGeom prst="straightConnector1">
            <a:avLst/>
          </a:prstGeom>
          <a:noFill/>
          <a:ln w="12700" cap="rnd" cmpd="sng">
            <a:solidFill>
              <a:schemeClr val="dk1"/>
            </a:solidFill>
            <a:prstDash val="solid"/>
            <a:miter/>
            <a:headEnd type="none" w="med" len="med"/>
            <a:tailEnd type="none" w="med" len="med"/>
          </a:ln>
        </p:spPr>
      </p:cxnSp>
      <p:sp>
        <p:nvSpPr>
          <p:cNvPr id="847" name="Shape 847"/>
          <p:cNvSpPr txBox="1"/>
          <p:nvPr/>
        </p:nvSpPr>
        <p:spPr>
          <a:xfrm>
            <a:off x="-308002" y="531607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848" name="Shape 848"/>
          <p:cNvSpPr txBox="1"/>
          <p:nvPr/>
        </p:nvSpPr>
        <p:spPr>
          <a:xfrm>
            <a:off x="141401" y="369884"/>
            <a:ext cx="6564312" cy="52864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2060"/>
                </a:solidFill>
                <a:latin typeface="Candara" panose="020E0502030303020204" pitchFamily="34" charset="0"/>
              </a:rPr>
              <a:t>Authentication and Authorization</a:t>
            </a:r>
          </a:p>
        </p:txBody>
      </p:sp>
      <p:sp>
        <p:nvSpPr>
          <p:cNvPr id="849" name="Shape 849"/>
          <p:cNvSpPr txBox="1"/>
          <p:nvPr/>
        </p:nvSpPr>
        <p:spPr>
          <a:xfrm>
            <a:off x="489858" y="990600"/>
            <a:ext cx="5665787" cy="3444875"/>
          </a:xfrm>
          <a:prstGeom prst="rect">
            <a:avLst/>
          </a:prstGeom>
          <a:noFill/>
          <a:ln>
            <a:noFill/>
          </a:ln>
        </p:spPr>
        <p:txBody>
          <a:bodyPr lIns="91425" tIns="45700" rIns="91425" bIns="45700" anchor="t" anchorCtr="0">
            <a:noAutofit/>
          </a:bodyPr>
          <a:lstStyle/>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2060"/>
                </a:solidFill>
                <a:latin typeface="Candara" panose="020E0502030303020204" pitchFamily="34" charset="0"/>
              </a:rPr>
              <a:t>Authentication</a:t>
            </a:r>
            <a:r>
              <a:rPr lang="en-US" sz="2000" b="1" dirty="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verifies </a:t>
            </a:r>
            <a:r>
              <a:rPr lang="en-US" sz="2000" b="1" dirty="0">
                <a:solidFill>
                  <a:srgbClr val="0070C0"/>
                </a:solidFill>
                <a:latin typeface="Candara" panose="020E0502030303020204" pitchFamily="34" charset="0"/>
              </a:rPr>
              <a:t>user identification</a:t>
            </a:r>
          </a:p>
          <a:p>
            <a:pPr marL="457200" lvl="1">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Client/server environment</a:t>
            </a:r>
          </a:p>
          <a:p>
            <a:pPr marL="914400" lvl="2">
              <a:spcAft>
                <a:spcPts val="600"/>
              </a:spcAft>
              <a:buClr>
                <a:schemeClr val="dk1"/>
              </a:buClr>
              <a:buSzPct val="100000"/>
              <a:buFont typeface="Arial"/>
              <a:buChar char="•"/>
            </a:pPr>
            <a:r>
              <a:rPr lang="en-US" sz="2000" dirty="0">
                <a:solidFill>
                  <a:schemeClr val="dk1"/>
                </a:solidFill>
                <a:latin typeface="Candara" panose="020E0502030303020204" pitchFamily="34" charset="0"/>
              </a:rPr>
              <a:t> Ticket-granting system</a:t>
            </a:r>
          </a:p>
          <a:p>
            <a:pPr marL="914400" lvl="2">
              <a:spcAft>
                <a:spcPts val="600"/>
              </a:spcAft>
              <a:buClr>
                <a:schemeClr val="dk1"/>
              </a:buClr>
              <a:buSzPct val="100000"/>
              <a:buFont typeface="Arial"/>
              <a:buChar char="•"/>
            </a:pPr>
            <a:r>
              <a:rPr lang="en-US" sz="2000" dirty="0">
                <a:solidFill>
                  <a:schemeClr val="dk1"/>
                </a:solidFill>
                <a:latin typeface="Candara" panose="020E0502030303020204" pitchFamily="34" charset="0"/>
              </a:rPr>
              <a:t> Authentication server system</a:t>
            </a:r>
          </a:p>
          <a:p>
            <a:pPr marL="914400" lvl="2">
              <a:spcAft>
                <a:spcPts val="600"/>
              </a:spcAft>
              <a:buClr>
                <a:schemeClr val="dk1"/>
              </a:buClr>
              <a:buSzPct val="100000"/>
              <a:buFont typeface="Arial"/>
              <a:buChar char="•"/>
            </a:pPr>
            <a:r>
              <a:rPr lang="en-US" sz="2000" dirty="0">
                <a:solidFill>
                  <a:schemeClr val="dk1"/>
                </a:solidFill>
                <a:latin typeface="Candara" panose="020E0502030303020204" pitchFamily="34" charset="0"/>
              </a:rPr>
              <a:t> Cryptographic authentication</a:t>
            </a:r>
          </a:p>
          <a:p>
            <a:pPr marL="457200" lvl="1">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Messaging environment</a:t>
            </a:r>
          </a:p>
          <a:p>
            <a:pPr marL="914400" lvl="2">
              <a:spcAft>
                <a:spcPts val="600"/>
              </a:spcAft>
              <a:buClr>
                <a:schemeClr val="dk1"/>
              </a:buClr>
              <a:buSzPct val="100000"/>
              <a:buFont typeface="Arial"/>
              <a:buChar char="•"/>
            </a:pPr>
            <a:r>
              <a:rPr lang="en-US" sz="2000" dirty="0">
                <a:solidFill>
                  <a:schemeClr val="dk1"/>
                </a:solidFill>
                <a:latin typeface="Candara" panose="020E0502030303020204" pitchFamily="34" charset="0"/>
              </a:rPr>
              <a:t> e-mail</a:t>
            </a:r>
          </a:p>
          <a:p>
            <a:pPr marL="914400" lvl="2">
              <a:spcAft>
                <a:spcPts val="600"/>
              </a:spcAft>
              <a:buClr>
                <a:schemeClr val="dk1"/>
              </a:buClr>
              <a:buSzPct val="100000"/>
              <a:buFont typeface="Arial"/>
              <a:buChar char="•"/>
            </a:pPr>
            <a:r>
              <a:rPr lang="en-US" sz="2000" dirty="0">
                <a:solidFill>
                  <a:schemeClr val="dk1"/>
                </a:solidFill>
                <a:latin typeface="Candara" panose="020E0502030303020204" pitchFamily="34" charset="0"/>
              </a:rPr>
              <a:t> e-commerce</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2060"/>
                </a:solidFill>
                <a:latin typeface="Candara" panose="020E0502030303020204" pitchFamily="34" charset="0"/>
              </a:rPr>
              <a:t>Authorization</a:t>
            </a:r>
            <a:r>
              <a:rPr lang="en-US" sz="2000" dirty="0">
                <a:solidFill>
                  <a:srgbClr val="002060"/>
                </a:solidFill>
                <a:latin typeface="Candara" panose="020E0502030303020204" pitchFamily="34" charset="0"/>
              </a:rPr>
              <a:t> </a:t>
            </a:r>
            <a:r>
              <a:rPr lang="en-US" sz="2000" dirty="0">
                <a:solidFill>
                  <a:schemeClr val="dk1"/>
                </a:solidFill>
                <a:latin typeface="Candara" panose="020E0502030303020204" pitchFamily="34" charset="0"/>
              </a:rPr>
              <a:t>grants access to information</a:t>
            </a:r>
          </a:p>
          <a:p>
            <a:pPr marL="457200" lvl="1">
              <a:spcAft>
                <a:spcPts val="600"/>
              </a:spcAft>
              <a:buClr>
                <a:schemeClr val="dk1"/>
              </a:buClr>
              <a:buSzPct val="100000"/>
              <a:buFont typeface="Arial"/>
              <a:buChar char="•"/>
            </a:pPr>
            <a:r>
              <a:rPr lang="en-US" sz="2000" dirty="0">
                <a:solidFill>
                  <a:schemeClr val="dk1"/>
                </a:solidFill>
                <a:latin typeface="Candara" panose="020E0502030303020204" pitchFamily="34" charset="0"/>
              </a:rPr>
              <a:t> Read, read-write, no-access</a:t>
            </a:r>
          </a:p>
          <a:p>
            <a:pPr marL="457200" lvl="1">
              <a:spcAft>
                <a:spcPts val="600"/>
              </a:spcAft>
              <a:buClr>
                <a:schemeClr val="dk1"/>
              </a:buClr>
              <a:buSzPct val="100000"/>
              <a:buFont typeface="Arial"/>
              <a:buChar char="•"/>
            </a:pPr>
            <a:r>
              <a:rPr lang="en-US" sz="2000" dirty="0">
                <a:solidFill>
                  <a:schemeClr val="dk1"/>
                </a:solidFill>
                <a:latin typeface="Candara" panose="020E0502030303020204" pitchFamily="34" charset="0"/>
              </a:rPr>
              <a:t> Indefinite period, finite period, one-time use</a:t>
            </a:r>
          </a:p>
        </p:txBody>
      </p:sp>
      <p:cxnSp>
        <p:nvCxnSpPr>
          <p:cNvPr id="853" name="Shape 853"/>
          <p:cNvCxnSpPr/>
          <p:nvPr/>
        </p:nvCxnSpPr>
        <p:spPr>
          <a:xfrm>
            <a:off x="566057"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854" name="Shape 854"/>
          <p:cNvSpPr txBox="1"/>
          <p:nvPr/>
        </p:nvSpPr>
        <p:spPr>
          <a:xfrm>
            <a:off x="566058"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TextBox 1"/>
          <p:cNvSpPr txBox="1"/>
          <p:nvPr/>
        </p:nvSpPr>
        <p:spPr>
          <a:xfrm>
            <a:off x="6885008" y="369884"/>
            <a:ext cx="5145628" cy="8402300"/>
          </a:xfrm>
          <a:prstGeom prst="rect">
            <a:avLst/>
          </a:prstGeom>
          <a:noFill/>
        </p:spPr>
        <p:txBody>
          <a:bodyPr wrap="square" rtlCol="0">
            <a:spAutoFit/>
          </a:bodyPr>
          <a:lstStyle/>
          <a:p>
            <a:r>
              <a:rPr lang="en-US" sz="1800" b="1" dirty="0">
                <a:solidFill>
                  <a:srgbClr val="002060"/>
                </a:solidFill>
                <a:latin typeface="Candara" panose="020E0502030303020204" pitchFamily="34" charset="0"/>
              </a:rPr>
              <a:t>Authentication</a:t>
            </a:r>
            <a:r>
              <a:rPr lang="en-US" sz="1800" dirty="0">
                <a:latin typeface="Candara" panose="020E0502030303020204" pitchFamily="34" charset="0"/>
              </a:rPr>
              <a:t> is the verification of the user's identification, and </a:t>
            </a:r>
            <a:r>
              <a:rPr lang="en-US" sz="1800" b="1" dirty="0">
                <a:solidFill>
                  <a:srgbClr val="002060"/>
                </a:solidFill>
                <a:latin typeface="Candara" panose="020E0502030303020204" pitchFamily="34" charset="0"/>
              </a:rPr>
              <a:t>authorization</a:t>
            </a:r>
            <a:r>
              <a:rPr lang="en-US" sz="1800" dirty="0">
                <a:latin typeface="Candara" panose="020E0502030303020204" pitchFamily="34" charset="0"/>
              </a:rPr>
              <a:t> is the access </a:t>
            </a:r>
            <a:r>
              <a:rPr lang="en-US" sz="1800" dirty="0" smtClean="0">
                <a:latin typeface="Candara" panose="020E0502030303020204" pitchFamily="34" charset="0"/>
              </a:rPr>
              <a:t>privilege to </a:t>
            </a:r>
            <a:r>
              <a:rPr lang="en-US" sz="1800" dirty="0">
                <a:latin typeface="Candara" panose="020E0502030303020204" pitchFamily="34" charset="0"/>
              </a:rPr>
              <a:t>the information. </a:t>
            </a:r>
            <a:endParaRPr lang="en-US" sz="1800" dirty="0" smtClean="0">
              <a:latin typeface="Candara" panose="020E0502030303020204" pitchFamily="34" charset="0"/>
            </a:endParaRPr>
          </a:p>
          <a:p>
            <a:endParaRPr lang="en-US" sz="1800" dirty="0">
              <a:latin typeface="Candara" panose="020E0502030303020204" pitchFamily="34" charset="0"/>
            </a:endParaRPr>
          </a:p>
          <a:p>
            <a:r>
              <a:rPr lang="en-US" sz="1800" dirty="0">
                <a:latin typeface="Candara" panose="020E0502030303020204" pitchFamily="34" charset="0"/>
              </a:rPr>
              <a:t>the user's identification and password, which </a:t>
            </a:r>
            <a:r>
              <a:rPr lang="en-US" sz="1800" dirty="0" smtClean="0">
                <a:latin typeface="Candara" panose="020E0502030303020204" pitchFamily="34" charset="0"/>
              </a:rPr>
              <a:t>are used </a:t>
            </a:r>
            <a:r>
              <a:rPr lang="en-US" sz="1800" dirty="0">
                <a:latin typeface="Candara" panose="020E0502030303020204" pitchFamily="34" charset="0"/>
              </a:rPr>
              <a:t>for </a:t>
            </a:r>
            <a:r>
              <a:rPr lang="en-US" sz="1800" dirty="0" smtClean="0">
                <a:latin typeface="Candara" panose="020E0502030303020204" pitchFamily="34" charset="0"/>
              </a:rPr>
              <a:t>authentication</a:t>
            </a:r>
          </a:p>
          <a:p>
            <a:endParaRPr lang="en-US" sz="1800" dirty="0">
              <a:latin typeface="Candara" panose="020E0502030303020204" pitchFamily="34" charset="0"/>
            </a:endParaRPr>
          </a:p>
          <a:p>
            <a:r>
              <a:rPr lang="en-US" sz="1800" dirty="0">
                <a:latin typeface="Candara" panose="020E0502030303020204" pitchFamily="34" charset="0"/>
              </a:rPr>
              <a:t>There </a:t>
            </a:r>
            <a:r>
              <a:rPr lang="en-US" sz="1800" dirty="0" smtClean="0">
                <a:latin typeface="Candara" panose="020E0502030303020204" pitchFamily="34" charset="0"/>
              </a:rPr>
              <a:t>are several </a:t>
            </a:r>
            <a:r>
              <a:rPr lang="en-US" sz="1800" dirty="0">
                <a:latin typeface="Candara" panose="020E0502030303020204" pitchFamily="34" charset="0"/>
              </a:rPr>
              <a:t>secure mechanisms for authentication, depending on complexity and sensitivity. </a:t>
            </a:r>
            <a:endParaRPr lang="en-US" sz="1800" dirty="0" smtClean="0">
              <a:latin typeface="Candara" panose="020E0502030303020204" pitchFamily="34" charset="0"/>
            </a:endParaRPr>
          </a:p>
          <a:p>
            <a:endParaRPr lang="en-US" sz="1800" dirty="0">
              <a:latin typeface="Candara" panose="020E0502030303020204" pitchFamily="34" charset="0"/>
            </a:endParaRPr>
          </a:p>
          <a:p>
            <a:r>
              <a:rPr lang="en-US" sz="1800" dirty="0" smtClean="0">
                <a:latin typeface="Candara" panose="020E0502030303020204" pitchFamily="34" charset="0"/>
              </a:rPr>
              <a:t>Authorization to use </a:t>
            </a:r>
            <a:r>
              <a:rPr lang="en-US" sz="1800" dirty="0">
                <a:latin typeface="Candara" panose="020E0502030303020204" pitchFamily="34" charset="0"/>
              </a:rPr>
              <a:t>the services could be a simple read, write, read-write, or no-access for a particular service. </a:t>
            </a:r>
            <a:endParaRPr lang="en-US" sz="1800" dirty="0" smtClean="0">
              <a:latin typeface="Candara" panose="020E0502030303020204" pitchFamily="34" charset="0"/>
            </a:endParaRPr>
          </a:p>
          <a:p>
            <a:endParaRPr lang="en-US" sz="1800" dirty="0">
              <a:latin typeface="Candara" panose="020E0502030303020204" pitchFamily="34" charset="0"/>
            </a:endParaRPr>
          </a:p>
          <a:p>
            <a:r>
              <a:rPr lang="en-US" sz="1800" dirty="0">
                <a:latin typeface="Candara" panose="020E0502030303020204" pitchFamily="34" charset="0"/>
              </a:rPr>
              <a:t>The </a:t>
            </a:r>
            <a:r>
              <a:rPr lang="en-US" sz="1800" dirty="0" smtClean="0">
                <a:latin typeface="Candara" panose="020E0502030303020204" pitchFamily="34" charset="0"/>
              </a:rPr>
              <a:t>privilege </a:t>
            </a:r>
            <a:r>
              <a:rPr lang="en-US" sz="1800" dirty="0">
                <a:latin typeface="Candara" panose="020E0502030303020204" pitchFamily="34" charset="0"/>
              </a:rPr>
              <a:t>of using the service could be for an indefinite period, or a finite period, or just for one-time use</a:t>
            </a:r>
            <a:r>
              <a:rPr lang="en-US" sz="1800" dirty="0" smtClean="0">
                <a:latin typeface="Candara" panose="020E0502030303020204" pitchFamily="34" charset="0"/>
              </a:rPr>
              <a:t>.</a:t>
            </a:r>
          </a:p>
          <a:p>
            <a:endParaRPr lang="en-US" sz="1800" dirty="0">
              <a:latin typeface="Candara" panose="020E0502030303020204" pitchFamily="34" charset="0"/>
            </a:endParaRPr>
          </a:p>
          <a:p>
            <a:r>
              <a:rPr lang="en-US" sz="1800" dirty="0">
                <a:latin typeface="Candara" panose="020E0502030303020204" pitchFamily="34" charset="0"/>
              </a:rPr>
              <a:t>There are two main classes of </a:t>
            </a:r>
            <a:r>
              <a:rPr lang="en-US" sz="1800" dirty="0" smtClean="0">
                <a:latin typeface="Candara" panose="020E0502030303020204" pitchFamily="34" charset="0"/>
              </a:rPr>
              <a:t>systems</a:t>
            </a:r>
            <a:r>
              <a:rPr lang="en-US" sz="1800" dirty="0">
                <a:latin typeface="Candara" panose="020E0502030303020204" pitchFamily="34" charset="0"/>
              </a:rPr>
              <a:t> of </a:t>
            </a:r>
            <a:r>
              <a:rPr lang="en-US" sz="1800" dirty="0" smtClean="0">
                <a:latin typeface="Candara" panose="020E0502030303020204" pitchFamily="34" charset="0"/>
              </a:rPr>
              <a:t>an authentication scheme</a:t>
            </a:r>
            <a:r>
              <a:rPr lang="en-US" sz="1800" dirty="0">
                <a:latin typeface="Candara" panose="020E0502030303020204" pitchFamily="34" charset="0"/>
              </a:rPr>
              <a:t>:</a:t>
            </a:r>
            <a:endParaRPr lang="en-US" sz="1800" dirty="0" smtClean="0">
              <a:latin typeface="Candara" panose="020E0502030303020204" pitchFamily="34" charset="0"/>
            </a:endParaRPr>
          </a:p>
          <a:p>
            <a:pPr marL="342900" indent="-342900">
              <a:buFont typeface="+mj-lt"/>
              <a:buAutoNum type="arabicPeriod"/>
            </a:pPr>
            <a:r>
              <a:rPr lang="en-US" sz="1800" dirty="0">
                <a:latin typeface="Candara" panose="020E0502030303020204" pitchFamily="34" charset="0"/>
              </a:rPr>
              <a:t>The </a:t>
            </a:r>
            <a:r>
              <a:rPr lang="en-US" sz="1800" dirty="0" smtClean="0">
                <a:latin typeface="Candara" panose="020E0502030303020204" pitchFamily="34" charset="0"/>
              </a:rPr>
              <a:t>first class the </a:t>
            </a:r>
            <a:r>
              <a:rPr lang="en-US" sz="1800" b="1" dirty="0">
                <a:solidFill>
                  <a:srgbClr val="669900"/>
                </a:solidFill>
                <a:latin typeface="Candara" panose="020E0502030303020204" pitchFamily="34" charset="0"/>
              </a:rPr>
              <a:t>client-server environment </a:t>
            </a:r>
            <a:r>
              <a:rPr lang="en-US" sz="1800" dirty="0">
                <a:latin typeface="Candara" panose="020E0502030303020204" pitchFamily="34" charset="0"/>
              </a:rPr>
              <a:t>in which there is a </a:t>
            </a:r>
            <a:r>
              <a:rPr lang="en-US" sz="1800" dirty="0" smtClean="0">
                <a:latin typeface="Candara" panose="020E0502030303020204" pitchFamily="34" charset="0"/>
              </a:rPr>
              <a:t>request-response communication </a:t>
            </a:r>
            <a:r>
              <a:rPr lang="en-US" sz="1800" dirty="0">
                <a:latin typeface="Candara" panose="020E0502030303020204" pitchFamily="34" charset="0"/>
              </a:rPr>
              <a:t>between the client and the server. </a:t>
            </a:r>
          </a:p>
          <a:p>
            <a:pPr marL="342900" indent="-342900">
              <a:buFont typeface="+mj-lt"/>
              <a:buAutoNum type="arabicPeriod"/>
            </a:pPr>
            <a:r>
              <a:rPr lang="en-US" sz="1800" dirty="0">
                <a:latin typeface="Candara" panose="020E0502030303020204" pitchFamily="34" charset="0"/>
              </a:rPr>
              <a:t>The second class of service is a </a:t>
            </a:r>
            <a:r>
              <a:rPr lang="en-US" sz="1800" b="1" dirty="0">
                <a:solidFill>
                  <a:srgbClr val="669900"/>
                </a:solidFill>
                <a:latin typeface="Candara" panose="020E0502030303020204" pitchFamily="34" charset="0"/>
              </a:rPr>
              <a:t>one-way communication environment</a:t>
            </a:r>
            <a:r>
              <a:rPr lang="en-US" sz="1800" dirty="0">
                <a:latin typeface="Candara" panose="020E0502030303020204" pitchFamily="34" charset="0"/>
              </a:rPr>
              <a:t>, such as email or </a:t>
            </a:r>
            <a:r>
              <a:rPr lang="en-US" sz="1800" dirty="0" smtClean="0">
                <a:latin typeface="Candara" panose="020E0502030303020204" pitchFamily="34" charset="0"/>
              </a:rPr>
              <a:t>e-commerce transaction</a:t>
            </a:r>
            <a:r>
              <a:rPr lang="en-US" sz="1800" dirty="0">
                <a:latin typeface="Candara" panose="020E0502030303020204" pitchFamily="34" charset="0"/>
              </a:rPr>
              <a:t>. The message transmitted by the source is received by the </a:t>
            </a:r>
            <a:r>
              <a:rPr lang="en-US" sz="1800" dirty="0" smtClean="0">
                <a:latin typeface="Candara" panose="020E0502030303020204" pitchFamily="34" charset="0"/>
              </a:rPr>
              <a:t>receiver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8"/>
        <p:cNvGrpSpPr/>
        <p:nvPr/>
      </p:nvGrpSpPr>
      <p:grpSpPr>
        <a:xfrm>
          <a:off x="0" y="0"/>
          <a:ext cx="0" cy="0"/>
          <a:chOff x="0" y="0"/>
          <a:chExt cx="0" cy="0"/>
        </a:xfrm>
      </p:grpSpPr>
      <p:cxnSp>
        <p:nvCxnSpPr>
          <p:cNvPr id="859" name="Shape 859"/>
          <p:cNvCxnSpPr/>
          <p:nvPr/>
        </p:nvCxnSpPr>
        <p:spPr>
          <a:xfrm>
            <a:off x="389964" y="4713286"/>
            <a:ext cx="5638800" cy="0"/>
          </a:xfrm>
          <a:prstGeom prst="straightConnector1">
            <a:avLst/>
          </a:prstGeom>
          <a:noFill/>
          <a:ln w="12700" cap="rnd" cmpd="sng">
            <a:solidFill>
              <a:schemeClr val="dk1"/>
            </a:solidFill>
            <a:prstDash val="solid"/>
            <a:miter/>
            <a:headEnd type="none" w="med" len="med"/>
            <a:tailEnd type="none" w="med" len="med"/>
          </a:ln>
        </p:spPr>
      </p:cxnSp>
      <p:sp>
        <p:nvSpPr>
          <p:cNvPr id="860" name="Shape 860"/>
          <p:cNvSpPr txBox="1"/>
          <p:nvPr/>
        </p:nvSpPr>
        <p:spPr>
          <a:xfrm>
            <a:off x="-219636" y="4713286"/>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861" name="Shape 861"/>
          <p:cNvSpPr txBox="1"/>
          <p:nvPr/>
        </p:nvSpPr>
        <p:spPr>
          <a:xfrm>
            <a:off x="313764" y="304799"/>
            <a:ext cx="55626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Ticket-Granting System</a:t>
            </a:r>
          </a:p>
        </p:txBody>
      </p:sp>
      <p:pic>
        <p:nvPicPr>
          <p:cNvPr id="862" name="Shape 862"/>
          <p:cNvPicPr preferRelativeResize="0"/>
          <p:nvPr/>
        </p:nvPicPr>
        <p:blipFill rotWithShape="1">
          <a:blip r:embed="rId3">
            <a:alphaModFix/>
          </a:blip>
          <a:srcRect/>
          <a:stretch/>
        </p:blipFill>
        <p:spPr>
          <a:xfrm>
            <a:off x="770965" y="914400"/>
            <a:ext cx="5049837" cy="3856037"/>
          </a:xfrm>
          <a:prstGeom prst="rect">
            <a:avLst/>
          </a:prstGeom>
          <a:noFill/>
          <a:ln>
            <a:noFill/>
          </a:ln>
        </p:spPr>
      </p:pic>
      <p:sp>
        <p:nvSpPr>
          <p:cNvPr id="863" name="Shape 863"/>
          <p:cNvSpPr txBox="1"/>
          <p:nvPr/>
        </p:nvSpPr>
        <p:spPr>
          <a:xfrm>
            <a:off x="313764" y="5105400"/>
            <a:ext cx="6056312" cy="2892425"/>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t>
            </a:r>
            <a:r>
              <a:rPr lang="en-US" sz="1800" dirty="0">
                <a:solidFill>
                  <a:schemeClr val="dk1"/>
                </a:solidFill>
                <a:latin typeface="Candara" panose="020E0502030303020204" pitchFamily="34" charset="0"/>
              </a:rPr>
              <a:t>Used in client/server authentication system</a:t>
            </a:r>
          </a:p>
          <a:p>
            <a:pPr>
              <a:buClr>
                <a:schemeClr val="dk1"/>
              </a:buClr>
              <a:buSzPct val="100000"/>
              <a:buFont typeface="Arial"/>
              <a:buChar char="•"/>
            </a:pPr>
            <a:r>
              <a:rPr lang="en-US" sz="1800" dirty="0">
                <a:solidFill>
                  <a:schemeClr val="dk1"/>
                </a:solidFill>
                <a:latin typeface="Candara" panose="020E0502030303020204" pitchFamily="34" charset="0"/>
              </a:rPr>
              <a:t> Kerberos developed by MIT</a:t>
            </a:r>
          </a:p>
          <a:p>
            <a:pPr>
              <a:buClr>
                <a:schemeClr val="dk1"/>
              </a:buClr>
              <a:buSzPct val="100000"/>
              <a:buFont typeface="Arial"/>
              <a:buChar char="•"/>
            </a:pPr>
            <a:r>
              <a:rPr lang="en-US" sz="1800" dirty="0">
                <a:solidFill>
                  <a:schemeClr val="dk1"/>
                </a:solidFill>
                <a:latin typeface="Candara" panose="020E0502030303020204" pitchFamily="34" charset="0"/>
              </a:rPr>
              <a:t> Steps:</a:t>
            </a:r>
          </a:p>
          <a:p>
            <a:pPr marL="457200" lvl="1">
              <a:buClr>
                <a:schemeClr val="dk1"/>
              </a:buClr>
              <a:buSzPct val="100000"/>
              <a:buFont typeface="Arial"/>
              <a:buChar char="•"/>
            </a:pPr>
            <a:r>
              <a:rPr lang="en-US" sz="1800" dirty="0">
                <a:solidFill>
                  <a:schemeClr val="dk1"/>
                </a:solidFill>
                <a:latin typeface="Candara" panose="020E0502030303020204" pitchFamily="34" charset="0"/>
              </a:rPr>
              <a:t> User logs on to client workstation</a:t>
            </a:r>
          </a:p>
          <a:p>
            <a:pPr marL="457200" lvl="1">
              <a:buClr>
                <a:schemeClr val="dk1"/>
              </a:buClr>
              <a:buSzPct val="100000"/>
              <a:buFont typeface="Arial"/>
              <a:buChar char="•"/>
            </a:pPr>
            <a:r>
              <a:rPr lang="en-US" sz="1800" dirty="0">
                <a:solidFill>
                  <a:schemeClr val="dk1"/>
                </a:solidFill>
                <a:latin typeface="Candara" panose="020E0502030303020204" pitchFamily="34" charset="0"/>
              </a:rPr>
              <a:t> Login request sent to authentication server</a:t>
            </a:r>
          </a:p>
          <a:p>
            <a:pPr marL="457200" lvl="1">
              <a:buClr>
                <a:schemeClr val="dk1"/>
              </a:buClr>
              <a:buSzPct val="100000"/>
              <a:buFont typeface="Arial"/>
              <a:buChar char="•"/>
            </a:pPr>
            <a:r>
              <a:rPr lang="en-US" sz="1800" dirty="0">
                <a:solidFill>
                  <a:schemeClr val="dk1"/>
                </a:solidFill>
                <a:latin typeface="Candara" panose="020E0502030303020204" pitchFamily="34" charset="0"/>
              </a:rPr>
              <a:t> AS checks ACL, grants encrypted ticket to client</a:t>
            </a:r>
          </a:p>
          <a:p>
            <a:pPr marL="457200" lvl="1">
              <a:buClr>
                <a:schemeClr val="dk1"/>
              </a:buClr>
              <a:buSzPct val="100000"/>
              <a:buFont typeface="Arial"/>
              <a:buChar char="•"/>
            </a:pPr>
            <a:r>
              <a:rPr lang="en-US" sz="1800" dirty="0">
                <a:solidFill>
                  <a:schemeClr val="dk1"/>
                </a:solidFill>
                <a:latin typeface="Candara" panose="020E0502030303020204" pitchFamily="34" charset="0"/>
              </a:rPr>
              <a:t> Client obtains from TGS service-granting ticket</a:t>
            </a:r>
            <a:br>
              <a:rPr lang="en-US" sz="1800" dirty="0">
                <a:solidFill>
                  <a:schemeClr val="dk1"/>
                </a:solidFill>
                <a:latin typeface="Candara" panose="020E0502030303020204" pitchFamily="34" charset="0"/>
              </a:rPr>
            </a:br>
            <a:r>
              <a:rPr lang="en-US" sz="1800" dirty="0">
                <a:solidFill>
                  <a:schemeClr val="dk1"/>
                </a:solidFill>
                <a:latin typeface="Candara" panose="020E0502030303020204" pitchFamily="34" charset="0"/>
              </a:rPr>
              <a:t>  and session key</a:t>
            </a:r>
          </a:p>
          <a:p>
            <a:pPr marL="457200" lvl="1">
              <a:buClr>
                <a:schemeClr val="dk1"/>
              </a:buClr>
              <a:buSzPct val="100000"/>
              <a:buFont typeface="Arial"/>
              <a:buChar char="•"/>
            </a:pPr>
            <a:r>
              <a:rPr lang="en-US" sz="1800" dirty="0">
                <a:solidFill>
                  <a:schemeClr val="dk1"/>
                </a:solidFill>
                <a:latin typeface="Candara" panose="020E0502030303020204" pitchFamily="34" charset="0"/>
              </a:rPr>
              <a:t> Application Server validates ticket and session key, </a:t>
            </a:r>
            <a:br>
              <a:rPr lang="en-US" sz="1800" dirty="0">
                <a:solidFill>
                  <a:schemeClr val="dk1"/>
                </a:solidFill>
                <a:latin typeface="Candara" panose="020E0502030303020204" pitchFamily="34" charset="0"/>
              </a:rPr>
            </a:br>
            <a:r>
              <a:rPr lang="en-US" sz="1800" dirty="0">
                <a:solidFill>
                  <a:schemeClr val="dk1"/>
                </a:solidFill>
                <a:latin typeface="Candara" panose="020E0502030303020204" pitchFamily="34" charset="0"/>
              </a:rPr>
              <a:t>  and then provides service</a:t>
            </a:r>
          </a:p>
        </p:txBody>
      </p:sp>
      <p:cxnSp>
        <p:nvCxnSpPr>
          <p:cNvPr id="867" name="Shape 867"/>
          <p:cNvCxnSpPr/>
          <p:nvPr/>
        </p:nvCxnSpPr>
        <p:spPr>
          <a:xfrm>
            <a:off x="313764"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868" name="Shape 868"/>
          <p:cNvSpPr txBox="1"/>
          <p:nvPr/>
        </p:nvSpPr>
        <p:spPr>
          <a:xfrm>
            <a:off x="313765"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TextBox 1"/>
          <p:cNvSpPr txBox="1"/>
          <p:nvPr/>
        </p:nvSpPr>
        <p:spPr>
          <a:xfrm>
            <a:off x="6201803" y="304799"/>
            <a:ext cx="5647753" cy="7478970"/>
          </a:xfrm>
          <a:prstGeom prst="rect">
            <a:avLst/>
          </a:prstGeom>
          <a:noFill/>
        </p:spPr>
        <p:txBody>
          <a:bodyPr wrap="square" rtlCol="0">
            <a:spAutoFit/>
          </a:bodyPr>
          <a:lstStyle/>
          <a:p>
            <a:r>
              <a:rPr lang="en-US" sz="1600" dirty="0">
                <a:latin typeface="Candara" panose="020E0502030303020204" pitchFamily="34" charset="0"/>
              </a:rPr>
              <a:t>Client-Server Authentication </a:t>
            </a:r>
            <a:r>
              <a:rPr lang="en-US" sz="1600" dirty="0" smtClean="0">
                <a:latin typeface="Candara" panose="020E0502030303020204" pitchFamily="34" charset="0"/>
              </a:rPr>
              <a:t>Systems</a:t>
            </a:r>
          </a:p>
          <a:p>
            <a:endParaRPr lang="en-US" sz="1600" dirty="0">
              <a:latin typeface="Candara" panose="020E0502030303020204" pitchFamily="34" charset="0"/>
            </a:endParaRPr>
          </a:p>
          <a:p>
            <a:r>
              <a:rPr lang="en-US" sz="1600" dirty="0">
                <a:latin typeface="Candara" panose="020E0502030303020204" pitchFamily="34" charset="0"/>
              </a:rPr>
              <a:t>the implementation of </a:t>
            </a:r>
            <a:r>
              <a:rPr lang="en-US" sz="1600" dirty="0" smtClean="0">
                <a:latin typeface="Candara" panose="020E0502030303020204" pitchFamily="34" charset="0"/>
              </a:rPr>
              <a:t>authentication function </a:t>
            </a:r>
            <a:r>
              <a:rPr lang="en-US" sz="1600" dirty="0">
                <a:latin typeface="Candara" panose="020E0502030303020204" pitchFamily="34" charset="0"/>
              </a:rPr>
              <a:t>in each: </a:t>
            </a:r>
            <a:r>
              <a:rPr lang="en-US" sz="1600" dirty="0">
                <a:solidFill>
                  <a:srgbClr val="0070C0"/>
                </a:solidFill>
                <a:latin typeface="Candara" panose="020E0502030303020204" pitchFamily="34" charset="0"/>
              </a:rPr>
              <a:t>host/user environment</a:t>
            </a:r>
            <a:r>
              <a:rPr lang="en-US" sz="1600" dirty="0">
                <a:latin typeface="Candara" panose="020E0502030303020204" pitchFamily="34" charset="0"/>
              </a:rPr>
              <a:t>, a </a:t>
            </a:r>
            <a:r>
              <a:rPr lang="en-US" sz="1600" dirty="0">
                <a:solidFill>
                  <a:srgbClr val="0070C0"/>
                </a:solidFill>
                <a:latin typeface="Candara" panose="020E0502030303020204" pitchFamily="34" charset="0"/>
              </a:rPr>
              <a:t>ticket-granting system</a:t>
            </a:r>
            <a:r>
              <a:rPr lang="en-US" sz="1600" dirty="0">
                <a:latin typeface="Candara" panose="020E0502030303020204" pitchFamily="34" charset="0"/>
              </a:rPr>
              <a:t>, an </a:t>
            </a:r>
            <a:r>
              <a:rPr lang="en-US" sz="1600" dirty="0">
                <a:solidFill>
                  <a:srgbClr val="0070C0"/>
                </a:solidFill>
                <a:latin typeface="Candara" panose="020E0502030303020204" pitchFamily="34" charset="0"/>
              </a:rPr>
              <a:t>authentication system</a:t>
            </a:r>
            <a:r>
              <a:rPr lang="en-US" sz="1600" dirty="0">
                <a:latin typeface="Candara" panose="020E0502030303020204" pitchFamily="34" charset="0"/>
              </a:rPr>
              <a:t>, and </a:t>
            </a:r>
            <a:r>
              <a:rPr lang="en-US" sz="1600" dirty="0" smtClean="0">
                <a:solidFill>
                  <a:srgbClr val="0070C0"/>
                </a:solidFill>
                <a:latin typeface="Candara" panose="020E0502030303020204" pitchFamily="34" charset="0"/>
              </a:rPr>
              <a:t>authentication </a:t>
            </a:r>
            <a:r>
              <a:rPr lang="en-US" sz="1600" dirty="0">
                <a:solidFill>
                  <a:srgbClr val="0070C0"/>
                </a:solidFill>
                <a:latin typeface="Candara" panose="020E0502030303020204" pitchFamily="34" charset="0"/>
              </a:rPr>
              <a:t>using cryptographic function</a:t>
            </a:r>
            <a:r>
              <a:rPr lang="en-US" sz="1600" dirty="0" smtClean="0">
                <a:solidFill>
                  <a:srgbClr val="0070C0"/>
                </a:solidFill>
                <a:latin typeface="Candara" panose="020E0502030303020204" pitchFamily="34" charset="0"/>
              </a:rPr>
              <a:t>.</a:t>
            </a:r>
          </a:p>
          <a:p>
            <a:endParaRPr lang="en-US" sz="1600" dirty="0">
              <a:latin typeface="Candara" panose="020E0502030303020204" pitchFamily="34" charset="0"/>
            </a:endParaRPr>
          </a:p>
          <a:p>
            <a:r>
              <a:rPr lang="en-US" sz="1800" b="1" dirty="0" smtClean="0">
                <a:solidFill>
                  <a:srgbClr val="0070C0"/>
                </a:solidFill>
                <a:latin typeface="Candara" panose="020E0502030303020204" pitchFamily="34" charset="0"/>
              </a:rPr>
              <a:t>Host/User Authentication.</a:t>
            </a:r>
          </a:p>
          <a:p>
            <a:r>
              <a:rPr lang="en-US" sz="1600" dirty="0">
                <a:latin typeface="Candara" panose="020E0502030303020204" pitchFamily="34" charset="0"/>
              </a:rPr>
              <a:t>Host authentication involves </a:t>
            </a:r>
            <a:r>
              <a:rPr lang="en-US" sz="1600" dirty="0" smtClean="0">
                <a:latin typeface="Candara" panose="020E0502030303020204" pitchFamily="34" charset="0"/>
              </a:rPr>
              <a:t>certain hosts </a:t>
            </a:r>
            <a:r>
              <a:rPr lang="en-US" sz="1600" dirty="0">
                <a:latin typeface="Candara" panose="020E0502030303020204" pitchFamily="34" charset="0"/>
              </a:rPr>
              <a:t>to be validated by the server providing the service. The server recognizes the host by the host address. user authentication, which is done by the user providing identification and a </a:t>
            </a:r>
            <a:r>
              <a:rPr lang="en-US" sz="1600" dirty="0" smtClean="0">
                <a:latin typeface="Candara" panose="020E0502030303020204" pitchFamily="34" charset="0"/>
              </a:rPr>
              <a:t>password. The </a:t>
            </a:r>
            <a:r>
              <a:rPr lang="en-US" sz="1600" dirty="0">
                <a:latin typeface="Candara" panose="020E0502030303020204" pitchFamily="34" charset="0"/>
              </a:rPr>
              <a:t>main problem with the password is that it is detected easily by eavesdropping, say using a </a:t>
            </a:r>
            <a:r>
              <a:rPr lang="en-US" sz="1600" dirty="0" smtClean="0">
                <a:latin typeface="Candara" panose="020E0502030303020204" pitchFamily="34" charset="0"/>
              </a:rPr>
              <a:t>network probe</a:t>
            </a:r>
            <a:r>
              <a:rPr lang="en-US" sz="1600" dirty="0">
                <a:latin typeface="Candara" panose="020E0502030303020204" pitchFamily="34" charset="0"/>
              </a:rPr>
              <a:t>. To protect against the threat </a:t>
            </a:r>
            <a:r>
              <a:rPr lang="en-US" sz="1600" dirty="0" smtClean="0">
                <a:latin typeface="Candara" panose="020E0502030303020204" pitchFamily="34" charset="0"/>
              </a:rPr>
              <a:t>of </a:t>
            </a:r>
            <a:r>
              <a:rPr lang="en-US" sz="1600" b="1" dirty="0" smtClean="0">
                <a:latin typeface="Candara" panose="020E0502030303020204" pitchFamily="34" charset="0"/>
              </a:rPr>
              <a:t>eavesdropping</a:t>
            </a:r>
            <a:r>
              <a:rPr lang="en-US" sz="1600" dirty="0">
                <a:latin typeface="Candara" panose="020E0502030303020204" pitchFamily="34" charset="0"/>
              </a:rPr>
              <a:t>, the security is enhanced by encrypting the </a:t>
            </a:r>
            <a:r>
              <a:rPr lang="en-US" sz="1600" dirty="0" smtClean="0">
                <a:latin typeface="Candara" panose="020E0502030303020204" pitchFamily="34" charset="0"/>
              </a:rPr>
              <a:t>password before </a:t>
            </a:r>
            <a:r>
              <a:rPr lang="en-US" sz="1600" dirty="0">
                <a:latin typeface="Candara" panose="020E0502030303020204" pitchFamily="34" charset="0"/>
              </a:rPr>
              <a:t>transmission.</a:t>
            </a:r>
          </a:p>
          <a:p>
            <a:endParaRPr lang="en-US" sz="1600" dirty="0" smtClean="0">
              <a:latin typeface="Candara" panose="020E0502030303020204" pitchFamily="34" charset="0"/>
            </a:endParaRPr>
          </a:p>
          <a:p>
            <a:r>
              <a:rPr lang="en-US" sz="1800" b="1" dirty="0">
                <a:solidFill>
                  <a:srgbClr val="0070C0"/>
                </a:solidFill>
                <a:latin typeface="Candara" panose="020E0502030303020204" pitchFamily="34" charset="0"/>
              </a:rPr>
              <a:t>Ticket-Granting System</a:t>
            </a:r>
            <a:r>
              <a:rPr lang="en-US" sz="1800" b="1" dirty="0" smtClean="0">
                <a:solidFill>
                  <a:srgbClr val="0070C0"/>
                </a:solidFill>
                <a:latin typeface="Candara" panose="020E0502030303020204" pitchFamily="34" charset="0"/>
              </a:rPr>
              <a:t>.</a:t>
            </a:r>
          </a:p>
          <a:p>
            <a:r>
              <a:rPr lang="en-US" sz="1600" dirty="0">
                <a:latin typeface="Candara" panose="020E0502030303020204" pitchFamily="34" charset="0"/>
              </a:rPr>
              <a:t>Figure 11.38 </a:t>
            </a:r>
            <a:r>
              <a:rPr lang="en-US" sz="1600" dirty="0" smtClean="0">
                <a:latin typeface="Candara" panose="020E0502030303020204" pitchFamily="34" charset="0"/>
              </a:rPr>
              <a:t>shows the </a:t>
            </a:r>
            <a:r>
              <a:rPr lang="en-US" sz="1600" dirty="0">
                <a:latin typeface="Candara" panose="020E0502030303020204" pitchFamily="34" charset="0"/>
              </a:rPr>
              <a:t>ticket-granting system with Kerberos. Kerberos consists of an authentication server and a </a:t>
            </a:r>
            <a:r>
              <a:rPr lang="en-US" sz="1600" dirty="0" smtClean="0">
                <a:latin typeface="Candara" panose="020E0502030303020204" pitchFamily="34" charset="0"/>
              </a:rPr>
              <a:t>ticket-granting server. The user logs into a client workstation and sends a login request to the authentication server. After verifying that the user is on the access control list, the authentication server gives an encrypted ticket-granting ticket to the client. The client workstation requests a password from the user, which it uses to decrypt the message from the authentication server. The client then interacts </a:t>
            </a:r>
            <a:r>
              <a:rPr lang="en-US" sz="1600" dirty="0">
                <a:latin typeface="Candara" panose="020E0502030303020204" pitchFamily="34" charset="0"/>
              </a:rPr>
              <a:t>with the ticket-granting server and obtains a service-granting ticket and a session key to use the </a:t>
            </a:r>
            <a:r>
              <a:rPr lang="en-US" sz="1600" dirty="0" smtClean="0">
                <a:latin typeface="Candara" panose="020E0502030303020204" pitchFamily="34" charset="0"/>
              </a:rPr>
              <a:t>application server</a:t>
            </a:r>
            <a:r>
              <a:rPr lang="en-US" sz="1600" dirty="0">
                <a:latin typeface="Candara" panose="020E0502030303020204" pitchFamily="34" charset="0"/>
              </a:rPr>
              <a:t>. </a:t>
            </a:r>
            <a:endParaRPr lang="en-US" sz="1600" dirty="0" smtClean="0">
              <a:latin typeface="Candara" panose="020E0502030303020204" pitchFamily="34" charset="0"/>
            </a:endParaRPr>
          </a:p>
          <a:p>
            <a:endParaRPr lang="en-US" sz="1600" dirty="0">
              <a:latin typeface="Candara" panose="020E0502030303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cxnSp>
        <p:nvCxnSpPr>
          <p:cNvPr id="137" name="Shape 137"/>
          <p:cNvCxnSpPr/>
          <p:nvPr/>
        </p:nvCxnSpPr>
        <p:spPr>
          <a:xfrm>
            <a:off x="237744" y="4176709"/>
            <a:ext cx="5638800" cy="0"/>
          </a:xfrm>
          <a:prstGeom prst="straightConnector1">
            <a:avLst/>
          </a:prstGeom>
          <a:noFill/>
          <a:ln w="12700" cap="rnd" cmpd="sng">
            <a:solidFill>
              <a:schemeClr val="dk1"/>
            </a:solidFill>
            <a:prstDash val="solid"/>
            <a:miter/>
            <a:headEnd type="none" w="med" len="med"/>
            <a:tailEnd type="none" w="med" len="med"/>
          </a:ln>
        </p:spPr>
      </p:cxnSp>
      <p:sp>
        <p:nvSpPr>
          <p:cNvPr id="138" name="Shape 138"/>
          <p:cNvSpPr txBox="1"/>
          <p:nvPr/>
        </p:nvSpPr>
        <p:spPr>
          <a:xfrm>
            <a:off x="-295656" y="417670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139" name="Shape 139"/>
          <p:cNvSpPr txBox="1"/>
          <p:nvPr/>
        </p:nvSpPr>
        <p:spPr>
          <a:xfrm>
            <a:off x="237744" y="304799"/>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Circuit </a:t>
            </a:r>
            <a:r>
              <a:rPr lang="en-US" sz="3200" b="1" dirty="0">
                <a:solidFill>
                  <a:srgbClr val="0070C0"/>
                </a:solidFill>
                <a:latin typeface="Candara" panose="020E0502030303020204" pitchFamily="34" charset="0"/>
              </a:rPr>
              <a:t>Provisioning</a:t>
            </a:r>
          </a:p>
        </p:txBody>
      </p:sp>
      <p:sp>
        <p:nvSpPr>
          <p:cNvPr id="140" name="Shape 140"/>
          <p:cNvSpPr txBox="1"/>
          <p:nvPr/>
        </p:nvSpPr>
        <p:spPr>
          <a:xfrm>
            <a:off x="237745" y="990599"/>
            <a:ext cx="5567361" cy="31400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b="1" dirty="0">
                <a:solidFill>
                  <a:srgbClr val="0070C0"/>
                </a:solidFill>
                <a:latin typeface="Candara" panose="020E0502030303020204" pitchFamily="34" charset="0"/>
              </a:rPr>
              <a:t> Network Provisioning</a:t>
            </a:r>
          </a:p>
          <a:p>
            <a:pPr marL="457200" lvl="1">
              <a:buClr>
                <a:schemeClr val="dk1"/>
              </a:buClr>
              <a:buSzPct val="100000"/>
              <a:buFont typeface="Arial"/>
              <a:buChar char="•"/>
            </a:pPr>
            <a:r>
              <a:rPr lang="en-US" sz="2000" dirty="0">
                <a:solidFill>
                  <a:schemeClr val="dk1"/>
                </a:solidFill>
                <a:latin typeface="Candara" panose="020E0502030303020204" pitchFamily="34" charset="0"/>
              </a:rPr>
              <a:t> Provisioning of network resources</a:t>
            </a:r>
          </a:p>
          <a:p>
            <a:pPr marL="914400" lvl="2">
              <a:buClr>
                <a:schemeClr val="dk1"/>
              </a:buClr>
              <a:buSzPct val="100000"/>
              <a:buFont typeface="Arial"/>
              <a:buChar char="•"/>
            </a:pPr>
            <a:r>
              <a:rPr lang="en-US" sz="2000" dirty="0">
                <a:solidFill>
                  <a:schemeClr val="dk1"/>
                </a:solidFill>
                <a:latin typeface="Candara" panose="020E0502030303020204" pitchFamily="34" charset="0"/>
              </a:rPr>
              <a:t> Design</a:t>
            </a:r>
          </a:p>
          <a:p>
            <a:pPr marL="914400" lvl="2">
              <a:buClr>
                <a:schemeClr val="dk1"/>
              </a:buClr>
              <a:buSzPct val="100000"/>
              <a:buFont typeface="Arial"/>
              <a:buChar char="•"/>
            </a:pPr>
            <a:r>
              <a:rPr lang="en-US" sz="2000" dirty="0">
                <a:solidFill>
                  <a:schemeClr val="dk1"/>
                </a:solidFill>
                <a:latin typeface="Candara" panose="020E0502030303020204" pitchFamily="34" charset="0"/>
              </a:rPr>
              <a:t> Installation and maintenance</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CC6600"/>
                </a:solidFill>
                <a:latin typeface="Candara" panose="020E0502030303020204" pitchFamily="34" charset="0"/>
              </a:rPr>
              <a:t>Circuit-switched network</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CC6600"/>
                </a:solidFill>
                <a:latin typeface="Candara" panose="020E0502030303020204" pitchFamily="34" charset="0"/>
              </a:rPr>
              <a:t>Packet-switched network</a:t>
            </a:r>
            <a:r>
              <a:rPr lang="en-US" sz="2000" dirty="0">
                <a:solidFill>
                  <a:schemeClr val="dk1"/>
                </a:solidFill>
                <a:latin typeface="Candara" panose="020E0502030303020204" pitchFamily="34" charset="0"/>
              </a:rPr>
              <a:t>, configuration for</a:t>
            </a:r>
          </a:p>
          <a:p>
            <a:pPr marL="914400" lvl="2">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Protocol </a:t>
            </a:r>
          </a:p>
          <a:p>
            <a:pPr marL="914400" lvl="2">
              <a:buClr>
                <a:schemeClr val="dk1"/>
              </a:buClr>
              <a:buSzPct val="100000"/>
              <a:buFont typeface="Arial"/>
              <a:buChar char="•"/>
            </a:pPr>
            <a:r>
              <a:rPr lang="en-US" sz="2000" b="1" dirty="0">
                <a:solidFill>
                  <a:srgbClr val="669900"/>
                </a:solidFill>
                <a:latin typeface="Candara" panose="020E0502030303020204" pitchFamily="34" charset="0"/>
              </a:rPr>
              <a:t> Performance</a:t>
            </a:r>
          </a:p>
          <a:p>
            <a:pPr marL="914400" lvl="2">
              <a:buClr>
                <a:schemeClr val="dk1"/>
              </a:buClr>
              <a:buSzPct val="100000"/>
              <a:buFont typeface="Arial"/>
              <a:buChar char="•"/>
            </a:pPr>
            <a:r>
              <a:rPr lang="en-US" sz="2000" b="1" dirty="0">
                <a:solidFill>
                  <a:srgbClr val="669900"/>
                </a:solidFill>
                <a:latin typeface="Candara" panose="020E0502030303020204" pitchFamily="34" charset="0"/>
              </a:rPr>
              <a:t> QoS</a:t>
            </a:r>
          </a:p>
          <a:p>
            <a:pPr marL="457200" lvl="1">
              <a:buClr>
                <a:schemeClr val="dk1"/>
              </a:buClr>
              <a:buSzPct val="100000"/>
              <a:buFont typeface="Arial"/>
              <a:buChar char="•"/>
            </a:pPr>
            <a:r>
              <a:rPr lang="en-US" sz="2000" dirty="0">
                <a:solidFill>
                  <a:schemeClr val="dk1"/>
                </a:solidFill>
                <a:latin typeface="Candara" panose="020E0502030303020204" pitchFamily="34" charset="0"/>
              </a:rPr>
              <a:t> ATM networks</a:t>
            </a:r>
          </a:p>
        </p:txBody>
      </p:sp>
      <p:sp>
        <p:nvSpPr>
          <p:cNvPr id="141" name="Shape 141"/>
          <p:cNvSpPr txBox="1"/>
          <p:nvPr/>
        </p:nvSpPr>
        <p:spPr>
          <a:xfrm>
            <a:off x="39306" y="4584692"/>
            <a:ext cx="6111875" cy="16160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Examples:</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TIRKS</a:t>
            </a:r>
            <a:r>
              <a:rPr lang="en-US" sz="2000" dirty="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(Trunk Integrated Record Keeping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System) for circuit-switched networks</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E1</a:t>
            </a:r>
            <a:r>
              <a:rPr lang="en-US" sz="2000" dirty="0">
                <a:solidFill>
                  <a:schemeClr val="dk1"/>
                </a:solidFill>
                <a:latin typeface="Candara" panose="020E0502030303020204" pitchFamily="34" charset="0"/>
              </a:rPr>
              <a:t> in </a:t>
            </a:r>
            <a:r>
              <a:rPr lang="en-US" sz="2000" b="1" dirty="0">
                <a:solidFill>
                  <a:schemeClr val="dk1"/>
                </a:solidFill>
                <a:latin typeface="Candara" panose="020E0502030303020204" pitchFamily="34" charset="0"/>
              </a:rPr>
              <a:t>TIRKS</a:t>
            </a:r>
            <a:r>
              <a:rPr lang="en-US" sz="2000" dirty="0">
                <a:solidFill>
                  <a:schemeClr val="dk1"/>
                </a:solidFill>
                <a:latin typeface="Candara" panose="020E0502030303020204" pitchFamily="34" charset="0"/>
              </a:rPr>
              <a:t> for equipment management</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F1</a:t>
            </a:r>
            <a:r>
              <a:rPr lang="en-US" sz="2000" dirty="0">
                <a:solidFill>
                  <a:schemeClr val="dk1"/>
                </a:solidFill>
                <a:latin typeface="Candara" panose="020E0502030303020204" pitchFamily="34" charset="0"/>
              </a:rPr>
              <a:t> in </a:t>
            </a:r>
            <a:r>
              <a:rPr lang="en-US" sz="2000" b="1" dirty="0">
                <a:solidFill>
                  <a:schemeClr val="dk1"/>
                </a:solidFill>
                <a:latin typeface="Candara" panose="020E0502030303020204" pitchFamily="34" charset="0"/>
              </a:rPr>
              <a:t>TIRKS</a:t>
            </a:r>
            <a:r>
              <a:rPr lang="en-US" sz="2000" dirty="0">
                <a:solidFill>
                  <a:schemeClr val="dk1"/>
                </a:solidFill>
                <a:latin typeface="Candara" panose="020E0502030303020204" pitchFamily="34" charset="0"/>
              </a:rPr>
              <a:t> for facilities management</a:t>
            </a:r>
          </a:p>
        </p:txBody>
      </p:sp>
      <p:cxnSp>
        <p:nvCxnSpPr>
          <p:cNvPr id="145" name="Shape 145"/>
          <p:cNvCxnSpPr/>
          <p:nvPr/>
        </p:nvCxnSpPr>
        <p:spPr>
          <a:xfrm>
            <a:off x="237744"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146" name="Shape 146"/>
          <p:cNvSpPr txBox="1"/>
          <p:nvPr/>
        </p:nvSpPr>
        <p:spPr>
          <a:xfrm>
            <a:off x="237745"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10" name="TextBox 9"/>
          <p:cNvSpPr txBox="1"/>
          <p:nvPr/>
        </p:nvSpPr>
        <p:spPr>
          <a:xfrm>
            <a:off x="6143244" y="190500"/>
            <a:ext cx="6010656" cy="7417415"/>
          </a:xfrm>
          <a:prstGeom prst="rect">
            <a:avLst/>
          </a:prstGeom>
          <a:noFill/>
        </p:spPr>
        <p:txBody>
          <a:bodyPr wrap="square" rtlCol="0">
            <a:spAutoFit/>
          </a:bodyPr>
          <a:lstStyle/>
          <a:p>
            <a:r>
              <a:rPr lang="en-US" b="1" dirty="0">
                <a:solidFill>
                  <a:srgbClr val="0070C0"/>
                </a:solidFill>
                <a:latin typeface="Candara" panose="020E0502030303020204" pitchFamily="34" charset="0"/>
              </a:rPr>
              <a:t>Network provisioning</a:t>
            </a:r>
            <a:r>
              <a:rPr lang="en-US" dirty="0">
                <a:latin typeface="Candara" panose="020E0502030303020204" pitchFamily="34" charset="0"/>
              </a:rPr>
              <a:t>, also called </a:t>
            </a:r>
            <a:r>
              <a:rPr lang="en-US" b="1" dirty="0">
                <a:solidFill>
                  <a:srgbClr val="0070C0"/>
                </a:solidFill>
                <a:latin typeface="Candara" panose="020E0502030303020204" pitchFamily="34" charset="0"/>
              </a:rPr>
              <a:t>circuit provisioning </a:t>
            </a:r>
            <a:r>
              <a:rPr lang="en-US" dirty="0">
                <a:latin typeface="Candara" panose="020E0502030303020204" pitchFamily="34" charset="0"/>
              </a:rPr>
              <a:t>in the </a:t>
            </a:r>
            <a:r>
              <a:rPr lang="en-US" b="1" dirty="0">
                <a:latin typeface="Candara" panose="020E0502030303020204" pitchFamily="34" charset="0"/>
              </a:rPr>
              <a:t>telephone </a:t>
            </a:r>
            <a:r>
              <a:rPr lang="en-US" b="1" dirty="0" smtClean="0">
                <a:latin typeface="Candara" panose="020E0502030303020204" pitchFamily="34" charset="0"/>
              </a:rPr>
              <a:t>industry</a:t>
            </a:r>
            <a:r>
              <a:rPr lang="en-US" dirty="0" smtClean="0">
                <a:latin typeface="Candara" panose="020E0502030303020204" pitchFamily="34" charset="0"/>
              </a:rPr>
              <a:t>. </a:t>
            </a:r>
            <a:r>
              <a:rPr lang="en-US" dirty="0">
                <a:latin typeface="Candara" panose="020E0502030303020204" pitchFamily="34" charset="0"/>
              </a:rPr>
              <a:t>The design of a </a:t>
            </a:r>
            <a:r>
              <a:rPr lang="en-US" b="1" dirty="0">
                <a:solidFill>
                  <a:srgbClr val="0070C0"/>
                </a:solidFill>
                <a:latin typeface="Candara" panose="020E0502030303020204" pitchFamily="34" charset="0"/>
              </a:rPr>
              <a:t>trunk</a:t>
            </a:r>
            <a:r>
              <a:rPr lang="en-US" dirty="0">
                <a:latin typeface="Candara" panose="020E0502030303020204" pitchFamily="34" charset="0"/>
              </a:rPr>
              <a:t> </a:t>
            </a:r>
            <a:r>
              <a:rPr lang="en-US" dirty="0" smtClean="0">
                <a:latin typeface="Candara" panose="020E0502030303020204" pitchFamily="34" charset="0"/>
              </a:rPr>
              <a:t>and </a:t>
            </a:r>
            <a:r>
              <a:rPr lang="en-US" dirty="0">
                <a:latin typeface="Candara" panose="020E0502030303020204" pitchFamily="34" charset="0"/>
              </a:rPr>
              <a:t>a </a:t>
            </a:r>
            <a:r>
              <a:rPr lang="en-US" b="1" dirty="0">
                <a:latin typeface="Candara" panose="020E0502030303020204" pitchFamily="34" charset="0"/>
              </a:rPr>
              <a:t>special service </a:t>
            </a:r>
            <a:r>
              <a:rPr lang="en-US" b="1" dirty="0" smtClean="0">
                <a:solidFill>
                  <a:srgbClr val="0070C0"/>
                </a:solidFill>
                <a:latin typeface="Candara" panose="020E0502030303020204" pitchFamily="34" charset="0"/>
              </a:rPr>
              <a:t>circuit</a:t>
            </a:r>
            <a:r>
              <a:rPr lang="en-US" dirty="0" smtClean="0">
                <a:solidFill>
                  <a:srgbClr val="0070C0"/>
                </a:solidFill>
                <a:latin typeface="Candara" panose="020E0502030303020204" pitchFamily="34" charset="0"/>
              </a:rPr>
              <a:t> </a:t>
            </a:r>
            <a:r>
              <a:rPr lang="en-US" dirty="0">
                <a:latin typeface="Candara" panose="020E0502030303020204" pitchFamily="34" charset="0"/>
              </a:rPr>
              <a:t>is done by </a:t>
            </a:r>
            <a:r>
              <a:rPr lang="en-US" b="1" dirty="0">
                <a:latin typeface="Candara" panose="020E0502030303020204" pitchFamily="34" charset="0"/>
              </a:rPr>
              <a:t>application </a:t>
            </a:r>
            <a:r>
              <a:rPr lang="en-US" b="1" dirty="0" smtClean="0">
                <a:latin typeface="Candara" panose="020E0502030303020204" pitchFamily="34" charset="0"/>
              </a:rPr>
              <a:t>programs </a:t>
            </a:r>
            <a:r>
              <a:rPr lang="en-US" dirty="0">
                <a:latin typeface="Candara" panose="020E0502030303020204" pitchFamily="34" charset="0"/>
              </a:rPr>
              <a:t>written in </a:t>
            </a:r>
            <a:r>
              <a:rPr lang="en-US" b="1" dirty="0">
                <a:latin typeface="Candara" panose="020E0502030303020204" pitchFamily="34" charset="0"/>
              </a:rPr>
              <a:t>operation systems</a:t>
            </a:r>
            <a:r>
              <a:rPr lang="en-US" dirty="0">
                <a:latin typeface="Candara" panose="020E0502030303020204" pitchFamily="34" charset="0"/>
              </a:rPr>
              <a:t>. </a:t>
            </a:r>
            <a:endParaRPr lang="en-US" dirty="0" smtClean="0">
              <a:latin typeface="Candara" panose="020E0502030303020204" pitchFamily="34" charset="0"/>
            </a:endParaRPr>
          </a:p>
          <a:p>
            <a:r>
              <a:rPr lang="en-US" b="1" dirty="0" smtClean="0">
                <a:solidFill>
                  <a:srgbClr val="669900"/>
                </a:solidFill>
                <a:latin typeface="Candara" panose="020E0502030303020204" pitchFamily="34" charset="0"/>
              </a:rPr>
              <a:t>Planning </a:t>
            </a:r>
            <a:r>
              <a:rPr lang="en-US" b="1" dirty="0">
                <a:solidFill>
                  <a:srgbClr val="669900"/>
                </a:solidFill>
                <a:latin typeface="Candara" panose="020E0502030303020204" pitchFamily="34" charset="0"/>
              </a:rPr>
              <a:t>systems </a:t>
            </a:r>
            <a:r>
              <a:rPr lang="en-US" dirty="0">
                <a:latin typeface="Candara" panose="020E0502030303020204" pitchFamily="34" charset="0"/>
              </a:rPr>
              <a:t>and </a:t>
            </a:r>
            <a:r>
              <a:rPr lang="en-US" b="1" dirty="0">
                <a:solidFill>
                  <a:srgbClr val="669900"/>
                </a:solidFill>
                <a:latin typeface="Candara" panose="020E0502030303020204" pitchFamily="34" charset="0"/>
              </a:rPr>
              <a:t>inventory systems </a:t>
            </a:r>
            <a:r>
              <a:rPr lang="en-US" dirty="0">
                <a:latin typeface="Candara" panose="020E0502030303020204" pitchFamily="34" charset="0"/>
              </a:rPr>
              <a:t>are </a:t>
            </a:r>
            <a:r>
              <a:rPr lang="en-US" b="1" dirty="0">
                <a:latin typeface="Candara" panose="020E0502030303020204" pitchFamily="34" charset="0"/>
              </a:rPr>
              <a:t>integrated</a:t>
            </a:r>
            <a:r>
              <a:rPr lang="en-US" dirty="0">
                <a:latin typeface="Candara" panose="020E0502030303020204" pitchFamily="34" charset="0"/>
              </a:rPr>
              <a:t> with </a:t>
            </a:r>
            <a:r>
              <a:rPr lang="en-US" b="1" dirty="0" smtClean="0">
                <a:solidFill>
                  <a:srgbClr val="669900"/>
                </a:solidFill>
                <a:latin typeface="Candara" panose="020E0502030303020204" pitchFamily="34" charset="0"/>
              </a:rPr>
              <a:t>design systems </a:t>
            </a:r>
            <a:r>
              <a:rPr lang="en-US" dirty="0">
                <a:latin typeface="Candara" panose="020E0502030303020204" pitchFamily="34" charset="0"/>
              </a:rPr>
              <a:t>to build a system of systems. Thus, a </a:t>
            </a:r>
            <a:r>
              <a:rPr lang="en-US" b="1" dirty="0">
                <a:latin typeface="Candara" panose="020E0502030303020204" pitchFamily="34" charset="0"/>
              </a:rPr>
              <a:t>circuit designed </a:t>
            </a:r>
            <a:r>
              <a:rPr lang="en-US" dirty="0">
                <a:latin typeface="Candara" panose="020E0502030303020204" pitchFamily="34" charset="0"/>
              </a:rPr>
              <a:t>for the future automatically derives </a:t>
            </a:r>
            <a:r>
              <a:rPr lang="en-US" dirty="0" smtClean="0">
                <a:latin typeface="Candara" panose="020E0502030303020204" pitchFamily="34" charset="0"/>
              </a:rPr>
              <a:t>its turn-up </a:t>
            </a:r>
            <a:r>
              <a:rPr lang="en-US" dirty="0">
                <a:latin typeface="Candara" panose="020E0502030303020204" pitchFamily="34" charset="0"/>
              </a:rPr>
              <a:t>date from the planning system and ensures that the components are available in the </a:t>
            </a:r>
            <a:r>
              <a:rPr lang="en-US" dirty="0" smtClean="0">
                <a:latin typeface="Candara" panose="020E0502030303020204" pitchFamily="34" charset="0"/>
              </a:rPr>
              <a:t>inventory system</a:t>
            </a:r>
            <a:r>
              <a:rPr lang="en-US" dirty="0">
                <a:latin typeface="Candara" panose="020E0502030303020204" pitchFamily="34" charset="0"/>
              </a:rPr>
              <a:t>. </a:t>
            </a:r>
            <a:r>
              <a:rPr lang="en-US" b="1" dirty="0" smtClean="0">
                <a:latin typeface="Candara" panose="020E0502030303020204" pitchFamily="34" charset="0"/>
              </a:rPr>
              <a:t>the </a:t>
            </a:r>
            <a:r>
              <a:rPr lang="en-US" b="1" dirty="0">
                <a:latin typeface="Candara" panose="020E0502030303020204" pitchFamily="34" charset="0"/>
              </a:rPr>
              <a:t>design system is made aware </a:t>
            </a:r>
            <a:r>
              <a:rPr lang="en-US" b="1" dirty="0" smtClean="0">
                <a:latin typeface="Candara" panose="020E0502030303020204" pitchFamily="34" charset="0"/>
              </a:rPr>
              <a:t>of the </a:t>
            </a:r>
            <a:r>
              <a:rPr lang="en-US" b="1" dirty="0">
                <a:latin typeface="Candara" panose="020E0502030303020204" pitchFamily="34" charset="0"/>
              </a:rPr>
              <a:t>availability of components for future designs.</a:t>
            </a:r>
          </a:p>
          <a:p>
            <a:r>
              <a:rPr lang="en-US" dirty="0">
                <a:latin typeface="Candara" panose="020E0502030303020204" pitchFamily="34" charset="0"/>
              </a:rPr>
              <a:t>An example of a </a:t>
            </a:r>
            <a:r>
              <a:rPr lang="en-US" b="1" dirty="0">
                <a:latin typeface="Candara" panose="020E0502030303020204" pitchFamily="34" charset="0"/>
              </a:rPr>
              <a:t>circuit provisioning system</a:t>
            </a:r>
            <a:r>
              <a:rPr lang="en-US" dirty="0">
                <a:latin typeface="Candara" panose="020E0502030303020204" pitchFamily="34" charset="0"/>
              </a:rPr>
              <a:t> is a system of systems developed by </a:t>
            </a:r>
            <a:r>
              <a:rPr lang="en-US" b="1" dirty="0">
                <a:solidFill>
                  <a:srgbClr val="CC6600"/>
                </a:solidFill>
                <a:latin typeface="Candara" panose="020E0502030303020204" pitchFamily="34" charset="0"/>
              </a:rPr>
              <a:t>Bell System </a:t>
            </a:r>
            <a:r>
              <a:rPr lang="en-US" dirty="0">
                <a:latin typeface="Candara" panose="020E0502030303020204" pitchFamily="34" charset="0"/>
              </a:rPr>
              <a:t>(</a:t>
            </a:r>
            <a:r>
              <a:rPr lang="en-US" dirty="0" smtClean="0">
                <a:latin typeface="Candara" panose="020E0502030303020204" pitchFamily="34" charset="0"/>
              </a:rPr>
              <a:t>before it </a:t>
            </a:r>
            <a:r>
              <a:rPr lang="en-US" dirty="0">
                <a:latin typeface="Candara" panose="020E0502030303020204" pitchFamily="34" charset="0"/>
              </a:rPr>
              <a:t>was split), called </a:t>
            </a:r>
            <a:r>
              <a:rPr lang="en-US" b="1" dirty="0">
                <a:solidFill>
                  <a:srgbClr val="CC6600"/>
                </a:solidFill>
                <a:latin typeface="Candara" panose="020E0502030303020204" pitchFamily="34" charset="0"/>
              </a:rPr>
              <a:t>Trunk Integrated Record Keeping System</a:t>
            </a:r>
            <a:r>
              <a:rPr lang="en-US" dirty="0">
                <a:solidFill>
                  <a:srgbClr val="CC6600"/>
                </a:solidFill>
                <a:latin typeface="Candara" panose="020E0502030303020204" pitchFamily="34" charset="0"/>
              </a:rPr>
              <a:t> </a:t>
            </a:r>
            <a:r>
              <a:rPr lang="en-US" dirty="0">
                <a:latin typeface="Candara" panose="020E0502030303020204" pitchFamily="34" charset="0"/>
              </a:rPr>
              <a:t>(</a:t>
            </a:r>
            <a:r>
              <a:rPr lang="en-US" b="1" dirty="0">
                <a:solidFill>
                  <a:srgbClr val="CC6600"/>
                </a:solidFill>
                <a:latin typeface="Candara" panose="020E0502030303020204" pitchFamily="34" charset="0"/>
              </a:rPr>
              <a:t>TIRKS</a:t>
            </a:r>
            <a:r>
              <a:rPr lang="en-US" dirty="0">
                <a:latin typeface="Candara" panose="020E0502030303020204" pitchFamily="34" charset="0"/>
              </a:rPr>
              <a:t>). </a:t>
            </a:r>
            <a:endParaRPr lang="en-US" dirty="0" smtClean="0">
              <a:latin typeface="Candara" panose="020E0502030303020204" pitchFamily="34" charset="0"/>
            </a:endParaRPr>
          </a:p>
          <a:p>
            <a:endParaRPr lang="en-US" dirty="0">
              <a:latin typeface="Candara" panose="020E0502030303020204" pitchFamily="34" charset="0"/>
            </a:endParaRPr>
          </a:p>
          <a:p>
            <a:r>
              <a:rPr lang="en-US" b="1" dirty="0" smtClean="0">
                <a:latin typeface="Candara" panose="020E0502030303020204" pitchFamily="34" charset="0"/>
              </a:rPr>
              <a:t>TTRKS</a:t>
            </a:r>
            <a:r>
              <a:rPr lang="en-US" dirty="0" smtClean="0">
                <a:latin typeface="Candara" panose="020E0502030303020204" pitchFamily="34" charset="0"/>
              </a:rPr>
              <a:t> </a:t>
            </a:r>
            <a:r>
              <a:rPr lang="en-US" dirty="0">
                <a:latin typeface="Candara" panose="020E0502030303020204" pitchFamily="34" charset="0"/>
              </a:rPr>
              <a:t>is used in </a:t>
            </a:r>
            <a:r>
              <a:rPr lang="en-US" dirty="0" smtClean="0">
                <a:latin typeface="Candara" panose="020E0502030303020204" pitchFamily="34" charset="0"/>
              </a:rPr>
              <a:t>automated circuit </a:t>
            </a:r>
            <a:r>
              <a:rPr lang="en-US" dirty="0">
                <a:latin typeface="Candara" panose="020E0502030303020204" pitchFamily="34" charset="0"/>
              </a:rPr>
              <a:t>provisioning of trunks. A trunk is a logical circuit between two switching offices and it </a:t>
            </a:r>
            <a:r>
              <a:rPr lang="en-US" dirty="0" smtClean="0">
                <a:latin typeface="Candara" panose="020E0502030303020204" pitchFamily="34" charset="0"/>
              </a:rPr>
              <a:t>traverses over </a:t>
            </a:r>
            <a:r>
              <a:rPr lang="en-US" dirty="0">
                <a:latin typeface="Candara" panose="020E0502030303020204" pitchFamily="34" charset="0"/>
              </a:rPr>
              <a:t>many facilities. </a:t>
            </a:r>
            <a:r>
              <a:rPr lang="en-US" b="1" dirty="0">
                <a:solidFill>
                  <a:srgbClr val="CC6600"/>
                </a:solidFill>
                <a:latin typeface="Candara" panose="020E0502030303020204" pitchFamily="34" charset="0"/>
              </a:rPr>
              <a:t>TIRKS</a:t>
            </a:r>
            <a:r>
              <a:rPr lang="en-US" dirty="0">
                <a:solidFill>
                  <a:srgbClr val="CC6600"/>
                </a:solidFill>
                <a:latin typeface="Candara" panose="020E0502030303020204" pitchFamily="34" charset="0"/>
              </a:rPr>
              <a:t> </a:t>
            </a:r>
            <a:r>
              <a:rPr lang="en-US" dirty="0">
                <a:latin typeface="Candara" panose="020E0502030303020204" pitchFamily="34" charset="0"/>
              </a:rPr>
              <a:t>is an operations system in the context of </a:t>
            </a:r>
            <a:r>
              <a:rPr lang="en-US" b="1" dirty="0">
                <a:solidFill>
                  <a:srgbClr val="CC6600"/>
                </a:solidFill>
                <a:latin typeface="Candara" panose="020E0502030303020204" pitchFamily="34" charset="0"/>
              </a:rPr>
              <a:t>Telecommunications</a:t>
            </a:r>
            <a:r>
              <a:rPr lang="en-US" b="1" dirty="0">
                <a:latin typeface="Candara" panose="020E0502030303020204" pitchFamily="34" charset="0"/>
              </a:rPr>
              <a:t> </a:t>
            </a:r>
            <a:r>
              <a:rPr lang="en-US" b="1" dirty="0" smtClean="0">
                <a:solidFill>
                  <a:srgbClr val="CC6600"/>
                </a:solidFill>
                <a:latin typeface="Candara" panose="020E0502030303020204" pitchFamily="34" charset="0"/>
              </a:rPr>
              <a:t>Management Network</a:t>
            </a:r>
            <a:r>
              <a:rPr lang="en-US" dirty="0" smtClean="0">
                <a:solidFill>
                  <a:srgbClr val="CC6600"/>
                </a:solidFill>
                <a:latin typeface="Candara" panose="020E0502030303020204" pitchFamily="34" charset="0"/>
              </a:rPr>
              <a:t> </a:t>
            </a:r>
            <a:r>
              <a:rPr lang="en-US" dirty="0">
                <a:latin typeface="Candara" panose="020E0502030303020204" pitchFamily="34" charset="0"/>
              </a:rPr>
              <a:t>(</a:t>
            </a:r>
            <a:r>
              <a:rPr lang="en-US" b="1" dirty="0">
                <a:solidFill>
                  <a:srgbClr val="CC6600"/>
                </a:solidFill>
                <a:latin typeface="Candara" panose="020E0502030303020204" pitchFamily="34" charset="0"/>
              </a:rPr>
              <a:t>TMN</a:t>
            </a:r>
            <a:r>
              <a:rPr lang="en-US" dirty="0">
                <a:latin typeface="Candara" panose="020E0502030303020204" pitchFamily="34" charset="0"/>
              </a:rPr>
              <a:t>) that we dealt with in Chapter 10. </a:t>
            </a:r>
            <a:endParaRPr lang="en-US" dirty="0" smtClean="0">
              <a:latin typeface="Candara" panose="020E0502030303020204" pitchFamily="34" charset="0"/>
            </a:endParaRPr>
          </a:p>
          <a:p>
            <a:endParaRPr lang="en-US" dirty="0">
              <a:latin typeface="Candara" panose="020E0502030303020204" pitchFamily="34" charset="0"/>
            </a:endParaRPr>
          </a:p>
          <a:p>
            <a:r>
              <a:rPr lang="en-US" dirty="0" smtClean="0">
                <a:latin typeface="Candara" panose="020E0502030303020204" pitchFamily="34" charset="0"/>
              </a:rPr>
              <a:t>Given </a:t>
            </a:r>
            <a:r>
              <a:rPr lang="en-US" dirty="0">
                <a:latin typeface="Candara" panose="020E0502030303020204" pitchFamily="34" charset="0"/>
              </a:rPr>
              <a:t>the requirements of a trunk, such as </a:t>
            </a:r>
            <a:r>
              <a:rPr lang="en-US" b="1" dirty="0" smtClean="0">
                <a:latin typeface="Candara" panose="020E0502030303020204" pitchFamily="34" charset="0"/>
              </a:rPr>
              <a:t>transmission </a:t>
            </a:r>
            <a:r>
              <a:rPr lang="en-US" b="1" dirty="0">
                <a:latin typeface="Candara" panose="020E0502030303020204" pitchFamily="34" charset="0"/>
              </a:rPr>
              <a:t>loss</a:t>
            </a:r>
            <a:r>
              <a:rPr lang="en-US" dirty="0">
                <a:latin typeface="Candara" panose="020E0502030303020204" pitchFamily="34" charset="0"/>
              </a:rPr>
              <a:t> and </a:t>
            </a:r>
            <a:r>
              <a:rPr lang="en-US" b="1" dirty="0">
                <a:latin typeface="Candara" panose="020E0502030303020204" pitchFamily="34" charset="0"/>
              </a:rPr>
              <a:t>noise</a:t>
            </a:r>
            <a:r>
              <a:rPr lang="en-US" dirty="0">
                <a:latin typeface="Candara" panose="020E0502030303020204" pitchFamily="34" charset="0"/>
              </a:rPr>
              <a:t>, </a:t>
            </a:r>
            <a:r>
              <a:rPr lang="en-US" b="1" dirty="0">
                <a:latin typeface="Candara" panose="020E0502030303020204" pitchFamily="34" charset="0"/>
              </a:rPr>
              <a:t>type of circuit</a:t>
            </a:r>
            <a:r>
              <a:rPr lang="en-US" dirty="0">
                <a:latin typeface="Candara" panose="020E0502030303020204" pitchFamily="34" charset="0"/>
              </a:rPr>
              <a:t>, </a:t>
            </a:r>
            <a:r>
              <a:rPr lang="en-US" b="1" dirty="0">
                <a:latin typeface="Candara" panose="020E0502030303020204" pitchFamily="34" charset="0"/>
              </a:rPr>
              <a:t>availability</a:t>
            </a:r>
            <a:r>
              <a:rPr lang="en-US" dirty="0">
                <a:latin typeface="Candara" panose="020E0502030303020204" pitchFamily="34" charset="0"/>
              </a:rPr>
              <a:t> </a:t>
            </a:r>
            <a:r>
              <a:rPr lang="en-US" b="1" dirty="0">
                <a:latin typeface="Candara" panose="020E0502030303020204" pitchFamily="34" charset="0"/>
              </a:rPr>
              <a:t>date</a:t>
            </a:r>
            <a:r>
              <a:rPr lang="en-US" dirty="0">
                <a:latin typeface="Candara" panose="020E0502030303020204" pitchFamily="34" charset="0"/>
              </a:rPr>
              <a:t>, etc., as input to the system, </a:t>
            </a:r>
            <a:r>
              <a:rPr lang="en-US" b="1" dirty="0">
                <a:latin typeface="Candara" panose="020E0502030303020204" pitchFamily="34" charset="0"/>
              </a:rPr>
              <a:t>the system </a:t>
            </a:r>
            <a:r>
              <a:rPr lang="en-US" b="1" dirty="0" smtClean="0">
                <a:latin typeface="Candara" panose="020E0502030303020204" pitchFamily="34" charset="0"/>
              </a:rPr>
              <a:t>automatically designs </a:t>
            </a:r>
            <a:r>
              <a:rPr lang="en-US" b="1" dirty="0">
                <a:latin typeface="Candara" panose="020E0502030303020204" pitchFamily="34" charset="0"/>
              </a:rPr>
              <a:t>the components of the trunk</a:t>
            </a:r>
            <a:r>
              <a:rPr lang="en-US" dirty="0">
                <a:latin typeface="Candara" panose="020E0502030303020204" pitchFamily="34" charset="0"/>
              </a:rPr>
              <a:t>. </a:t>
            </a:r>
            <a:r>
              <a:rPr lang="en-US" dirty="0" smtClean="0">
                <a:latin typeface="Candara" panose="020E0502030303020204" pitchFamily="34" charset="0"/>
              </a:rPr>
              <a:t>The </a:t>
            </a:r>
            <a:r>
              <a:rPr lang="en-US" b="1" dirty="0">
                <a:latin typeface="Candara" panose="020E0502030303020204" pitchFamily="34" charset="0"/>
              </a:rPr>
              <a:t>designed circuit </a:t>
            </a:r>
            <a:r>
              <a:rPr lang="en-US" dirty="0">
                <a:latin typeface="Candara" panose="020E0502030303020204" pitchFamily="34" charset="0"/>
              </a:rPr>
              <a:t>will identify transmission facilities </a:t>
            </a:r>
            <a:r>
              <a:rPr lang="en-US" dirty="0" smtClean="0">
                <a:latin typeface="Candara" panose="020E0502030303020204" pitchFamily="34" charset="0"/>
              </a:rPr>
              <a:t>between switching </a:t>
            </a:r>
            <a:r>
              <a:rPr lang="en-US" dirty="0">
                <a:latin typeface="Candara" panose="020E0502030303020204" pitchFamily="34" charset="0"/>
              </a:rPr>
              <a:t>offices and equipment in intermediate and end offices. The equipment will be selected </a:t>
            </a:r>
            <a:r>
              <a:rPr lang="en-US" dirty="0" smtClean="0">
                <a:latin typeface="Candara" panose="020E0502030303020204" pitchFamily="34" charset="0"/>
              </a:rPr>
              <a:t>based on </a:t>
            </a:r>
            <a:r>
              <a:rPr lang="en-US" dirty="0">
                <a:latin typeface="Candara" panose="020E0502030303020204" pitchFamily="34" charset="0"/>
              </a:rPr>
              <a:t>what would be available in the future when the circuit needs to be installed.</a:t>
            </a:r>
          </a:p>
          <a:p>
            <a:r>
              <a:rPr lang="en-US" b="1" dirty="0">
                <a:solidFill>
                  <a:srgbClr val="0070C0"/>
                </a:solidFill>
                <a:latin typeface="Candara" panose="020E0502030303020204" pitchFamily="34" charset="0"/>
              </a:rPr>
              <a:t>Network </a:t>
            </a:r>
            <a:r>
              <a:rPr lang="en-US" b="1" dirty="0" smtClean="0">
                <a:solidFill>
                  <a:srgbClr val="0070C0"/>
                </a:solidFill>
                <a:latin typeface="Candara" panose="020E0502030303020204" pitchFamily="34" charset="0"/>
              </a:rPr>
              <a:t>provisioning </a:t>
            </a:r>
            <a:r>
              <a:rPr lang="en-US" dirty="0" smtClean="0">
                <a:latin typeface="Candara" panose="020E0502030303020204" pitchFamily="34" charset="0"/>
              </a:rPr>
              <a:t>for </a:t>
            </a:r>
            <a:r>
              <a:rPr lang="en-US" b="1" dirty="0" smtClean="0">
                <a:solidFill>
                  <a:srgbClr val="CC6600"/>
                </a:solidFill>
                <a:latin typeface="Candara" panose="020E0502030303020204" pitchFamily="34" charset="0"/>
              </a:rPr>
              <a:t>packet-switched network </a:t>
            </a:r>
            <a:r>
              <a:rPr lang="en-US" dirty="0">
                <a:latin typeface="Candara" panose="020E0502030303020204" pitchFamily="34" charset="0"/>
              </a:rPr>
              <a:t>is based on </a:t>
            </a:r>
            <a:r>
              <a:rPr lang="en-US" b="1" dirty="0">
                <a:solidFill>
                  <a:srgbClr val="669900"/>
                </a:solidFill>
                <a:latin typeface="Candara" panose="020E0502030303020204" pitchFamily="34" charset="0"/>
              </a:rPr>
              <a:t>performance statistics </a:t>
            </a:r>
            <a:r>
              <a:rPr lang="en-US" dirty="0">
                <a:latin typeface="Candara" panose="020E0502030303020204" pitchFamily="34" charset="0"/>
              </a:rPr>
              <a:t>and </a:t>
            </a:r>
            <a:r>
              <a:rPr lang="en-US" b="1" dirty="0">
                <a:solidFill>
                  <a:srgbClr val="669900"/>
                </a:solidFill>
                <a:latin typeface="Candara" panose="020E0502030303020204" pitchFamily="34" charset="0"/>
              </a:rPr>
              <a:t>quality of service </a:t>
            </a:r>
            <a:r>
              <a:rPr lang="en-US" dirty="0">
                <a:latin typeface="Candara" panose="020E0502030303020204" pitchFamily="34" charset="0"/>
              </a:rPr>
              <a:t>requirements</a:t>
            </a:r>
            <a:r>
              <a:rPr lang="en-US" dirty="0" smtClean="0">
                <a:latin typeface="Candara" panose="020E0502030303020204" pitchFamily="34" charset="0"/>
              </a:rPr>
              <a:t>.</a:t>
            </a:r>
          </a:p>
          <a:p>
            <a:endParaRPr lang="en-US" dirty="0" smtClean="0">
              <a:latin typeface="Candara" panose="020E0502030303020204" pitchFamily="34" charset="0"/>
            </a:endParaRPr>
          </a:p>
          <a:p>
            <a:r>
              <a:rPr lang="en-US" b="1" dirty="0">
                <a:solidFill>
                  <a:srgbClr val="0070C0"/>
                </a:solidFill>
                <a:latin typeface="Candara" panose="020E0502030303020204" pitchFamily="34" charset="0"/>
              </a:rPr>
              <a:t>Network provisioning </a:t>
            </a:r>
            <a:r>
              <a:rPr lang="en-US" dirty="0">
                <a:latin typeface="Candara" panose="020E0502030303020204" pitchFamily="34" charset="0"/>
              </a:rPr>
              <a:t>in </a:t>
            </a:r>
            <a:r>
              <a:rPr lang="en-US" b="1" dirty="0">
                <a:solidFill>
                  <a:srgbClr val="CC6600"/>
                </a:solidFill>
                <a:latin typeface="Candara" panose="020E0502030303020204" pitchFamily="34" charset="0"/>
              </a:rPr>
              <a:t>broadband wireless area network</a:t>
            </a:r>
            <a:r>
              <a:rPr lang="en-US" dirty="0">
                <a:solidFill>
                  <a:srgbClr val="CC6600"/>
                </a:solidFill>
                <a:latin typeface="Candara" panose="020E0502030303020204" pitchFamily="34" charset="0"/>
              </a:rPr>
              <a:t> </a:t>
            </a:r>
            <a:r>
              <a:rPr lang="en-US" dirty="0">
                <a:latin typeface="Candara" panose="020E0502030303020204" pitchFamily="34" charset="0"/>
              </a:rPr>
              <a:t>(</a:t>
            </a:r>
            <a:r>
              <a:rPr lang="en-US" b="1" dirty="0">
                <a:solidFill>
                  <a:srgbClr val="CC6600"/>
                </a:solidFill>
                <a:latin typeface="Candara" panose="020E0502030303020204" pitchFamily="34" charset="0"/>
              </a:rPr>
              <a:t>WAN</a:t>
            </a:r>
            <a:r>
              <a:rPr lang="en-US" dirty="0">
                <a:latin typeface="Candara" panose="020E0502030303020204" pitchFamily="34" charset="0"/>
              </a:rPr>
              <a:t>) communication using </a:t>
            </a:r>
            <a:r>
              <a:rPr lang="en-US" b="1" dirty="0">
                <a:latin typeface="Candara" panose="020E0502030303020204" pitchFamily="34" charset="0"/>
              </a:rPr>
              <a:t>ATM </a:t>
            </a:r>
            <a:r>
              <a:rPr lang="en-US" b="1" dirty="0" smtClean="0">
                <a:latin typeface="Candara" panose="020E0502030303020204" pitchFamily="34" charset="0"/>
              </a:rPr>
              <a:t>technology </a:t>
            </a:r>
            <a:r>
              <a:rPr lang="en-US" dirty="0">
                <a:latin typeface="Candara" panose="020E0502030303020204" pitchFamily="34" charset="0"/>
              </a:rPr>
              <a:t>is more </a:t>
            </a:r>
            <a:r>
              <a:rPr lang="en-US" dirty="0" smtClean="0">
                <a:latin typeface="Candara" panose="020E0502030303020204" pitchFamily="34" charset="0"/>
              </a:rPr>
              <a:t>complex. </a:t>
            </a:r>
            <a:r>
              <a:rPr lang="en-US" dirty="0">
                <a:latin typeface="Candara" panose="020E0502030303020204" pitchFamily="34" charset="0"/>
              </a:rPr>
              <a:t>The switches are </a:t>
            </a:r>
            <a:r>
              <a:rPr lang="en-US" b="1" dirty="0">
                <a:latin typeface="Candara" panose="020E0502030303020204" pitchFamily="34" charset="0"/>
              </a:rPr>
              <a:t>cell-based</a:t>
            </a:r>
            <a:r>
              <a:rPr lang="en-US" dirty="0">
                <a:latin typeface="Candara" panose="020E0502030303020204" pitchFamily="34" charset="0"/>
              </a:rPr>
              <a:t>, in contrast to frame-based packet </a:t>
            </a:r>
            <a:r>
              <a:rPr lang="en-US" dirty="0" smtClean="0">
                <a:latin typeface="Candara" panose="020E0502030303020204" pitchFamily="34" charset="0"/>
              </a:rPr>
              <a:t>switching.</a:t>
            </a:r>
          </a:p>
          <a:p>
            <a:r>
              <a:rPr lang="en-US" dirty="0" smtClean="0">
                <a:latin typeface="Candara" panose="020E0502030303020204" pitchFamily="34" charset="0"/>
              </a:rPr>
              <a:t>Each </a:t>
            </a:r>
            <a:r>
              <a:rPr lang="en-US" dirty="0">
                <a:latin typeface="Candara" panose="020E0502030303020204" pitchFamily="34" charset="0"/>
              </a:rPr>
              <a:t>ATM switch has knowledge of the virtual path-virtual circuit (VP-VC) of each session </a:t>
            </a:r>
            <a:r>
              <a:rPr lang="en-US" dirty="0" smtClean="0">
                <a:latin typeface="Candara" panose="020E0502030303020204" pitchFamily="34" charset="0"/>
              </a:rPr>
              <a:t>connection only </a:t>
            </a:r>
            <a:r>
              <a:rPr lang="en-US" dirty="0">
                <a:latin typeface="Candara" panose="020E0502030303020204" pitchFamily="34" charset="0"/>
              </a:rPr>
              <a:t>to the neighboring nodes and not end-to-end. </a:t>
            </a:r>
            <a:endParaRPr lang="en-US" dirty="0" smtClean="0">
              <a:latin typeface="Candara" panose="020E0502030303020204" pitchFamily="34" charset="0"/>
            </a:endParaRPr>
          </a:p>
          <a:p>
            <a:r>
              <a:rPr lang="en-US" dirty="0" smtClean="0">
                <a:latin typeface="Candara" panose="020E0502030303020204" pitchFamily="34" charset="0"/>
              </a:rPr>
              <a:t>The </a:t>
            </a:r>
            <a:r>
              <a:rPr lang="en-US" dirty="0">
                <a:latin typeface="Candara" panose="020E0502030303020204" pitchFamily="34" charset="0"/>
              </a:rPr>
              <a:t>architecture of end-to-end </a:t>
            </a:r>
            <a:r>
              <a:rPr lang="en-US" dirty="0" smtClean="0">
                <a:latin typeface="Candara" panose="020E0502030303020204" pitchFamily="34" charset="0"/>
              </a:rPr>
              <a:t>provisioning </a:t>
            </a:r>
            <a:r>
              <a:rPr lang="en-US" dirty="0">
                <a:latin typeface="Candara" panose="020E0502030303020204" pitchFamily="34" charset="0"/>
              </a:rPr>
              <a:t>of ATM circuits could be either centralized or distributed, and is based on whether the </a:t>
            </a:r>
            <a:r>
              <a:rPr lang="en-US" dirty="0" smtClean="0">
                <a:latin typeface="Candara" panose="020E0502030303020204" pitchFamily="34" charset="0"/>
              </a:rPr>
              <a:t>circuit is </a:t>
            </a:r>
            <a:r>
              <a:rPr lang="en-US" dirty="0">
                <a:latin typeface="Candara" panose="020E0502030303020204" pitchFamily="34" charset="0"/>
              </a:rPr>
              <a:t>a permanent virtual circuit (PVC) or a switched virtual circuit (SVC). </a:t>
            </a:r>
          </a:p>
        </p:txBody>
      </p:sp>
      <p:sp>
        <p:nvSpPr>
          <p:cNvPr id="11" name="TextBox 10"/>
          <p:cNvSpPr txBox="1"/>
          <p:nvPr/>
        </p:nvSpPr>
        <p:spPr>
          <a:xfrm>
            <a:off x="237744" y="6409194"/>
            <a:ext cx="5943600" cy="2462213"/>
          </a:xfrm>
          <a:prstGeom prst="rect">
            <a:avLst/>
          </a:prstGeom>
          <a:noFill/>
        </p:spPr>
        <p:txBody>
          <a:bodyPr wrap="square" rtlCol="0">
            <a:spAutoFit/>
          </a:bodyPr>
          <a:lstStyle/>
          <a:p>
            <a:r>
              <a:rPr lang="en-US" b="1" dirty="0">
                <a:solidFill>
                  <a:srgbClr val="0070C0"/>
                </a:solidFill>
                <a:latin typeface="Candara" panose="020E0502030303020204" pitchFamily="34" charset="0"/>
              </a:rPr>
              <a:t>Inventory Management</a:t>
            </a:r>
          </a:p>
          <a:p>
            <a:r>
              <a:rPr lang="en-US" dirty="0">
                <a:solidFill>
                  <a:schemeClr val="tx1"/>
                </a:solidFill>
                <a:latin typeface="Candara" panose="020E0502030303020204" pitchFamily="34" charset="0"/>
              </a:rPr>
              <a:t>We have addressed the importance of inventory management in circuit provisioning. </a:t>
            </a:r>
            <a:endParaRPr lang="en-US" dirty="0" smtClean="0">
              <a:solidFill>
                <a:schemeClr val="tx1"/>
              </a:solidFill>
              <a:latin typeface="Candara" panose="020E0502030303020204" pitchFamily="34" charset="0"/>
            </a:endParaRPr>
          </a:p>
          <a:p>
            <a:r>
              <a:rPr lang="en-US" dirty="0" smtClean="0">
                <a:solidFill>
                  <a:schemeClr val="tx1"/>
                </a:solidFill>
                <a:latin typeface="Candara" panose="020E0502030303020204" pitchFamily="34" charset="0"/>
              </a:rPr>
              <a:t>We </a:t>
            </a:r>
            <a:r>
              <a:rPr lang="en-US" dirty="0">
                <a:solidFill>
                  <a:schemeClr val="tx1"/>
                </a:solidFill>
                <a:latin typeface="Candara" panose="020E0502030303020204" pitchFamily="34" charset="0"/>
              </a:rPr>
              <a:t>need to be aware of all </a:t>
            </a:r>
            <a:r>
              <a:rPr lang="en-US" dirty="0" smtClean="0">
                <a:solidFill>
                  <a:schemeClr val="tx1"/>
                </a:solidFill>
                <a:latin typeface="Candara" panose="020E0502030303020204" pitchFamily="34" charset="0"/>
              </a:rPr>
              <a:t>the details </a:t>
            </a:r>
            <a:r>
              <a:rPr lang="en-US" dirty="0">
                <a:solidFill>
                  <a:schemeClr val="tx1"/>
                </a:solidFill>
                <a:latin typeface="Candara" panose="020E0502030303020204" pitchFamily="34" charset="0"/>
              </a:rPr>
              <a:t>associated with </a:t>
            </a:r>
            <a:r>
              <a:rPr lang="en-US" dirty="0" smtClean="0">
                <a:solidFill>
                  <a:schemeClr val="tx1"/>
                </a:solidFill>
                <a:latin typeface="Candara" panose="020E0502030303020204" pitchFamily="34" charset="0"/>
              </a:rPr>
              <a:t>components.</a:t>
            </a:r>
          </a:p>
          <a:p>
            <a:endParaRPr lang="en-US" dirty="0">
              <a:solidFill>
                <a:schemeClr val="tx1"/>
              </a:solidFill>
              <a:latin typeface="Candara" panose="020E0502030303020204" pitchFamily="34" charset="0"/>
            </a:endParaRPr>
          </a:p>
          <a:p>
            <a:r>
              <a:rPr lang="en-US" b="1" dirty="0" smtClean="0">
                <a:solidFill>
                  <a:srgbClr val="0070C0"/>
                </a:solidFill>
                <a:latin typeface="Candara" panose="020E0502030303020204" pitchFamily="34" charset="0"/>
              </a:rPr>
              <a:t>TIRKS</a:t>
            </a:r>
            <a:r>
              <a:rPr lang="en-US" dirty="0">
                <a:solidFill>
                  <a:schemeClr val="tx1"/>
                </a:solidFill>
                <a:latin typeface="Candara" panose="020E0502030303020204" pitchFamily="34" charset="0"/>
              </a:rPr>
              <a:t>, which is a </a:t>
            </a:r>
            <a:r>
              <a:rPr lang="en-US" b="1" dirty="0">
                <a:solidFill>
                  <a:srgbClr val="0070C0"/>
                </a:solidFill>
                <a:latin typeface="Candara" panose="020E0502030303020204" pitchFamily="34" charset="0"/>
              </a:rPr>
              <a:t>system of systems</a:t>
            </a:r>
            <a:r>
              <a:rPr lang="en-US" dirty="0">
                <a:solidFill>
                  <a:schemeClr val="tx1"/>
                </a:solidFill>
                <a:latin typeface="Candara" panose="020E0502030303020204" pitchFamily="34" charset="0"/>
              </a:rPr>
              <a:t>. Two of the </a:t>
            </a:r>
            <a:r>
              <a:rPr lang="en-US" dirty="0" smtClean="0">
                <a:solidFill>
                  <a:schemeClr val="tx1"/>
                </a:solidFill>
                <a:latin typeface="Candara" panose="020E0502030303020204" pitchFamily="34" charset="0"/>
              </a:rPr>
              <a:t>systems that </a:t>
            </a:r>
            <a:r>
              <a:rPr lang="en-US" dirty="0">
                <a:solidFill>
                  <a:schemeClr val="tx1"/>
                </a:solidFill>
                <a:latin typeface="Candara" panose="020E0502030303020204" pitchFamily="34" charset="0"/>
              </a:rPr>
              <a:t>TIRKS uses are </a:t>
            </a:r>
            <a:r>
              <a:rPr lang="en-US" b="1" dirty="0">
                <a:solidFill>
                  <a:srgbClr val="669900"/>
                </a:solidFill>
                <a:latin typeface="Candara" panose="020E0502030303020204" pitchFamily="34" charset="0"/>
              </a:rPr>
              <a:t>equipment inventory</a:t>
            </a:r>
            <a:r>
              <a:rPr lang="en-US" dirty="0">
                <a:solidFill>
                  <a:srgbClr val="669900"/>
                </a:solidFill>
                <a:latin typeface="Candara" panose="020E0502030303020204" pitchFamily="34" charset="0"/>
              </a:rPr>
              <a:t> (</a:t>
            </a:r>
            <a:r>
              <a:rPr lang="en-US" b="1" dirty="0">
                <a:solidFill>
                  <a:srgbClr val="669900"/>
                </a:solidFill>
                <a:latin typeface="Candara" panose="020E0502030303020204" pitchFamily="34" charset="0"/>
              </a:rPr>
              <a:t>El</a:t>
            </a:r>
            <a:r>
              <a:rPr lang="en-US" dirty="0">
                <a:solidFill>
                  <a:srgbClr val="669900"/>
                </a:solidFill>
                <a:latin typeface="Candara" panose="020E0502030303020204" pitchFamily="34" charset="0"/>
              </a:rPr>
              <a:t>) </a:t>
            </a:r>
            <a:r>
              <a:rPr lang="en-US" dirty="0">
                <a:solidFill>
                  <a:schemeClr val="tx1"/>
                </a:solidFill>
                <a:latin typeface="Candara" panose="020E0502030303020204" pitchFamily="34" charset="0"/>
              </a:rPr>
              <a:t>and </a:t>
            </a:r>
            <a:r>
              <a:rPr lang="en-US" b="1" dirty="0">
                <a:solidFill>
                  <a:srgbClr val="669900"/>
                </a:solidFill>
                <a:latin typeface="Candara" panose="020E0502030303020204" pitchFamily="34" charset="0"/>
              </a:rPr>
              <a:t>facilities inventory </a:t>
            </a:r>
            <a:r>
              <a:rPr lang="en-US" dirty="0">
                <a:solidFill>
                  <a:srgbClr val="669900"/>
                </a:solidFill>
                <a:latin typeface="Candara" panose="020E0502030303020204" pitchFamily="34" charset="0"/>
              </a:rPr>
              <a:t>(</a:t>
            </a:r>
            <a:r>
              <a:rPr lang="en-US" b="1" dirty="0">
                <a:solidFill>
                  <a:srgbClr val="669900"/>
                </a:solidFill>
                <a:latin typeface="Candara" panose="020E0502030303020204" pitchFamily="34" charset="0"/>
              </a:rPr>
              <a:t>Fl</a:t>
            </a:r>
            <a:r>
              <a:rPr lang="en-US" dirty="0">
                <a:solidFill>
                  <a:srgbClr val="669900"/>
                </a:solidFill>
                <a:latin typeface="Candara" panose="020E0502030303020204" pitchFamily="34" charset="0"/>
              </a:rPr>
              <a:t>). </a:t>
            </a:r>
            <a:endParaRPr lang="en-US" dirty="0" smtClean="0">
              <a:solidFill>
                <a:srgbClr val="669900"/>
              </a:solidFill>
              <a:latin typeface="Candara" panose="020E0502030303020204" pitchFamily="34" charset="0"/>
            </a:endParaRPr>
          </a:p>
          <a:p>
            <a:endParaRPr lang="en-US" dirty="0">
              <a:solidFill>
                <a:schemeClr val="tx1"/>
              </a:solidFill>
              <a:latin typeface="Candara" panose="020E0502030303020204" pitchFamily="34" charset="0"/>
            </a:endParaRPr>
          </a:p>
          <a:p>
            <a:r>
              <a:rPr lang="en-US" dirty="0" smtClean="0">
                <a:solidFill>
                  <a:schemeClr val="tx1"/>
                </a:solidFill>
                <a:latin typeface="Candara" panose="020E0502030303020204" pitchFamily="34" charset="0"/>
              </a:rPr>
              <a:t>The </a:t>
            </a:r>
            <a:r>
              <a:rPr lang="en-US" b="1" dirty="0">
                <a:solidFill>
                  <a:srgbClr val="669900"/>
                </a:solidFill>
                <a:latin typeface="Candara" panose="020E0502030303020204" pitchFamily="34" charset="0"/>
              </a:rPr>
              <a:t>El system </a:t>
            </a:r>
            <a:r>
              <a:rPr lang="en-US" dirty="0">
                <a:solidFill>
                  <a:schemeClr val="tx1"/>
                </a:solidFill>
                <a:latin typeface="Candara" panose="020E0502030303020204" pitchFamily="34" charset="0"/>
              </a:rPr>
              <a:t>has an </a:t>
            </a:r>
            <a:r>
              <a:rPr lang="en-US" b="1" dirty="0" smtClean="0">
                <a:solidFill>
                  <a:schemeClr val="tx1"/>
                </a:solidFill>
                <a:latin typeface="Candara" panose="020E0502030303020204" pitchFamily="34" charset="0"/>
              </a:rPr>
              <a:t>inventory</a:t>
            </a:r>
            <a:r>
              <a:rPr lang="en-US" dirty="0" smtClean="0">
                <a:solidFill>
                  <a:schemeClr val="tx1"/>
                </a:solidFill>
                <a:latin typeface="Candara" panose="020E0502030303020204" pitchFamily="34" charset="0"/>
              </a:rPr>
              <a:t> </a:t>
            </a:r>
            <a:r>
              <a:rPr lang="en-US" dirty="0">
                <a:solidFill>
                  <a:schemeClr val="tx1"/>
                </a:solidFill>
                <a:latin typeface="Candara" panose="020E0502030303020204" pitchFamily="34" charset="0"/>
              </a:rPr>
              <a:t>of all equipment </a:t>
            </a:r>
            <a:r>
              <a:rPr lang="en-US" b="1" dirty="0">
                <a:solidFill>
                  <a:schemeClr val="tx1"/>
                </a:solidFill>
                <a:latin typeface="Candara" panose="020E0502030303020204" pitchFamily="34" charset="0"/>
              </a:rPr>
              <a:t>identifying</a:t>
            </a:r>
            <a:r>
              <a:rPr lang="en-US" dirty="0">
                <a:solidFill>
                  <a:schemeClr val="tx1"/>
                </a:solidFill>
                <a:latin typeface="Candara" panose="020E0502030303020204" pitchFamily="34" charset="0"/>
              </a:rPr>
              <a:t> what is currently available and what will become available in the </a:t>
            </a:r>
            <a:r>
              <a:rPr lang="en-US" dirty="0" smtClean="0">
                <a:solidFill>
                  <a:schemeClr val="tx1"/>
                </a:solidFill>
                <a:latin typeface="Candara" panose="020E0502030303020204" pitchFamily="34" charset="0"/>
              </a:rPr>
              <a:t>future with </a:t>
            </a:r>
            <a:r>
              <a:rPr lang="en-US" dirty="0">
                <a:solidFill>
                  <a:schemeClr val="tx1"/>
                </a:solidFill>
                <a:latin typeface="Candara" panose="020E0502030303020204" pitchFamily="34" charset="0"/>
              </a:rPr>
              <a:t>dates of availability. Similar information is maintained on </a:t>
            </a:r>
            <a:r>
              <a:rPr lang="en-US" b="1" dirty="0">
                <a:solidFill>
                  <a:schemeClr val="tx1"/>
                </a:solidFill>
                <a:latin typeface="Candara" panose="020E0502030303020204" pitchFamily="34" charset="0"/>
              </a:rPr>
              <a:t>facilities</a:t>
            </a:r>
            <a:r>
              <a:rPr lang="en-US" dirty="0">
                <a:solidFill>
                  <a:schemeClr val="tx1"/>
                </a:solidFill>
                <a:latin typeface="Candara" panose="020E0502030303020204" pitchFamily="34" charset="0"/>
              </a:rPr>
              <a:t> by the </a:t>
            </a:r>
            <a:r>
              <a:rPr lang="en-US" b="1" dirty="0">
                <a:solidFill>
                  <a:srgbClr val="669900"/>
                </a:solidFill>
                <a:latin typeface="Candara" panose="020E0502030303020204" pitchFamily="34" charset="0"/>
              </a:rPr>
              <a:t>Fl system</a:t>
            </a:r>
            <a:r>
              <a:rPr lang="en-US" dirty="0">
                <a:solidFill>
                  <a:schemeClr val="tx1"/>
                </a:solidFill>
                <a:latin typeface="Candara" panose="020E0502030303020204" pitchFamily="34" charset="0"/>
              </a:rPr>
              <a:t>. </a:t>
            </a:r>
            <a:endParaRPr lang="en-US" dirty="0" smtClean="0">
              <a:solidFill>
                <a:schemeClr val="tx1"/>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2"/>
        <p:cNvGrpSpPr/>
        <p:nvPr/>
      </p:nvGrpSpPr>
      <p:grpSpPr>
        <a:xfrm>
          <a:off x="0" y="0"/>
          <a:ext cx="0" cy="0"/>
          <a:chOff x="0" y="0"/>
          <a:chExt cx="0" cy="0"/>
        </a:xfrm>
      </p:grpSpPr>
      <p:cxnSp>
        <p:nvCxnSpPr>
          <p:cNvPr id="873" name="Shape 873"/>
          <p:cNvCxnSpPr/>
          <p:nvPr/>
        </p:nvCxnSpPr>
        <p:spPr>
          <a:xfrm>
            <a:off x="354106" y="5029199"/>
            <a:ext cx="5638800" cy="0"/>
          </a:xfrm>
          <a:prstGeom prst="straightConnector1">
            <a:avLst/>
          </a:prstGeom>
          <a:noFill/>
          <a:ln w="12700" cap="rnd" cmpd="sng">
            <a:solidFill>
              <a:schemeClr val="dk1"/>
            </a:solidFill>
            <a:prstDash val="solid"/>
            <a:miter/>
            <a:headEnd type="none" w="med" len="med"/>
            <a:tailEnd type="none" w="med" len="med"/>
          </a:ln>
        </p:spPr>
      </p:cxnSp>
      <p:sp>
        <p:nvSpPr>
          <p:cNvPr id="874" name="Shape 874"/>
          <p:cNvSpPr txBox="1"/>
          <p:nvPr/>
        </p:nvSpPr>
        <p:spPr>
          <a:xfrm>
            <a:off x="-255494" y="50291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875" name="Shape 875"/>
          <p:cNvSpPr txBox="1"/>
          <p:nvPr/>
        </p:nvSpPr>
        <p:spPr>
          <a:xfrm>
            <a:off x="277906" y="304799"/>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Authentication Server</a:t>
            </a:r>
          </a:p>
        </p:txBody>
      </p:sp>
      <p:pic>
        <p:nvPicPr>
          <p:cNvPr id="876" name="Shape 876"/>
          <p:cNvPicPr preferRelativeResize="0"/>
          <p:nvPr/>
        </p:nvPicPr>
        <p:blipFill rotWithShape="1">
          <a:blip r:embed="rId3">
            <a:alphaModFix/>
          </a:blip>
          <a:srcRect/>
          <a:stretch/>
        </p:blipFill>
        <p:spPr>
          <a:xfrm>
            <a:off x="430307" y="1219199"/>
            <a:ext cx="5451475" cy="2884486"/>
          </a:xfrm>
          <a:prstGeom prst="rect">
            <a:avLst/>
          </a:prstGeom>
          <a:noFill/>
          <a:ln>
            <a:noFill/>
          </a:ln>
        </p:spPr>
      </p:pic>
      <p:sp>
        <p:nvSpPr>
          <p:cNvPr id="877" name="Shape 877"/>
          <p:cNvSpPr txBox="1"/>
          <p:nvPr/>
        </p:nvSpPr>
        <p:spPr>
          <a:xfrm>
            <a:off x="185832" y="5421312"/>
            <a:ext cx="6362699" cy="2225675"/>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Architecture of Novell LAN </a:t>
            </a:r>
          </a:p>
          <a:p>
            <a:pPr>
              <a:buClr>
                <a:schemeClr val="dk1"/>
              </a:buClr>
              <a:buSzPct val="100000"/>
              <a:buFont typeface="Arial"/>
              <a:buChar char="•"/>
            </a:pPr>
            <a:r>
              <a:rPr lang="en-US" sz="2000" dirty="0">
                <a:solidFill>
                  <a:schemeClr val="dk1"/>
                </a:solidFill>
                <a:latin typeface="Candara" panose="020E0502030303020204" pitchFamily="34" charset="0"/>
              </a:rPr>
              <a:t> Authentication server does not issue ticket</a:t>
            </a:r>
          </a:p>
          <a:p>
            <a:pPr>
              <a:buClr>
                <a:schemeClr val="dk1"/>
              </a:buClr>
              <a:buSzPct val="100000"/>
              <a:buFont typeface="Arial"/>
              <a:buChar char="•"/>
            </a:pPr>
            <a:r>
              <a:rPr lang="en-US" sz="2000" dirty="0">
                <a:solidFill>
                  <a:schemeClr val="dk1"/>
                </a:solidFill>
                <a:latin typeface="Candara" panose="020E0502030303020204" pitchFamily="34" charset="0"/>
              </a:rPr>
              <a:t> Login and password not sent from client workstation</a:t>
            </a:r>
          </a:p>
          <a:p>
            <a:pPr>
              <a:buClr>
                <a:schemeClr val="dk1"/>
              </a:buClr>
              <a:buSzPct val="100000"/>
              <a:buFont typeface="Arial"/>
              <a:buChar char="•"/>
            </a:pPr>
            <a:r>
              <a:rPr lang="en-US" sz="2000" dirty="0">
                <a:solidFill>
                  <a:schemeClr val="dk1"/>
                </a:solidFill>
                <a:latin typeface="Candara" panose="020E0502030303020204" pitchFamily="34" charset="0"/>
              </a:rPr>
              <a:t> User sends id to central authentication server</a:t>
            </a:r>
          </a:p>
          <a:p>
            <a:pPr>
              <a:buClr>
                <a:schemeClr val="dk1"/>
              </a:buClr>
              <a:buSzPct val="100000"/>
              <a:buFont typeface="Arial"/>
              <a:buChar char="•"/>
            </a:pPr>
            <a:r>
              <a:rPr lang="en-US" sz="2000" dirty="0">
                <a:solidFill>
                  <a:schemeClr val="dk1"/>
                </a:solidFill>
                <a:latin typeface="Candara" panose="020E0502030303020204" pitchFamily="34" charset="0"/>
              </a:rPr>
              <a:t> Authentication server acts as proxy agent to the client</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and authenticates the user with the application server</a:t>
            </a:r>
          </a:p>
          <a:p>
            <a:pPr>
              <a:buClr>
                <a:schemeClr val="dk1"/>
              </a:buClr>
              <a:buSzPct val="100000"/>
              <a:buFont typeface="Arial"/>
              <a:buChar char="•"/>
            </a:pPr>
            <a:r>
              <a:rPr lang="en-US" sz="2000" dirty="0">
                <a:solidFill>
                  <a:schemeClr val="dk1"/>
                </a:solidFill>
                <a:latin typeface="Candara" panose="020E0502030303020204" pitchFamily="34" charset="0"/>
              </a:rPr>
              <a:t> Process transparent to the user</a:t>
            </a:r>
          </a:p>
        </p:txBody>
      </p:sp>
      <p:cxnSp>
        <p:nvCxnSpPr>
          <p:cNvPr id="881" name="Shape 881"/>
          <p:cNvCxnSpPr/>
          <p:nvPr/>
        </p:nvCxnSpPr>
        <p:spPr>
          <a:xfrm>
            <a:off x="277906"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882" name="Shape 882"/>
          <p:cNvSpPr txBox="1"/>
          <p:nvPr/>
        </p:nvSpPr>
        <p:spPr>
          <a:xfrm>
            <a:off x="277907"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TextBox 1"/>
          <p:cNvSpPr txBox="1"/>
          <p:nvPr/>
        </p:nvSpPr>
        <p:spPr>
          <a:xfrm>
            <a:off x="6344399" y="161367"/>
            <a:ext cx="5683623" cy="8817799"/>
          </a:xfrm>
          <a:prstGeom prst="rect">
            <a:avLst/>
          </a:prstGeom>
          <a:noFill/>
        </p:spPr>
        <p:txBody>
          <a:bodyPr wrap="square" rtlCol="0">
            <a:spAutoFit/>
          </a:bodyPr>
          <a:lstStyle/>
          <a:p>
            <a:pPr>
              <a:lnSpc>
                <a:spcPct val="150000"/>
              </a:lnSpc>
            </a:pPr>
            <a:r>
              <a:rPr lang="en-US" sz="1800" b="1" dirty="0">
                <a:solidFill>
                  <a:srgbClr val="0070C0"/>
                </a:solidFill>
                <a:latin typeface="Candara" panose="020E0502030303020204" pitchFamily="34" charset="0"/>
              </a:rPr>
              <a:t>Authentication Server System. </a:t>
            </a:r>
            <a:endParaRPr lang="en-US" sz="1800" b="1" dirty="0" smtClean="0">
              <a:solidFill>
                <a:srgbClr val="0070C0"/>
              </a:solidFill>
              <a:latin typeface="Candara" panose="020E0502030303020204" pitchFamily="34" charset="0"/>
            </a:endParaRPr>
          </a:p>
          <a:p>
            <a:pPr>
              <a:lnSpc>
                <a:spcPct val="150000"/>
              </a:lnSpc>
            </a:pPr>
            <a:r>
              <a:rPr lang="en-US" sz="1800" dirty="0" smtClean="0">
                <a:latin typeface="Candara" panose="020E0502030303020204" pitchFamily="34" charset="0"/>
              </a:rPr>
              <a:t>An </a:t>
            </a:r>
            <a:r>
              <a:rPr lang="en-US" sz="1800" dirty="0">
                <a:latin typeface="Candara" panose="020E0502030303020204" pitchFamily="34" charset="0"/>
              </a:rPr>
              <a:t>authentication server system, shown in Figure 1 1.39, is </a:t>
            </a:r>
            <a:r>
              <a:rPr lang="en-US" sz="1800" dirty="0" smtClean="0">
                <a:latin typeface="Candara" panose="020E0502030303020204" pitchFamily="34" charset="0"/>
              </a:rPr>
              <a:t>somewhat </a:t>
            </a:r>
            <a:r>
              <a:rPr lang="en-US" sz="1800" dirty="0">
                <a:latin typeface="Candara" panose="020E0502030303020204" pitchFamily="34" charset="0"/>
              </a:rPr>
              <a:t>similar to the </a:t>
            </a:r>
            <a:r>
              <a:rPr lang="en-US" sz="1800" b="1" dirty="0">
                <a:latin typeface="Candara" panose="020E0502030303020204" pitchFamily="34" charset="0"/>
              </a:rPr>
              <a:t>ticket-granting system </a:t>
            </a:r>
            <a:r>
              <a:rPr lang="en-US" sz="1800" dirty="0">
                <a:latin typeface="Candara" panose="020E0502030303020204" pitchFamily="34" charset="0"/>
              </a:rPr>
              <a:t>except that there is </a:t>
            </a:r>
            <a:r>
              <a:rPr lang="en-US" sz="1800" b="1" dirty="0">
                <a:latin typeface="Candara" panose="020E0502030303020204" pitchFamily="34" charset="0"/>
              </a:rPr>
              <a:t>no ticket granted</a:t>
            </a:r>
            <a:r>
              <a:rPr lang="en-US" sz="1800" dirty="0">
                <a:latin typeface="Candara" panose="020E0502030303020204" pitchFamily="34" charset="0"/>
              </a:rPr>
              <a:t>. </a:t>
            </a:r>
            <a:r>
              <a:rPr lang="en-US" sz="1800" b="1" dirty="0">
                <a:latin typeface="Candara" panose="020E0502030303020204" pitchFamily="34" charset="0"/>
              </a:rPr>
              <a:t>No login </a:t>
            </a:r>
            <a:r>
              <a:rPr lang="en-US" sz="1800" b="1" dirty="0" smtClean="0">
                <a:latin typeface="Candara" panose="020E0502030303020204" pitchFamily="34" charset="0"/>
              </a:rPr>
              <a:t>identification </a:t>
            </a:r>
            <a:r>
              <a:rPr lang="en-US" sz="1800" dirty="0" smtClean="0">
                <a:latin typeface="Candara" panose="020E0502030303020204" pitchFamily="34" charset="0"/>
              </a:rPr>
              <a:t>and </a:t>
            </a:r>
            <a:r>
              <a:rPr lang="en-US" sz="1800" b="1" dirty="0">
                <a:latin typeface="Candara" panose="020E0502030303020204" pitchFamily="34" charset="0"/>
              </a:rPr>
              <a:t>password</a:t>
            </a:r>
            <a:r>
              <a:rPr lang="en-US" sz="1800" dirty="0">
                <a:latin typeface="Candara" panose="020E0502030303020204" pitchFamily="34" charset="0"/>
              </a:rPr>
              <a:t> pair is sent out of the client workstation. The user authenticates to a central </a:t>
            </a:r>
            <a:r>
              <a:rPr lang="en-US" sz="1800" dirty="0" smtClean="0">
                <a:latin typeface="Candara" panose="020E0502030303020204" pitchFamily="34" charset="0"/>
              </a:rPr>
              <a:t>authentication server</a:t>
            </a:r>
            <a:r>
              <a:rPr lang="en-US" sz="1800" dirty="0">
                <a:latin typeface="Candara" panose="020E0502030303020204" pitchFamily="34" charset="0"/>
              </a:rPr>
              <a:t>, which has jurisdiction over a domain of servers. The central authentication server, after </a:t>
            </a:r>
            <a:r>
              <a:rPr lang="en-US" sz="1800" dirty="0" smtClean="0">
                <a:latin typeface="Candara" panose="020E0502030303020204" pitchFamily="34" charset="0"/>
              </a:rPr>
              <a:t>validation </a:t>
            </a:r>
            <a:r>
              <a:rPr lang="en-US" sz="1800" dirty="0">
                <a:latin typeface="Candara" panose="020E0502030303020204" pitchFamily="34" charset="0"/>
              </a:rPr>
              <a:t>of the user, acts as a proxy agent to the client and authenticates the user to the application </a:t>
            </a:r>
            <a:r>
              <a:rPr lang="en-US" sz="1800" dirty="0" smtClean="0">
                <a:latin typeface="Candara" panose="020E0502030303020204" pitchFamily="34" charset="0"/>
              </a:rPr>
              <a:t>server. This </a:t>
            </a:r>
            <a:r>
              <a:rPr lang="en-US" sz="1800" dirty="0">
                <a:latin typeface="Candara" panose="020E0502030303020204" pitchFamily="34" charset="0"/>
              </a:rPr>
              <a:t>is transparent to the user, and the client proceeds to communicate with the application server. </a:t>
            </a:r>
            <a:r>
              <a:rPr lang="en-US" sz="1800" dirty="0" smtClean="0">
                <a:latin typeface="Candara" panose="020E0502030303020204" pitchFamily="34" charset="0"/>
              </a:rPr>
              <a:t>This is </a:t>
            </a:r>
            <a:r>
              <a:rPr lang="en-US" sz="1800" dirty="0">
                <a:latin typeface="Candara" panose="020E0502030303020204" pitchFamily="34" charset="0"/>
              </a:rPr>
              <a:t>the architecture of Novell LAN.</a:t>
            </a:r>
          </a:p>
          <a:p>
            <a:pPr>
              <a:lnSpc>
                <a:spcPct val="150000"/>
              </a:lnSpc>
            </a:pPr>
            <a:endParaRPr lang="en-US" sz="1800" dirty="0" smtClean="0">
              <a:latin typeface="Candara" panose="020E0502030303020204" pitchFamily="34" charset="0"/>
            </a:endParaRPr>
          </a:p>
          <a:p>
            <a:pPr>
              <a:lnSpc>
                <a:spcPct val="150000"/>
              </a:lnSpc>
            </a:pPr>
            <a:r>
              <a:rPr lang="en-US" sz="1800" b="1" dirty="0" smtClean="0">
                <a:solidFill>
                  <a:srgbClr val="0070C0"/>
                </a:solidFill>
                <a:latin typeface="Candara" panose="020E0502030303020204" pitchFamily="34" charset="0"/>
              </a:rPr>
              <a:t>Authentication </a:t>
            </a:r>
            <a:r>
              <a:rPr lang="en-US" sz="1800" b="1" dirty="0">
                <a:solidFill>
                  <a:srgbClr val="0070C0"/>
                </a:solidFill>
                <a:latin typeface="Candara" panose="020E0502030303020204" pitchFamily="34" charset="0"/>
              </a:rPr>
              <a:t>Using Cryptographic Functions. </a:t>
            </a:r>
            <a:r>
              <a:rPr lang="en-US" sz="1800" dirty="0">
                <a:latin typeface="Candara" panose="020E0502030303020204" pitchFamily="34" charset="0"/>
              </a:rPr>
              <a:t>Cryptographic authentication uses </a:t>
            </a:r>
            <a:r>
              <a:rPr lang="en-US" sz="1800" dirty="0" smtClean="0">
                <a:latin typeface="Candara" panose="020E0502030303020204" pitchFamily="34" charset="0"/>
              </a:rPr>
              <a:t>cryptographic </a:t>
            </a:r>
            <a:r>
              <a:rPr lang="en-US" sz="1800" dirty="0">
                <a:latin typeface="Candara" panose="020E0502030303020204" pitchFamily="34" charset="0"/>
              </a:rPr>
              <a:t>functions. The sender can encrypt an authentication request to the receiver, who decrypts </a:t>
            </a:r>
            <a:r>
              <a:rPr lang="en-US" sz="1800" dirty="0" smtClean="0">
                <a:latin typeface="Candara" panose="020E0502030303020204" pitchFamily="34" charset="0"/>
              </a:rPr>
              <a:t>the message </a:t>
            </a:r>
            <a:r>
              <a:rPr lang="en-US" sz="1800" dirty="0">
                <a:latin typeface="Candara" panose="020E0502030303020204" pitchFamily="34" charset="0"/>
              </a:rPr>
              <a:t>to validate the identification of the user. Algorithms and keys are used to encrypt and </a:t>
            </a:r>
            <a:r>
              <a:rPr lang="en-US" sz="1800" dirty="0" smtClean="0">
                <a:latin typeface="Candara" panose="020E0502030303020204" pitchFamily="34" charset="0"/>
              </a:rPr>
              <a:t>decrypt messages</a:t>
            </a:r>
            <a:r>
              <a:rPr lang="en-US" sz="1800" dirty="0">
                <a:latin typeface="Candara" panose="020E0502030303020204" pitchFamily="34" charset="0"/>
              </a:rPr>
              <a:t>, which we will address now.</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6"/>
        <p:cNvGrpSpPr/>
        <p:nvPr/>
      </p:nvGrpSpPr>
      <p:grpSpPr>
        <a:xfrm>
          <a:off x="0" y="0"/>
          <a:ext cx="0" cy="0"/>
          <a:chOff x="0" y="0"/>
          <a:chExt cx="0" cy="0"/>
        </a:xfrm>
      </p:grpSpPr>
      <p:cxnSp>
        <p:nvCxnSpPr>
          <p:cNvPr id="887" name="Shape 887"/>
          <p:cNvCxnSpPr/>
          <p:nvPr/>
        </p:nvCxnSpPr>
        <p:spPr>
          <a:xfrm>
            <a:off x="259976" y="4419599"/>
            <a:ext cx="5638800" cy="0"/>
          </a:xfrm>
          <a:prstGeom prst="straightConnector1">
            <a:avLst/>
          </a:prstGeom>
          <a:noFill/>
          <a:ln w="12700" cap="rnd" cmpd="sng">
            <a:solidFill>
              <a:schemeClr val="dk1"/>
            </a:solidFill>
            <a:prstDash val="solid"/>
            <a:miter/>
            <a:headEnd type="none" w="med" len="med"/>
            <a:tailEnd type="none" w="med" len="med"/>
          </a:ln>
        </p:spPr>
      </p:cxnSp>
      <p:sp>
        <p:nvSpPr>
          <p:cNvPr id="888" name="Shape 888"/>
          <p:cNvSpPr txBox="1"/>
          <p:nvPr/>
        </p:nvSpPr>
        <p:spPr>
          <a:xfrm>
            <a:off x="-349624" y="44195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889" name="Shape 889"/>
          <p:cNvSpPr txBox="1"/>
          <p:nvPr/>
        </p:nvSpPr>
        <p:spPr>
          <a:xfrm>
            <a:off x="259976" y="304799"/>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2060"/>
                </a:solidFill>
                <a:latin typeface="Candara" panose="020E0502030303020204" pitchFamily="34" charset="0"/>
              </a:rPr>
              <a:t>Message Transfer Security</a:t>
            </a:r>
          </a:p>
        </p:txBody>
      </p:sp>
      <p:sp>
        <p:nvSpPr>
          <p:cNvPr id="890" name="Shape 890"/>
          <p:cNvSpPr txBox="1"/>
          <p:nvPr/>
        </p:nvSpPr>
        <p:spPr>
          <a:xfrm>
            <a:off x="259977" y="914400"/>
            <a:ext cx="5307011" cy="3339352"/>
          </a:xfrm>
          <a:prstGeom prst="rect">
            <a:avLst/>
          </a:prstGeom>
          <a:noFill/>
          <a:ln>
            <a:noFill/>
          </a:ln>
        </p:spPr>
        <p:txBody>
          <a:bodyPr lIns="91425" tIns="45700" rIns="91425" bIns="45700" anchor="t" anchorCtr="0">
            <a:noAutofit/>
          </a:bodyPr>
          <a:lstStyle/>
          <a:p>
            <a:pPr>
              <a:spcAft>
                <a:spcPts val="12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Messaging</a:t>
            </a:r>
            <a:r>
              <a:rPr lang="en-US" sz="2000" dirty="0">
                <a:solidFill>
                  <a:schemeClr val="dk1"/>
                </a:solidFill>
                <a:latin typeface="Candara" panose="020E0502030303020204" pitchFamily="34" charset="0"/>
              </a:rPr>
              <a:t> </a:t>
            </a:r>
            <a:r>
              <a:rPr lang="en-US" sz="2000" dirty="0">
                <a:solidFill>
                  <a:srgbClr val="0070C0"/>
                </a:solidFill>
                <a:latin typeface="Candara" panose="020E0502030303020204" pitchFamily="34" charset="0"/>
              </a:rPr>
              <a:t>one-way communication</a:t>
            </a:r>
          </a:p>
          <a:p>
            <a:pPr>
              <a:spcAft>
                <a:spcPts val="1200"/>
              </a:spcAft>
              <a:buClr>
                <a:schemeClr val="dk1"/>
              </a:buClr>
              <a:buSzPct val="100000"/>
              <a:buFont typeface="Arial"/>
              <a:buChar char="•"/>
            </a:pPr>
            <a:r>
              <a:rPr lang="en-US" sz="2000" dirty="0">
                <a:solidFill>
                  <a:schemeClr val="dk1"/>
                </a:solidFill>
                <a:latin typeface="Candara" panose="020E0502030303020204" pitchFamily="34" charset="0"/>
              </a:rPr>
              <a:t> Secure message needs to be authenticated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and secured</a:t>
            </a:r>
          </a:p>
          <a:p>
            <a:pPr>
              <a:spcAft>
                <a:spcPts val="1200"/>
              </a:spcAft>
              <a:buClr>
                <a:schemeClr val="dk1"/>
              </a:buClr>
              <a:buSzPct val="100000"/>
              <a:buFont typeface="Arial"/>
              <a:buChar char="•"/>
            </a:pPr>
            <a:r>
              <a:rPr lang="en-US" sz="2000" dirty="0">
                <a:solidFill>
                  <a:srgbClr val="0070C0"/>
                </a:solidFill>
                <a:latin typeface="Candara" panose="020E0502030303020204" pitchFamily="34" charset="0"/>
              </a:rPr>
              <a:t> </a:t>
            </a:r>
            <a:r>
              <a:rPr lang="en-US" sz="2000" b="1" u="sng" dirty="0">
                <a:solidFill>
                  <a:srgbClr val="0070C0"/>
                </a:solidFill>
                <a:latin typeface="Candara" panose="020E0502030303020204" pitchFamily="34" charset="0"/>
              </a:rPr>
              <a:t>Three secure mail systems</a:t>
            </a:r>
          </a:p>
          <a:p>
            <a:pPr marL="457200" lvl="1">
              <a:spcAft>
                <a:spcPts val="12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Privacy Enhanced Mail (PEM)</a:t>
            </a:r>
          </a:p>
          <a:p>
            <a:pPr marL="457200" lvl="1">
              <a:spcAft>
                <a:spcPts val="1200"/>
              </a:spcAft>
              <a:buClr>
                <a:schemeClr val="dk1"/>
              </a:buClr>
              <a:buSzPct val="100000"/>
              <a:buFont typeface="Arial"/>
              <a:buChar char="•"/>
            </a:pPr>
            <a:r>
              <a:rPr lang="en-US" sz="2000" b="1" dirty="0">
                <a:solidFill>
                  <a:srgbClr val="0070C0"/>
                </a:solidFill>
                <a:latin typeface="Candara" panose="020E0502030303020204" pitchFamily="34" charset="0"/>
              </a:rPr>
              <a:t> Pretty Good Privacy (PGP)</a:t>
            </a:r>
          </a:p>
          <a:p>
            <a:pPr marL="457200" lvl="1">
              <a:spcAft>
                <a:spcPts val="1200"/>
              </a:spcAft>
              <a:buClr>
                <a:schemeClr val="dk1"/>
              </a:buClr>
              <a:buSzPct val="100000"/>
              <a:buFont typeface="Arial"/>
              <a:buChar char="•"/>
            </a:pPr>
            <a:r>
              <a:rPr lang="en-US" sz="2000" b="1" dirty="0">
                <a:solidFill>
                  <a:srgbClr val="0070C0"/>
                </a:solidFill>
                <a:latin typeface="Candara" panose="020E0502030303020204" pitchFamily="34" charset="0"/>
              </a:rPr>
              <a:t> X-400: </a:t>
            </a:r>
            <a:r>
              <a:rPr lang="en-US" sz="2000" dirty="0">
                <a:solidFill>
                  <a:schemeClr val="dk1"/>
                </a:solidFill>
                <a:latin typeface="Candara" panose="020E0502030303020204" pitchFamily="34" charset="0"/>
              </a:rPr>
              <a:t>OSI specifications that define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framework; not implementation specific</a:t>
            </a:r>
          </a:p>
        </p:txBody>
      </p:sp>
      <p:cxnSp>
        <p:nvCxnSpPr>
          <p:cNvPr id="894" name="Shape 894"/>
          <p:cNvCxnSpPr/>
          <p:nvPr/>
        </p:nvCxnSpPr>
        <p:spPr>
          <a:xfrm>
            <a:off x="259976"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895" name="Shape 895"/>
          <p:cNvSpPr txBox="1"/>
          <p:nvPr/>
        </p:nvSpPr>
        <p:spPr>
          <a:xfrm>
            <a:off x="259977"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TextBox 1"/>
          <p:cNvSpPr txBox="1"/>
          <p:nvPr/>
        </p:nvSpPr>
        <p:spPr>
          <a:xfrm>
            <a:off x="867334" y="5118079"/>
            <a:ext cx="10356477" cy="1938992"/>
          </a:xfrm>
          <a:prstGeom prst="rect">
            <a:avLst/>
          </a:prstGeom>
          <a:noFill/>
        </p:spPr>
        <p:txBody>
          <a:bodyPr wrap="square" rtlCol="0">
            <a:spAutoFit/>
          </a:bodyPr>
          <a:lstStyle/>
          <a:p>
            <a:r>
              <a:rPr lang="en-US" sz="2400" dirty="0">
                <a:latin typeface="Candara" panose="020E0502030303020204" pitchFamily="34" charset="0"/>
              </a:rPr>
              <a:t>The one-way message transfer system is non-interactive</a:t>
            </a:r>
            <a:r>
              <a:rPr lang="en-US" sz="2400" dirty="0" smtClean="0">
                <a:latin typeface="Candara" panose="020E0502030303020204" pitchFamily="34" charset="0"/>
              </a:rPr>
              <a:t>.</a:t>
            </a:r>
          </a:p>
          <a:p>
            <a:endParaRPr lang="en-US" sz="2400" dirty="0" smtClean="0">
              <a:latin typeface="Candara" panose="020E0502030303020204" pitchFamily="34" charset="0"/>
            </a:endParaRPr>
          </a:p>
          <a:p>
            <a:r>
              <a:rPr lang="en-US" sz="2400" dirty="0">
                <a:latin typeface="Candara" panose="020E0502030303020204" pitchFamily="34" charset="0"/>
              </a:rPr>
              <a:t>There are three secure mail </a:t>
            </a:r>
            <a:r>
              <a:rPr lang="en-US" sz="2400" dirty="0" smtClean="0">
                <a:latin typeface="Candara" panose="020E0502030303020204" pitchFamily="34" charset="0"/>
              </a:rPr>
              <a:t>systems — privacy-enhanced </a:t>
            </a:r>
            <a:r>
              <a:rPr lang="en-US" sz="2400" dirty="0">
                <a:latin typeface="Candara" panose="020E0502030303020204" pitchFamily="34" charset="0"/>
              </a:rPr>
              <a:t>mail (PEM), pretty good </a:t>
            </a:r>
            <a:r>
              <a:rPr lang="en-US" sz="2400" dirty="0" smtClean="0">
                <a:latin typeface="Candara" panose="020E0502030303020204" pitchFamily="34" charset="0"/>
              </a:rPr>
              <a:t>privacy (PGP</a:t>
            </a:r>
            <a:r>
              <a:rPr lang="en-US" sz="2400" dirty="0">
                <a:latin typeface="Candara" panose="020E0502030303020204" pitchFamily="34" charset="0"/>
              </a:rPr>
              <a:t>), and X.400-based mail </a:t>
            </a:r>
            <a:r>
              <a:rPr lang="en-US" sz="2400" dirty="0" smtClean="0">
                <a:latin typeface="Candara" panose="020E0502030303020204" pitchFamily="34" charset="0"/>
              </a:rPr>
              <a:t>system</a:t>
            </a:r>
          </a:p>
          <a:p>
            <a:endParaRPr lang="en-US" sz="2400" dirty="0">
              <a:latin typeface="Candara" panose="020E0502030303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9"/>
        <p:cNvGrpSpPr/>
        <p:nvPr/>
      </p:nvGrpSpPr>
      <p:grpSpPr>
        <a:xfrm>
          <a:off x="0" y="0"/>
          <a:ext cx="0" cy="0"/>
          <a:chOff x="0" y="0"/>
          <a:chExt cx="0" cy="0"/>
        </a:xfrm>
      </p:grpSpPr>
      <p:cxnSp>
        <p:nvCxnSpPr>
          <p:cNvPr id="900" name="Shape 900"/>
          <p:cNvCxnSpPr/>
          <p:nvPr/>
        </p:nvCxnSpPr>
        <p:spPr>
          <a:xfrm>
            <a:off x="304800" y="6170816"/>
            <a:ext cx="4894729" cy="0"/>
          </a:xfrm>
          <a:prstGeom prst="straightConnector1">
            <a:avLst/>
          </a:prstGeom>
          <a:noFill/>
          <a:ln w="12700" cap="rnd" cmpd="sng">
            <a:solidFill>
              <a:schemeClr val="dk1"/>
            </a:solidFill>
            <a:prstDash val="solid"/>
            <a:miter/>
            <a:headEnd type="none" w="med" len="med"/>
            <a:tailEnd type="none" w="med" len="med"/>
          </a:ln>
        </p:spPr>
      </p:cxnSp>
      <p:sp>
        <p:nvSpPr>
          <p:cNvPr id="901" name="Shape 901"/>
          <p:cNvSpPr txBox="1"/>
          <p:nvPr/>
        </p:nvSpPr>
        <p:spPr>
          <a:xfrm>
            <a:off x="-304800" y="6170816"/>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902" name="Shape 902"/>
          <p:cNvSpPr txBox="1"/>
          <p:nvPr/>
        </p:nvSpPr>
        <p:spPr>
          <a:xfrm>
            <a:off x="533400" y="304799"/>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Privacy Enhanced Mail</a:t>
            </a:r>
          </a:p>
        </p:txBody>
      </p:sp>
      <p:sp>
        <p:nvSpPr>
          <p:cNvPr id="903" name="Shape 903"/>
          <p:cNvSpPr txBox="1"/>
          <p:nvPr/>
        </p:nvSpPr>
        <p:spPr>
          <a:xfrm>
            <a:off x="457200" y="838199"/>
            <a:ext cx="5867400" cy="5016500"/>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Developed by IETF (RFC 1421 - 1424)</a:t>
            </a:r>
          </a:p>
          <a:p>
            <a:pPr>
              <a:buClr>
                <a:schemeClr val="dk1"/>
              </a:buClr>
              <a:buSzPct val="100000"/>
              <a:buFont typeface="Arial"/>
              <a:buChar char="•"/>
            </a:pPr>
            <a:r>
              <a:rPr lang="en-US" sz="2000" dirty="0">
                <a:solidFill>
                  <a:schemeClr val="dk1"/>
                </a:solidFill>
                <a:latin typeface="Candara" panose="020E0502030303020204" pitchFamily="34" charset="0"/>
              </a:rPr>
              <a:t> End-to-end cryptography</a:t>
            </a:r>
          </a:p>
          <a:p>
            <a:pPr>
              <a:buClr>
                <a:schemeClr val="dk1"/>
              </a:buClr>
              <a:buSzPct val="100000"/>
              <a:buFont typeface="Arial"/>
              <a:buChar char="•"/>
            </a:pPr>
            <a:r>
              <a:rPr lang="en-US" sz="2000" dirty="0">
                <a:solidFill>
                  <a:schemeClr val="dk1"/>
                </a:solidFill>
                <a:latin typeface="Candara" panose="020E0502030303020204" pitchFamily="34" charset="0"/>
              </a:rPr>
              <a:t> Provides</a:t>
            </a:r>
          </a:p>
          <a:p>
            <a:pPr marL="914400" lvl="1" indent="-457200">
              <a:buClr>
                <a:schemeClr val="dk1"/>
              </a:buClr>
              <a:buSzPct val="100000"/>
              <a:buFont typeface="+mj-lt"/>
              <a:buAutoNum type="arabicPeriod"/>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Confidentiality</a:t>
            </a:r>
          </a:p>
          <a:p>
            <a:pPr marL="914400" lvl="1" indent="-457200">
              <a:buClr>
                <a:schemeClr val="dk1"/>
              </a:buClr>
              <a:buSzPct val="100000"/>
              <a:buFont typeface="+mj-lt"/>
              <a:buAutoNum type="arabicPeriod"/>
            </a:pPr>
            <a:r>
              <a:rPr lang="en-US" sz="2000" b="1" dirty="0">
                <a:solidFill>
                  <a:srgbClr val="0070C0"/>
                </a:solidFill>
                <a:latin typeface="Candara" panose="020E0502030303020204" pitchFamily="34" charset="0"/>
              </a:rPr>
              <a:t> Authentication</a:t>
            </a:r>
          </a:p>
          <a:p>
            <a:pPr marL="914400" lvl="1" indent="-457200">
              <a:buClr>
                <a:schemeClr val="dk1"/>
              </a:buClr>
              <a:buSzPct val="100000"/>
              <a:buFont typeface="+mj-lt"/>
              <a:buAutoNum type="arabicPeriod"/>
            </a:pPr>
            <a:r>
              <a:rPr lang="en-US" sz="2000" b="1" dirty="0">
                <a:solidFill>
                  <a:srgbClr val="0070C0"/>
                </a:solidFill>
                <a:latin typeface="Candara" panose="020E0502030303020204" pitchFamily="34" charset="0"/>
              </a:rPr>
              <a:t> Message integrity assurance</a:t>
            </a:r>
          </a:p>
          <a:p>
            <a:pPr marL="914400" lvl="1" indent="-457200">
              <a:buClr>
                <a:schemeClr val="dk1"/>
              </a:buClr>
              <a:buSzPct val="100000"/>
              <a:buFont typeface="+mj-lt"/>
              <a:buAutoNum type="arabicPeriod"/>
            </a:pPr>
            <a:r>
              <a:rPr lang="en-US" sz="2000" b="1" dirty="0">
                <a:solidFill>
                  <a:srgbClr val="0070C0"/>
                </a:solidFill>
                <a:latin typeface="Candara" panose="020E0502030303020204" pitchFamily="34" charset="0"/>
              </a:rPr>
              <a:t> Nonrepudiation of origin</a:t>
            </a:r>
          </a:p>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AF1155"/>
                </a:solidFill>
                <a:latin typeface="Candara" panose="020E0502030303020204" pitchFamily="34" charset="0"/>
              </a:rPr>
              <a:t>Data encryption key</a:t>
            </a:r>
            <a:r>
              <a:rPr lang="en-US" sz="2000" dirty="0">
                <a:solidFill>
                  <a:srgbClr val="AF1155"/>
                </a:solidFill>
                <a:latin typeface="Candara" panose="020E0502030303020204" pitchFamily="34" charset="0"/>
              </a:rPr>
              <a:t> </a:t>
            </a:r>
            <a:r>
              <a:rPr lang="en-US" sz="2000" dirty="0">
                <a:solidFill>
                  <a:schemeClr val="dk1"/>
                </a:solidFill>
                <a:latin typeface="Candara" panose="020E0502030303020204" pitchFamily="34" charset="0"/>
              </a:rPr>
              <a:t>(</a:t>
            </a:r>
            <a:r>
              <a:rPr lang="en-US" sz="2000" b="1" dirty="0">
                <a:solidFill>
                  <a:srgbClr val="AF1155"/>
                </a:solidFill>
                <a:latin typeface="Candara" panose="020E0502030303020204" pitchFamily="34" charset="0"/>
              </a:rPr>
              <a:t>DEK</a:t>
            </a:r>
            <a:r>
              <a:rPr lang="en-US" sz="2000" dirty="0">
                <a:solidFill>
                  <a:schemeClr val="dk1"/>
                </a:solidFill>
                <a:latin typeface="Candara" panose="020E0502030303020204" pitchFamily="34" charset="0"/>
              </a:rPr>
              <a:t>) could be secret or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public key-based originator and receiver agreed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upon method</a:t>
            </a:r>
          </a:p>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PEM</a:t>
            </a:r>
            <a:r>
              <a:rPr lang="en-US" sz="2000" dirty="0">
                <a:solidFill>
                  <a:srgbClr val="0070C0"/>
                </a:solidFill>
                <a:latin typeface="Candara" panose="020E0502030303020204" pitchFamily="34" charset="0"/>
              </a:rPr>
              <a:t> </a:t>
            </a:r>
            <a:r>
              <a:rPr lang="en-US" sz="2000" b="1" dirty="0">
                <a:solidFill>
                  <a:schemeClr val="dk1"/>
                </a:solidFill>
                <a:latin typeface="Candara" panose="020E0502030303020204" pitchFamily="34" charset="0"/>
              </a:rPr>
              <a:t>processes</a:t>
            </a:r>
            <a:r>
              <a:rPr lang="en-US" sz="2000" dirty="0">
                <a:solidFill>
                  <a:schemeClr val="dk1"/>
                </a:solidFill>
                <a:latin typeface="Candara" panose="020E0502030303020204" pitchFamily="34" charset="0"/>
              </a:rPr>
              <a:t> based on </a:t>
            </a:r>
            <a:r>
              <a:rPr lang="en-US" sz="2000" b="1" dirty="0">
                <a:solidFill>
                  <a:schemeClr val="dk1"/>
                </a:solidFill>
                <a:latin typeface="Candara" panose="020E0502030303020204" pitchFamily="34" charset="0"/>
              </a:rPr>
              <a:t>cryptography</a:t>
            </a:r>
            <a:r>
              <a:rPr lang="en-US" sz="2000" dirty="0">
                <a:solidFill>
                  <a:schemeClr val="dk1"/>
                </a:solidFill>
                <a:latin typeface="Candara" panose="020E0502030303020204" pitchFamily="34" charset="0"/>
              </a:rPr>
              <a:t> and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message encoding</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MIC-CLEAR</a:t>
            </a:r>
            <a:r>
              <a:rPr lang="en-US" sz="2000" dirty="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a:t>
            </a:r>
            <a:r>
              <a:rPr lang="en-US" sz="1800" dirty="0">
                <a:solidFill>
                  <a:schemeClr val="dk1"/>
                </a:solidFill>
                <a:latin typeface="Candara" panose="020E0502030303020204" pitchFamily="34" charset="0"/>
              </a:rPr>
              <a:t>Message Integrity </a:t>
            </a:r>
            <a:r>
              <a:rPr lang="en-US" sz="1800" dirty="0" smtClean="0">
                <a:solidFill>
                  <a:schemeClr val="dk1"/>
                </a:solidFill>
                <a:latin typeface="Candara" panose="020E0502030303020204" pitchFamily="34" charset="0"/>
              </a:rPr>
              <a:t>Code-CLEAR</a:t>
            </a:r>
            <a:r>
              <a:rPr lang="en-US" sz="2000" dirty="0">
                <a:solidFill>
                  <a:schemeClr val="dk1"/>
                </a:solidFill>
                <a:latin typeface="Candara" panose="020E0502030303020204" pitchFamily="34" charset="0"/>
              </a:rPr>
              <a:t>)</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MIC-ONLY</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ENCRYPTED</a:t>
            </a:r>
          </a:p>
        </p:txBody>
      </p:sp>
      <p:cxnSp>
        <p:nvCxnSpPr>
          <p:cNvPr id="907" name="Shape 907"/>
          <p:cNvCxnSpPr/>
          <p:nvPr/>
        </p:nvCxnSpPr>
        <p:spPr>
          <a:xfrm>
            <a:off x="533400"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908" name="Shape 908"/>
          <p:cNvSpPr txBox="1"/>
          <p:nvPr/>
        </p:nvSpPr>
        <p:spPr>
          <a:xfrm>
            <a:off x="533401"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Rectangle 1"/>
          <p:cNvSpPr/>
          <p:nvPr/>
        </p:nvSpPr>
        <p:spPr>
          <a:xfrm>
            <a:off x="5986272" y="693230"/>
            <a:ext cx="6071616" cy="7617470"/>
          </a:xfrm>
          <a:prstGeom prst="rect">
            <a:avLst/>
          </a:prstGeom>
        </p:spPr>
        <p:txBody>
          <a:bodyPr wrap="square">
            <a:spAutoFit/>
          </a:bodyPr>
          <a:lstStyle/>
          <a:p>
            <a:pPr>
              <a:lnSpc>
                <a:spcPct val="150000"/>
              </a:lnSpc>
            </a:pPr>
            <a:r>
              <a:rPr lang="en-US" sz="2000" b="1" dirty="0" smtClean="0">
                <a:solidFill>
                  <a:srgbClr val="0070C0"/>
                </a:solidFill>
                <a:latin typeface="Candara" panose="020E0502030303020204" pitchFamily="34" charset="0"/>
              </a:rPr>
              <a:t>Privacy-Enhanced </a:t>
            </a:r>
            <a:r>
              <a:rPr lang="en-US" sz="2000" b="1" dirty="0">
                <a:solidFill>
                  <a:srgbClr val="0070C0"/>
                </a:solidFill>
                <a:latin typeface="Candara" panose="020E0502030303020204" pitchFamily="34" charset="0"/>
              </a:rPr>
              <a:t>Mail (PEM).</a:t>
            </a:r>
          </a:p>
          <a:p>
            <a:pPr>
              <a:lnSpc>
                <a:spcPct val="150000"/>
              </a:lnSpc>
            </a:pPr>
            <a:r>
              <a:rPr lang="en-US" sz="1800" dirty="0">
                <a:latin typeface="Candara" panose="020E0502030303020204" pitchFamily="34" charset="0"/>
              </a:rPr>
              <a:t>It is intended to provide </a:t>
            </a:r>
            <a:r>
              <a:rPr lang="en-US" sz="1800" b="1" dirty="0">
                <a:latin typeface="Candara" panose="020E0502030303020204" pitchFamily="34" charset="0"/>
              </a:rPr>
              <a:t>PEM</a:t>
            </a:r>
            <a:r>
              <a:rPr lang="en-US" sz="1800" dirty="0">
                <a:latin typeface="Candara" panose="020E0502030303020204" pitchFamily="34" charset="0"/>
              </a:rPr>
              <a:t> using </a:t>
            </a:r>
            <a:r>
              <a:rPr lang="en-US" sz="1800" b="1" dirty="0">
                <a:latin typeface="Candara" panose="020E0502030303020204" pitchFamily="34" charset="0"/>
              </a:rPr>
              <a:t>end-to-end</a:t>
            </a:r>
            <a:r>
              <a:rPr lang="en-US" sz="1800" dirty="0">
                <a:latin typeface="Candara" panose="020E0502030303020204" pitchFamily="34" charset="0"/>
              </a:rPr>
              <a:t> </a:t>
            </a:r>
            <a:r>
              <a:rPr lang="en-US" sz="1800" b="1" dirty="0">
                <a:latin typeface="Candara" panose="020E0502030303020204" pitchFamily="34" charset="0"/>
              </a:rPr>
              <a:t>cryptography</a:t>
            </a:r>
            <a:r>
              <a:rPr lang="en-US" sz="1800" dirty="0">
                <a:latin typeface="Candara" panose="020E0502030303020204" pitchFamily="34" charset="0"/>
              </a:rPr>
              <a:t> between </a:t>
            </a:r>
            <a:r>
              <a:rPr lang="en-US" sz="1800" b="1" dirty="0">
                <a:latin typeface="Candara" panose="020E0502030303020204" pitchFamily="34" charset="0"/>
              </a:rPr>
              <a:t>originator</a:t>
            </a:r>
            <a:r>
              <a:rPr lang="en-US" sz="1800" dirty="0">
                <a:latin typeface="Candara" panose="020E0502030303020204" pitchFamily="34" charset="0"/>
              </a:rPr>
              <a:t> and </a:t>
            </a:r>
            <a:r>
              <a:rPr lang="en-US" sz="1800" b="1" dirty="0">
                <a:latin typeface="Candara" panose="020E0502030303020204" pitchFamily="34" charset="0"/>
              </a:rPr>
              <a:t>recipient</a:t>
            </a:r>
            <a:r>
              <a:rPr lang="en-US" sz="1800" dirty="0">
                <a:latin typeface="Candara" panose="020E0502030303020204" pitchFamily="34" charset="0"/>
              </a:rPr>
              <a:t> processes</a:t>
            </a:r>
          </a:p>
          <a:p>
            <a:pPr>
              <a:lnSpc>
                <a:spcPct val="150000"/>
              </a:lnSpc>
            </a:pPr>
            <a:r>
              <a:rPr lang="en-US" sz="1800" b="1" dirty="0">
                <a:latin typeface="Candara" panose="020E0502030303020204" pitchFamily="34" charset="0"/>
              </a:rPr>
              <a:t>The PEM provides privacy enhancement services </a:t>
            </a:r>
            <a:r>
              <a:rPr lang="en-US" sz="1800" dirty="0">
                <a:latin typeface="Candara" panose="020E0502030303020204" pitchFamily="34" charset="0"/>
              </a:rPr>
              <a:t>(what else!), which are defined as </a:t>
            </a:r>
            <a:endParaRPr lang="en-US" sz="1800" dirty="0" smtClean="0">
              <a:latin typeface="Candara" panose="020E0502030303020204" pitchFamily="34" charset="0"/>
            </a:endParaRPr>
          </a:p>
          <a:p>
            <a:pPr>
              <a:lnSpc>
                <a:spcPct val="150000"/>
              </a:lnSpc>
            </a:pPr>
            <a:r>
              <a:rPr lang="en-US" sz="1800" dirty="0" smtClean="0">
                <a:latin typeface="Candara" panose="020E0502030303020204" pitchFamily="34" charset="0"/>
              </a:rPr>
              <a:t>(1) </a:t>
            </a:r>
            <a:r>
              <a:rPr lang="en-US" sz="1800" b="1" dirty="0" smtClean="0">
                <a:latin typeface="Candara" panose="020E0502030303020204" pitchFamily="34" charset="0"/>
              </a:rPr>
              <a:t>confidentiality</a:t>
            </a:r>
            <a:r>
              <a:rPr lang="en-US" sz="1800" dirty="0">
                <a:latin typeface="Candara" panose="020E0502030303020204" pitchFamily="34" charset="0"/>
              </a:rPr>
              <a:t>, </a:t>
            </a:r>
            <a:endParaRPr lang="en-US" sz="1800" dirty="0" smtClean="0">
              <a:latin typeface="Candara" panose="020E0502030303020204" pitchFamily="34" charset="0"/>
            </a:endParaRPr>
          </a:p>
          <a:p>
            <a:pPr>
              <a:lnSpc>
                <a:spcPct val="150000"/>
              </a:lnSpc>
            </a:pPr>
            <a:r>
              <a:rPr lang="en-US" sz="1800" dirty="0" smtClean="0">
                <a:latin typeface="Candara" panose="020E0502030303020204" pitchFamily="34" charset="0"/>
              </a:rPr>
              <a:t>(</a:t>
            </a:r>
            <a:r>
              <a:rPr lang="en-US" sz="1800" dirty="0">
                <a:latin typeface="Candara" panose="020E0502030303020204" pitchFamily="34" charset="0"/>
              </a:rPr>
              <a:t>2) </a:t>
            </a:r>
            <a:r>
              <a:rPr lang="en-US" sz="1800" b="1" dirty="0">
                <a:latin typeface="Candara" panose="020E0502030303020204" pitchFamily="34" charset="0"/>
              </a:rPr>
              <a:t>authentication</a:t>
            </a:r>
            <a:r>
              <a:rPr lang="en-US" sz="1800" dirty="0">
                <a:latin typeface="Candara" panose="020E0502030303020204" pitchFamily="34" charset="0"/>
              </a:rPr>
              <a:t>, </a:t>
            </a:r>
            <a:endParaRPr lang="en-US" sz="1800" dirty="0" smtClean="0">
              <a:latin typeface="Candara" panose="020E0502030303020204" pitchFamily="34" charset="0"/>
            </a:endParaRPr>
          </a:p>
          <a:p>
            <a:pPr>
              <a:lnSpc>
                <a:spcPct val="150000"/>
              </a:lnSpc>
            </a:pPr>
            <a:r>
              <a:rPr lang="en-US" sz="1800" dirty="0" smtClean="0">
                <a:latin typeface="Candara" panose="020E0502030303020204" pitchFamily="34" charset="0"/>
              </a:rPr>
              <a:t>(</a:t>
            </a:r>
            <a:r>
              <a:rPr lang="en-US" sz="1800" dirty="0">
                <a:latin typeface="Candara" panose="020E0502030303020204" pitchFamily="34" charset="0"/>
              </a:rPr>
              <a:t>3) </a:t>
            </a:r>
            <a:r>
              <a:rPr lang="en-US" sz="1800" b="1" dirty="0">
                <a:latin typeface="Candara" panose="020E0502030303020204" pitchFamily="34" charset="0"/>
              </a:rPr>
              <a:t>message integrity assurance</a:t>
            </a:r>
            <a:r>
              <a:rPr lang="en-US" sz="1800" dirty="0">
                <a:latin typeface="Candara" panose="020E0502030303020204" pitchFamily="34" charset="0"/>
              </a:rPr>
              <a:t>, and </a:t>
            </a:r>
            <a:endParaRPr lang="en-US" sz="1800" dirty="0" smtClean="0">
              <a:latin typeface="Candara" panose="020E0502030303020204" pitchFamily="34" charset="0"/>
            </a:endParaRPr>
          </a:p>
          <a:p>
            <a:pPr>
              <a:lnSpc>
                <a:spcPct val="150000"/>
              </a:lnSpc>
            </a:pPr>
            <a:r>
              <a:rPr lang="en-US" sz="1800" dirty="0" smtClean="0">
                <a:latin typeface="Candara" panose="020E0502030303020204" pitchFamily="34" charset="0"/>
              </a:rPr>
              <a:t>(</a:t>
            </a:r>
            <a:r>
              <a:rPr lang="en-US" sz="1800" dirty="0">
                <a:latin typeface="Candara" panose="020E0502030303020204" pitchFamily="34" charset="0"/>
              </a:rPr>
              <a:t>4) </a:t>
            </a:r>
            <a:r>
              <a:rPr lang="en-US" sz="1800" b="1" dirty="0">
                <a:latin typeface="Candara" panose="020E0502030303020204" pitchFamily="34" charset="0"/>
              </a:rPr>
              <a:t>non-repudiation of origin</a:t>
            </a:r>
            <a:r>
              <a:rPr lang="en-US" sz="1800" dirty="0">
                <a:latin typeface="Candara" panose="020E0502030303020204" pitchFamily="34" charset="0"/>
              </a:rPr>
              <a:t>.</a:t>
            </a:r>
          </a:p>
          <a:p>
            <a:pPr>
              <a:lnSpc>
                <a:spcPct val="150000"/>
              </a:lnSpc>
            </a:pPr>
            <a:r>
              <a:rPr lang="en-US" sz="1800" b="1" dirty="0">
                <a:latin typeface="Candara" panose="020E0502030303020204" pitchFamily="34" charset="0"/>
              </a:rPr>
              <a:t>The cryptographic key</a:t>
            </a:r>
            <a:r>
              <a:rPr lang="en-US" sz="1800" dirty="0">
                <a:latin typeface="Candara" panose="020E0502030303020204" pitchFamily="34" charset="0"/>
              </a:rPr>
              <a:t>, called the </a:t>
            </a:r>
            <a:r>
              <a:rPr lang="en-US" sz="1800" b="1" dirty="0">
                <a:solidFill>
                  <a:srgbClr val="AF1155"/>
                </a:solidFill>
                <a:latin typeface="Candara" panose="020E0502030303020204" pitchFamily="34" charset="0"/>
              </a:rPr>
              <a:t>data encryption key</a:t>
            </a:r>
            <a:r>
              <a:rPr lang="en-US" sz="1800" dirty="0">
                <a:solidFill>
                  <a:srgbClr val="AF1155"/>
                </a:solidFill>
                <a:latin typeface="Candara" panose="020E0502030303020204" pitchFamily="34" charset="0"/>
              </a:rPr>
              <a:t> </a:t>
            </a:r>
            <a:r>
              <a:rPr lang="en-US" sz="1800" dirty="0">
                <a:latin typeface="Candara" panose="020E0502030303020204" pitchFamily="34" charset="0"/>
              </a:rPr>
              <a:t>(</a:t>
            </a:r>
            <a:r>
              <a:rPr lang="en-US" sz="1800" b="1" dirty="0">
                <a:solidFill>
                  <a:srgbClr val="AF1155"/>
                </a:solidFill>
                <a:latin typeface="Candara" panose="020E0502030303020204" pitchFamily="34" charset="0"/>
              </a:rPr>
              <a:t>DEK</a:t>
            </a:r>
            <a:r>
              <a:rPr lang="en-US" sz="1800" dirty="0">
                <a:latin typeface="Candara" panose="020E0502030303020204" pitchFamily="34" charset="0"/>
              </a:rPr>
              <a:t>), could be either a secret key or a public key</a:t>
            </a:r>
          </a:p>
          <a:p>
            <a:pPr>
              <a:lnSpc>
                <a:spcPct val="150000"/>
              </a:lnSpc>
            </a:pPr>
            <a:r>
              <a:rPr lang="en-US" sz="1800" dirty="0">
                <a:latin typeface="Candara" panose="020E0502030303020204" pitchFamily="34" charset="0"/>
              </a:rPr>
              <a:t>The </a:t>
            </a:r>
            <a:r>
              <a:rPr lang="en-US" sz="1800" b="1" dirty="0">
                <a:latin typeface="Candara" panose="020E0502030303020204" pitchFamily="34" charset="0"/>
              </a:rPr>
              <a:t>message integrity code</a:t>
            </a:r>
            <a:r>
              <a:rPr lang="en-US" sz="1800" dirty="0">
                <a:latin typeface="Candara" panose="020E0502030303020204" pitchFamily="34" charset="0"/>
              </a:rPr>
              <a:t> (</a:t>
            </a:r>
            <a:r>
              <a:rPr lang="en-US" sz="1800" b="1" dirty="0">
                <a:latin typeface="Candara" panose="020E0502030303020204" pitchFamily="34" charset="0"/>
              </a:rPr>
              <a:t>MIC</a:t>
            </a:r>
            <a:r>
              <a:rPr lang="en-US" sz="1800" dirty="0">
                <a:latin typeface="Candara" panose="020E0502030303020204" pitchFamily="34" charset="0"/>
              </a:rPr>
              <a:t>) is generated </a:t>
            </a:r>
            <a:r>
              <a:rPr lang="en-US" sz="1800" b="1" dirty="0">
                <a:solidFill>
                  <a:srgbClr val="AF1155"/>
                </a:solidFill>
                <a:latin typeface="Candara" panose="020E0502030303020204" pitchFamily="34" charset="0"/>
              </a:rPr>
              <a:t>digital</a:t>
            </a:r>
            <a:r>
              <a:rPr lang="en-US" sz="1800" dirty="0">
                <a:latin typeface="Candara" panose="020E0502030303020204" pitchFamily="34" charset="0"/>
              </a:rPr>
              <a:t> </a:t>
            </a:r>
            <a:r>
              <a:rPr lang="en-US" sz="1800" b="1" dirty="0">
                <a:solidFill>
                  <a:srgbClr val="AF1155"/>
                </a:solidFill>
                <a:latin typeface="Candara" panose="020E0502030303020204" pitchFamily="34" charset="0"/>
              </a:rPr>
              <a:t>signature</a:t>
            </a:r>
            <a:r>
              <a:rPr lang="en-US" sz="1800" dirty="0">
                <a:latin typeface="Candara" panose="020E0502030303020204" pitchFamily="34" charset="0"/>
              </a:rPr>
              <a:t> and included as part of </a:t>
            </a:r>
            <a:r>
              <a:rPr lang="en-US" sz="1800" b="1" dirty="0">
                <a:latin typeface="Candara" panose="020E0502030303020204" pitchFamily="34" charset="0"/>
              </a:rPr>
              <a:t>email</a:t>
            </a:r>
            <a:r>
              <a:rPr lang="en-US" sz="1800" dirty="0">
                <a:latin typeface="Candara" panose="020E0502030303020204" pitchFamily="34" charset="0"/>
              </a:rPr>
              <a:t> in all three procedures.</a:t>
            </a:r>
          </a:p>
          <a:p>
            <a:pPr>
              <a:lnSpc>
                <a:spcPct val="150000"/>
              </a:lnSpc>
            </a:pPr>
            <a:endParaRPr lang="en-US" sz="1800" dirty="0" smtClean="0">
              <a:latin typeface="Candara" panose="020E0502030303020204" pitchFamily="34" charset="0"/>
            </a:endParaRPr>
          </a:p>
          <a:p>
            <a:pPr>
              <a:lnSpc>
                <a:spcPct val="150000"/>
              </a:lnSpc>
            </a:pPr>
            <a:r>
              <a:rPr lang="en-US" sz="1800" dirty="0" smtClean="0">
                <a:latin typeface="Candara" panose="020E0502030303020204" pitchFamily="34" charset="0"/>
              </a:rPr>
              <a:t>The </a:t>
            </a:r>
            <a:r>
              <a:rPr lang="en-US" sz="1800" dirty="0">
                <a:latin typeface="Candara" panose="020E0502030303020204" pitchFamily="34" charset="0"/>
              </a:rPr>
              <a:t>specification provides </a:t>
            </a:r>
            <a:r>
              <a:rPr lang="en-US" sz="1800" b="1" dirty="0">
                <a:latin typeface="Candara" panose="020E0502030303020204" pitchFamily="34" charset="0"/>
              </a:rPr>
              <a:t>two types of </a:t>
            </a:r>
            <a:r>
              <a:rPr lang="en-US" sz="1800" b="1" dirty="0" smtClean="0">
                <a:latin typeface="Candara" panose="020E0502030303020204" pitchFamily="34" charset="0"/>
              </a:rPr>
              <a:t>keys </a:t>
            </a:r>
            <a:r>
              <a:rPr lang="en-US" sz="1800" dirty="0" smtClean="0">
                <a:latin typeface="Candara" panose="020E0502030303020204" pitchFamily="34" charset="0"/>
              </a:rPr>
              <a:t>— a </a:t>
            </a:r>
            <a:r>
              <a:rPr lang="en-US" sz="1800" b="1" dirty="0">
                <a:solidFill>
                  <a:srgbClr val="669900"/>
                </a:solidFill>
                <a:latin typeface="Candara" panose="020E0502030303020204" pitchFamily="34" charset="0"/>
              </a:rPr>
              <a:t>data-encrypting key</a:t>
            </a:r>
            <a:r>
              <a:rPr lang="en-US" sz="1800" dirty="0">
                <a:latin typeface="Candara" panose="020E0502030303020204" pitchFamily="34" charset="0"/>
              </a:rPr>
              <a:t> (</a:t>
            </a:r>
            <a:r>
              <a:rPr lang="en-US" sz="1800" b="1" dirty="0">
                <a:solidFill>
                  <a:srgbClr val="669900"/>
                </a:solidFill>
                <a:latin typeface="Candara" panose="020E0502030303020204" pitchFamily="34" charset="0"/>
              </a:rPr>
              <a:t>DEK</a:t>
            </a:r>
            <a:r>
              <a:rPr lang="en-US" sz="1800" dirty="0">
                <a:latin typeface="Candara" panose="020E0502030303020204" pitchFamily="34" charset="0"/>
              </a:rPr>
              <a:t>) and an </a:t>
            </a:r>
            <a:r>
              <a:rPr lang="en-US" sz="1800" b="1" dirty="0">
                <a:solidFill>
                  <a:srgbClr val="669900"/>
                </a:solidFill>
                <a:latin typeface="Candara" panose="020E0502030303020204" pitchFamily="34" charset="0"/>
              </a:rPr>
              <a:t>interexchange key</a:t>
            </a:r>
            <a:r>
              <a:rPr lang="en-US" sz="1800" dirty="0">
                <a:latin typeface="Candara" panose="020E0502030303020204" pitchFamily="34" charset="0"/>
              </a:rPr>
              <a:t> (</a:t>
            </a:r>
            <a:r>
              <a:rPr lang="en-US" sz="1800" b="1" dirty="0">
                <a:solidFill>
                  <a:srgbClr val="669900"/>
                </a:solidFill>
                <a:latin typeface="Candara" panose="020E0502030303020204" pitchFamily="34" charset="0"/>
              </a:rPr>
              <a:t>IK</a:t>
            </a:r>
            <a:r>
              <a:rPr lang="en-US" sz="1800" dirty="0">
                <a:latin typeface="Candara" panose="020E0502030303020204" pitchFamily="34" charset="0"/>
              </a:rPr>
              <a:t>).</a:t>
            </a:r>
            <a:endParaRPr lang="en-US" sz="1800" b="1" dirty="0">
              <a:solidFill>
                <a:srgbClr val="669900"/>
              </a:solidFill>
              <a:latin typeface="Candara" panose="020E0502030303020204" pitchFamily="34" charset="0"/>
            </a:endParaRPr>
          </a:p>
          <a:p>
            <a:pPr>
              <a:lnSpc>
                <a:spcPct val="150000"/>
              </a:lnSpc>
            </a:pPr>
            <a:endParaRPr lang="en-US" sz="1800" dirty="0">
              <a:latin typeface="Candara" panose="020E0502030303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9496" y="778573"/>
            <a:ext cx="6371319" cy="4917793"/>
          </a:xfrm>
          <a:prstGeom prst="rect">
            <a:avLst/>
          </a:prstGeom>
        </p:spPr>
      </p:pic>
      <p:cxnSp>
        <p:nvCxnSpPr>
          <p:cNvPr id="913" name="Shape 913"/>
          <p:cNvCxnSpPr/>
          <p:nvPr/>
        </p:nvCxnSpPr>
        <p:spPr>
          <a:xfrm>
            <a:off x="609600" y="5791199"/>
            <a:ext cx="5638800" cy="0"/>
          </a:xfrm>
          <a:prstGeom prst="straightConnector1">
            <a:avLst/>
          </a:prstGeom>
          <a:noFill/>
          <a:ln w="12700" cap="rnd" cmpd="sng">
            <a:solidFill>
              <a:schemeClr val="dk1"/>
            </a:solidFill>
            <a:prstDash val="solid"/>
            <a:miter/>
            <a:headEnd type="none" w="med" len="med"/>
            <a:tailEnd type="none" w="med" len="med"/>
          </a:ln>
        </p:spPr>
      </p:cxnSp>
      <p:sp>
        <p:nvSpPr>
          <p:cNvPr id="914" name="Shape 914"/>
          <p:cNvSpPr txBox="1"/>
          <p:nvPr/>
        </p:nvSpPr>
        <p:spPr>
          <a:xfrm>
            <a:off x="0" y="57911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915" name="Shape 915"/>
          <p:cNvSpPr txBox="1"/>
          <p:nvPr/>
        </p:nvSpPr>
        <p:spPr>
          <a:xfrm>
            <a:off x="483973" y="0"/>
            <a:ext cx="5638800" cy="1077912"/>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PEM Processes</a:t>
            </a:r>
          </a:p>
          <a:p>
            <a:endParaRPr sz="3200" b="1" dirty="0">
              <a:solidFill>
                <a:schemeClr val="dk1"/>
              </a:solidFill>
              <a:latin typeface="Candara" panose="020E0502030303020204" pitchFamily="34" charset="0"/>
            </a:endParaRPr>
          </a:p>
        </p:txBody>
      </p:sp>
      <p:sp>
        <p:nvSpPr>
          <p:cNvPr id="917" name="Shape 917"/>
          <p:cNvSpPr txBox="1"/>
          <p:nvPr/>
        </p:nvSpPr>
        <p:spPr>
          <a:xfrm>
            <a:off x="436563" y="6172200"/>
            <a:ext cx="6195885" cy="1920875"/>
          </a:xfrm>
          <a:prstGeom prst="rect">
            <a:avLst/>
          </a:prstGeom>
          <a:noFill/>
          <a:ln>
            <a:noFill/>
          </a:ln>
        </p:spPr>
        <p:txBody>
          <a:bodyPr lIns="91425" tIns="45700" rIns="91425" bIns="45700" anchor="t" anchorCtr="0">
            <a:noAutofit/>
          </a:bodyPr>
          <a:lstStyle/>
          <a:p>
            <a:pPr>
              <a:spcAft>
                <a:spcPts val="600"/>
              </a:spcAft>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rgbClr val="0070C0"/>
                </a:solidFill>
                <a:latin typeface="Candara" panose="020E0502030303020204" pitchFamily="34" charset="0"/>
              </a:rPr>
              <a:t>DEK</a:t>
            </a:r>
            <a:r>
              <a:rPr lang="en-US" sz="1800" dirty="0">
                <a:solidFill>
                  <a:srgbClr val="0070C0"/>
                </a:solidFill>
                <a:latin typeface="Candara" panose="020E0502030303020204" pitchFamily="34" charset="0"/>
              </a:rPr>
              <a:t> </a:t>
            </a:r>
            <a:r>
              <a:rPr lang="en-US" sz="1800" b="1" dirty="0">
                <a:solidFill>
                  <a:schemeClr val="dk1"/>
                </a:solidFill>
                <a:latin typeface="Candara" panose="020E0502030303020204" pitchFamily="34" charset="0"/>
              </a:rPr>
              <a:t>a random number generated per message b</a:t>
            </a:r>
            <a:r>
              <a:rPr lang="en-US" sz="1800" dirty="0">
                <a:solidFill>
                  <a:schemeClr val="dk1"/>
                </a:solidFill>
                <a:latin typeface="Candara" panose="020E0502030303020204" pitchFamily="34" charset="0"/>
              </a:rPr>
              <a:t>asis</a:t>
            </a:r>
            <a:r>
              <a:rPr lang="en-US" sz="1800" dirty="0" smtClean="0">
                <a:solidFill>
                  <a:schemeClr val="dk1"/>
                </a:solidFill>
                <a:latin typeface="Candara" panose="020E0502030303020204" pitchFamily="34" charset="0"/>
              </a:rPr>
              <a:t>: </a:t>
            </a:r>
            <a:r>
              <a:rPr lang="en-US" sz="1800" dirty="0">
                <a:solidFill>
                  <a:schemeClr val="dk1"/>
                </a:solidFill>
                <a:latin typeface="Candara" panose="020E0502030303020204" pitchFamily="34" charset="0"/>
              </a:rPr>
              <a:t>used to encrypt the </a:t>
            </a:r>
            <a:r>
              <a:rPr lang="en-US" sz="1800" b="1" dirty="0">
                <a:solidFill>
                  <a:schemeClr val="dk1"/>
                </a:solidFill>
                <a:latin typeface="Candara" panose="020E0502030303020204" pitchFamily="34" charset="0"/>
              </a:rPr>
              <a:t>message text</a:t>
            </a:r>
            <a:r>
              <a:rPr lang="en-US" sz="1800" dirty="0">
                <a:solidFill>
                  <a:schemeClr val="dk1"/>
                </a:solidFill>
                <a:latin typeface="Candara" panose="020E0502030303020204" pitchFamily="34" charset="0"/>
              </a:rPr>
              <a:t> and </a:t>
            </a:r>
            <a:r>
              <a:rPr lang="en-US" sz="1800" b="1" dirty="0">
                <a:solidFill>
                  <a:schemeClr val="dk1"/>
                </a:solidFill>
                <a:latin typeface="Candara" panose="020E0502030303020204" pitchFamily="34" charset="0"/>
              </a:rPr>
              <a:t>generate</a:t>
            </a: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MIC</a:t>
            </a:r>
          </a:p>
          <a:p>
            <a:pPr>
              <a:spcAft>
                <a:spcPts val="600"/>
              </a:spcAft>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rgbClr val="0070C0"/>
                </a:solidFill>
                <a:latin typeface="Candara" panose="020E0502030303020204" pitchFamily="34" charset="0"/>
              </a:rPr>
              <a:t>IK</a:t>
            </a:r>
            <a:r>
              <a:rPr lang="en-US" sz="1800" dirty="0">
                <a:solidFill>
                  <a:srgbClr val="0070C0"/>
                </a:solidFill>
                <a:latin typeface="Candara" panose="020E0502030303020204" pitchFamily="34" charset="0"/>
              </a:rPr>
              <a:t> </a:t>
            </a:r>
            <a:r>
              <a:rPr lang="en-US" sz="1800" b="1" dirty="0">
                <a:solidFill>
                  <a:schemeClr val="dk1"/>
                </a:solidFill>
                <a:latin typeface="Candara" panose="020E0502030303020204" pitchFamily="34" charset="0"/>
              </a:rPr>
              <a:t>a long-range key </a:t>
            </a:r>
            <a:r>
              <a:rPr lang="en-US" sz="1800" dirty="0">
                <a:solidFill>
                  <a:schemeClr val="dk1"/>
                </a:solidFill>
                <a:latin typeface="Candara" panose="020E0502030303020204" pitchFamily="34" charset="0"/>
              </a:rPr>
              <a:t>agreed upon </a:t>
            </a:r>
            <a:r>
              <a:rPr lang="en-US" sz="1800" b="1" dirty="0">
                <a:solidFill>
                  <a:schemeClr val="dk1"/>
                </a:solidFill>
                <a:latin typeface="Candara" panose="020E0502030303020204" pitchFamily="34" charset="0"/>
              </a:rPr>
              <a:t>between</a:t>
            </a:r>
            <a:r>
              <a:rPr lang="en-US" sz="1800" dirty="0">
                <a:solidFill>
                  <a:schemeClr val="dk1"/>
                </a:solidFill>
                <a:latin typeface="Candara" panose="020E0502030303020204" pitchFamily="34" charset="0"/>
              </a:rPr>
              <a:t> the </a:t>
            </a:r>
            <a:r>
              <a:rPr lang="en-US" sz="1800" dirty="0" smtClean="0">
                <a:solidFill>
                  <a:schemeClr val="dk1"/>
                </a:solidFill>
                <a:latin typeface="Candara" panose="020E0502030303020204" pitchFamily="34" charset="0"/>
              </a:rPr>
              <a:t>sender receiver </a:t>
            </a:r>
            <a:r>
              <a:rPr lang="en-US" sz="1800" dirty="0">
                <a:solidFill>
                  <a:schemeClr val="dk1"/>
                </a:solidFill>
                <a:latin typeface="Candara" panose="020E0502030303020204" pitchFamily="34" charset="0"/>
              </a:rPr>
              <a:t>used to encrypt </a:t>
            </a:r>
            <a:r>
              <a:rPr lang="en-US" sz="1800" b="1" dirty="0">
                <a:solidFill>
                  <a:srgbClr val="AF1155"/>
                </a:solidFill>
                <a:latin typeface="Candara" panose="020E0502030303020204" pitchFamily="34" charset="0"/>
              </a:rPr>
              <a:t>DEK</a:t>
            </a:r>
            <a:r>
              <a:rPr lang="en-US" sz="1800" dirty="0">
                <a:solidFill>
                  <a:schemeClr val="dk1"/>
                </a:solidFill>
                <a:latin typeface="Candara" panose="020E0502030303020204" pitchFamily="34" charset="0"/>
              </a:rPr>
              <a:t>: IK is either public </a:t>
            </a:r>
            <a:r>
              <a:rPr lang="en-US" sz="1800" dirty="0" smtClean="0">
                <a:solidFill>
                  <a:schemeClr val="dk1"/>
                </a:solidFill>
                <a:latin typeface="Candara" panose="020E0502030303020204" pitchFamily="34" charset="0"/>
              </a:rPr>
              <a:t>or</a:t>
            </a:r>
            <a:r>
              <a:rPr lang="en-US" sz="1800" dirty="0">
                <a:solidFill>
                  <a:schemeClr val="dk1"/>
                </a:solidFill>
                <a:latin typeface="Candara" panose="020E0502030303020204" pitchFamily="34" charset="0"/>
              </a:rPr>
              <a:t> </a:t>
            </a:r>
            <a:r>
              <a:rPr lang="en-US" sz="1800" dirty="0" smtClean="0">
                <a:solidFill>
                  <a:schemeClr val="dk1"/>
                </a:solidFill>
                <a:latin typeface="Candara" panose="020E0502030303020204" pitchFamily="34" charset="0"/>
              </a:rPr>
              <a:t>secret</a:t>
            </a:r>
            <a:endParaRPr lang="en-US" sz="1800" dirty="0">
              <a:solidFill>
                <a:schemeClr val="dk1"/>
              </a:solidFill>
              <a:latin typeface="Candara" panose="020E0502030303020204" pitchFamily="34" charset="0"/>
            </a:endParaRPr>
          </a:p>
          <a:p>
            <a:pPr>
              <a:spcAft>
                <a:spcPts val="600"/>
              </a:spcAft>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Public key</a:t>
            </a:r>
            <a:r>
              <a:rPr lang="en-US" sz="1800" dirty="0">
                <a:solidFill>
                  <a:schemeClr val="dk1"/>
                </a:solidFill>
                <a:latin typeface="Candara" panose="020E0502030303020204" pitchFamily="34" charset="0"/>
              </a:rPr>
              <a:t> avoids </a:t>
            </a:r>
            <a:r>
              <a:rPr lang="en-US" sz="1800" b="1" dirty="0">
                <a:solidFill>
                  <a:srgbClr val="AF1155"/>
                </a:solidFill>
                <a:latin typeface="Candara" panose="020E0502030303020204" pitchFamily="34" charset="0"/>
              </a:rPr>
              <a:t>repudiation</a:t>
            </a:r>
          </a:p>
        </p:txBody>
      </p:sp>
      <p:sp>
        <p:nvSpPr>
          <p:cNvPr id="918" name="Shape 918"/>
          <p:cNvSpPr txBox="1"/>
          <p:nvPr/>
        </p:nvSpPr>
        <p:spPr>
          <a:xfrm>
            <a:off x="1198441" y="514535"/>
            <a:ext cx="4175759" cy="461961"/>
          </a:xfrm>
          <a:prstGeom prst="rect">
            <a:avLst/>
          </a:prstGeom>
          <a:noFill/>
          <a:ln>
            <a:noFill/>
          </a:ln>
        </p:spPr>
        <p:txBody>
          <a:bodyPr lIns="91425" tIns="45700" rIns="91425" bIns="45700" anchor="t" anchorCtr="0">
            <a:noAutofit/>
          </a:bodyPr>
          <a:lstStyle/>
          <a:p>
            <a:pPr algn="ctr">
              <a:buClr>
                <a:schemeClr val="dk1"/>
              </a:buClr>
              <a:buSzPct val="25000"/>
            </a:pPr>
            <a:r>
              <a:rPr lang="en-US" sz="2400" dirty="0">
                <a:solidFill>
                  <a:schemeClr val="dk1"/>
                </a:solidFill>
                <a:latin typeface="Candara" panose="020E0502030303020204" pitchFamily="34" charset="0"/>
              </a:rPr>
              <a:t>(</a:t>
            </a:r>
            <a:r>
              <a:rPr lang="en-US" sz="2400" b="1" dirty="0">
                <a:solidFill>
                  <a:srgbClr val="669900"/>
                </a:solidFill>
                <a:latin typeface="Candara" panose="020E0502030303020204" pitchFamily="34" charset="0"/>
              </a:rPr>
              <a:t>Originating</a:t>
            </a:r>
            <a:r>
              <a:rPr lang="en-US" sz="2400" dirty="0">
                <a:solidFill>
                  <a:srgbClr val="669900"/>
                </a:solidFill>
                <a:latin typeface="Candara" panose="020E0502030303020204" pitchFamily="34" charset="0"/>
              </a:rPr>
              <a:t> </a:t>
            </a:r>
            <a:r>
              <a:rPr lang="en-US" sz="2400" b="1" dirty="0" smtClean="0">
                <a:solidFill>
                  <a:srgbClr val="669900"/>
                </a:solidFill>
                <a:latin typeface="Candara" panose="020E0502030303020204" pitchFamily="34" charset="0"/>
              </a:rPr>
              <a:t>end </a:t>
            </a:r>
            <a:r>
              <a:rPr lang="ar-SA" sz="2400" b="1" dirty="0">
                <a:solidFill>
                  <a:srgbClr val="669900"/>
                </a:solidFill>
                <a:latin typeface="Candara" panose="020E0502030303020204" pitchFamily="34" charset="0"/>
              </a:rPr>
              <a:t>نهاية الأصل</a:t>
            </a:r>
            <a:r>
              <a:rPr lang="en-US" sz="2400" dirty="0" smtClean="0">
                <a:solidFill>
                  <a:schemeClr val="dk1"/>
                </a:solidFill>
                <a:latin typeface="Candara" panose="020E0502030303020204" pitchFamily="34" charset="0"/>
              </a:rPr>
              <a:t>)</a:t>
            </a:r>
            <a:endParaRPr lang="en-US" sz="2400" dirty="0">
              <a:solidFill>
                <a:schemeClr val="dk1"/>
              </a:solidFill>
              <a:latin typeface="Candara" panose="020E0502030303020204" pitchFamily="34" charset="0"/>
            </a:endParaRPr>
          </a:p>
        </p:txBody>
      </p:sp>
      <p:sp>
        <p:nvSpPr>
          <p:cNvPr id="2" name="TextBox 1"/>
          <p:cNvSpPr txBox="1"/>
          <p:nvPr/>
        </p:nvSpPr>
        <p:spPr>
          <a:xfrm>
            <a:off x="6559296" y="121920"/>
            <a:ext cx="5535168" cy="9202519"/>
          </a:xfrm>
          <a:prstGeom prst="rect">
            <a:avLst/>
          </a:prstGeom>
          <a:noFill/>
        </p:spPr>
        <p:txBody>
          <a:bodyPr wrap="square" rtlCol="1">
            <a:spAutoFit/>
          </a:bodyPr>
          <a:lstStyle/>
          <a:p>
            <a:r>
              <a:rPr lang="en-US" sz="1600" b="1" dirty="0">
                <a:latin typeface="Candara" panose="020E0502030303020204" pitchFamily="34" charset="0"/>
              </a:rPr>
              <a:t>Figure </a:t>
            </a:r>
            <a:r>
              <a:rPr lang="en-US" sz="1600" b="1" dirty="0" smtClean="0">
                <a:latin typeface="Candara" panose="020E0502030303020204" pitchFamily="34" charset="0"/>
              </a:rPr>
              <a:t>11.40 </a:t>
            </a:r>
            <a:r>
              <a:rPr lang="en-US" sz="1600" dirty="0">
                <a:latin typeface="Candara" panose="020E0502030303020204" pitchFamily="34" charset="0"/>
              </a:rPr>
              <a:t>shows three </a:t>
            </a:r>
            <a:r>
              <a:rPr lang="en-US" sz="1600" b="1" dirty="0">
                <a:solidFill>
                  <a:srgbClr val="0070C0"/>
                </a:solidFill>
                <a:latin typeface="Candara" panose="020E0502030303020204" pitchFamily="34" charset="0"/>
              </a:rPr>
              <a:t>PEM processes </a:t>
            </a:r>
            <a:r>
              <a:rPr lang="en-US" sz="1600" dirty="0">
                <a:latin typeface="Candara" panose="020E0502030303020204" pitchFamily="34" charset="0"/>
              </a:rPr>
              <a:t>defined by IETF: </a:t>
            </a:r>
            <a:r>
              <a:rPr lang="en-US" sz="1600" b="1" dirty="0">
                <a:solidFill>
                  <a:srgbClr val="CC0099"/>
                </a:solidFill>
                <a:latin typeface="Candara" panose="020E0502030303020204" pitchFamily="34" charset="0"/>
              </a:rPr>
              <a:t>MIC-CLEAR</a:t>
            </a:r>
            <a:r>
              <a:rPr lang="en-US" sz="1600" dirty="0">
                <a:latin typeface="Candara" panose="020E0502030303020204" pitchFamily="34" charset="0"/>
              </a:rPr>
              <a:t>, </a:t>
            </a:r>
            <a:r>
              <a:rPr lang="en-US" sz="1600" b="1" dirty="0">
                <a:solidFill>
                  <a:srgbClr val="CC0099"/>
                </a:solidFill>
                <a:latin typeface="Candara" panose="020E0502030303020204" pitchFamily="34" charset="0"/>
              </a:rPr>
              <a:t>MIC-ONLY</a:t>
            </a:r>
            <a:r>
              <a:rPr lang="en-US" sz="1600" dirty="0">
                <a:latin typeface="Candara" panose="020E0502030303020204" pitchFamily="34" charset="0"/>
              </a:rPr>
              <a:t>, and </a:t>
            </a:r>
            <a:r>
              <a:rPr lang="en-US" sz="1600" b="1" dirty="0" smtClean="0">
                <a:solidFill>
                  <a:srgbClr val="CC0099"/>
                </a:solidFill>
                <a:latin typeface="Candara" panose="020E0502030303020204" pitchFamily="34" charset="0"/>
              </a:rPr>
              <a:t>ENCRYPTED</a:t>
            </a:r>
            <a:r>
              <a:rPr lang="en-US" sz="1600" dirty="0" smtClean="0">
                <a:latin typeface="Candara" panose="020E0502030303020204" pitchFamily="34" charset="0"/>
              </a:rPr>
              <a:t> </a:t>
            </a:r>
            <a:r>
              <a:rPr lang="en-US" sz="1600" dirty="0">
                <a:latin typeface="Candara" panose="020E0502030303020204" pitchFamily="34" charset="0"/>
              </a:rPr>
              <a:t>based on </a:t>
            </a:r>
            <a:r>
              <a:rPr lang="en-US" sz="1600" b="1" dirty="0">
                <a:solidFill>
                  <a:srgbClr val="669900"/>
                </a:solidFill>
                <a:latin typeface="Candara" panose="020E0502030303020204" pitchFamily="34" charset="0"/>
              </a:rPr>
              <a:t>message integrity</a:t>
            </a:r>
            <a:r>
              <a:rPr lang="en-US" sz="1600" dirty="0">
                <a:latin typeface="Candara" panose="020E0502030303020204" pitchFamily="34" charset="0"/>
              </a:rPr>
              <a:t> and </a:t>
            </a:r>
            <a:r>
              <a:rPr lang="en-US" sz="1600" b="1" dirty="0">
                <a:solidFill>
                  <a:srgbClr val="669900"/>
                </a:solidFill>
                <a:latin typeface="Candara" panose="020E0502030303020204" pitchFamily="34" charset="0"/>
              </a:rPr>
              <a:t>encryption scheme</a:t>
            </a:r>
            <a:r>
              <a:rPr lang="en-US" sz="1600" dirty="0">
                <a:latin typeface="Candara" panose="020E0502030303020204" pitchFamily="34" charset="0"/>
              </a:rPr>
              <a:t>. </a:t>
            </a:r>
            <a:endParaRPr lang="en-US" sz="1600" dirty="0" smtClean="0">
              <a:latin typeface="Candara" panose="020E0502030303020204" pitchFamily="34" charset="0"/>
            </a:endParaRPr>
          </a:p>
          <a:p>
            <a:r>
              <a:rPr lang="en-US" sz="1600" dirty="0" smtClean="0">
                <a:latin typeface="Candara" panose="020E0502030303020204" pitchFamily="34" charset="0"/>
              </a:rPr>
              <a:t>Only </a:t>
            </a:r>
            <a:r>
              <a:rPr lang="en-US" sz="1600" dirty="0">
                <a:latin typeface="Candara" panose="020E0502030303020204" pitchFamily="34" charset="0"/>
              </a:rPr>
              <a:t>the originating end is shown</a:t>
            </a:r>
            <a:r>
              <a:rPr lang="en-US" sz="1600" dirty="0" smtClean="0">
                <a:latin typeface="Candara" panose="020E0502030303020204" pitchFamily="34" charset="0"/>
              </a:rPr>
              <a:t>.</a:t>
            </a:r>
          </a:p>
          <a:p>
            <a:endParaRPr lang="en-US" sz="1600" dirty="0">
              <a:latin typeface="Candara" panose="020E0502030303020204" pitchFamily="34" charset="0"/>
            </a:endParaRPr>
          </a:p>
          <a:p>
            <a:r>
              <a:rPr lang="en-US" sz="1600" dirty="0" smtClean="0">
                <a:latin typeface="Candara" panose="020E0502030303020204" pitchFamily="34" charset="0"/>
              </a:rPr>
              <a:t>In all </a:t>
            </a:r>
            <a:r>
              <a:rPr lang="en-US" sz="1600" b="1" dirty="0" smtClean="0">
                <a:latin typeface="Candara" panose="020E0502030303020204" pitchFamily="34" charset="0"/>
              </a:rPr>
              <a:t>three</a:t>
            </a:r>
            <a:r>
              <a:rPr lang="en-US" sz="1600" dirty="0" smtClean="0">
                <a:latin typeface="Candara" panose="020E0502030303020204" pitchFamily="34" charset="0"/>
              </a:rPr>
              <a:t> </a:t>
            </a:r>
            <a:r>
              <a:rPr lang="en-US" sz="1600" b="1" dirty="0">
                <a:latin typeface="Candara" panose="020E0502030303020204" pitchFamily="34" charset="0"/>
              </a:rPr>
              <a:t>procedures</a:t>
            </a:r>
            <a:r>
              <a:rPr lang="en-US" sz="1600" dirty="0">
                <a:latin typeface="Candara" panose="020E0502030303020204" pitchFamily="34" charset="0"/>
              </a:rPr>
              <a:t>, reverse procedures are used to extract the message and validate the </a:t>
            </a:r>
            <a:r>
              <a:rPr lang="en-US" sz="1600" b="1" dirty="0">
                <a:latin typeface="Candara" panose="020E0502030303020204" pitchFamily="34" charset="0"/>
              </a:rPr>
              <a:t>originator </a:t>
            </a:r>
            <a:r>
              <a:rPr lang="en-US" sz="1600" b="1" dirty="0" smtClean="0">
                <a:latin typeface="Candara" panose="020E0502030303020204" pitchFamily="34" charset="0"/>
              </a:rPr>
              <a:t>ID </a:t>
            </a:r>
            <a:r>
              <a:rPr lang="en-US" sz="1600" dirty="0" smtClean="0">
                <a:latin typeface="Candara" panose="020E0502030303020204" pitchFamily="34" charset="0"/>
              </a:rPr>
              <a:t>and </a:t>
            </a:r>
            <a:r>
              <a:rPr lang="en-US" sz="1600" b="1" dirty="0" smtClean="0">
                <a:latin typeface="Candara" panose="020E0502030303020204" pitchFamily="34" charset="0"/>
              </a:rPr>
              <a:t>message </a:t>
            </a:r>
            <a:r>
              <a:rPr lang="en-US" sz="1600" b="1" dirty="0">
                <a:latin typeface="Candara" panose="020E0502030303020204" pitchFamily="34" charset="0"/>
              </a:rPr>
              <a:t>integrity</a:t>
            </a:r>
            <a:r>
              <a:rPr lang="en-US" sz="1600" dirty="0" smtClean="0">
                <a:latin typeface="Candara" panose="020E0502030303020204" pitchFamily="34" charset="0"/>
              </a:rPr>
              <a:t>.</a:t>
            </a:r>
          </a:p>
          <a:p>
            <a:endParaRPr lang="en-US" sz="1600" dirty="0">
              <a:latin typeface="Candara" panose="020E0502030303020204" pitchFamily="34" charset="0"/>
            </a:endParaRPr>
          </a:p>
          <a:p>
            <a:r>
              <a:rPr lang="en-US" sz="1600" dirty="0">
                <a:latin typeface="Candara" panose="020E0502030303020204" pitchFamily="34" charset="0"/>
              </a:rPr>
              <a:t>The </a:t>
            </a:r>
            <a:r>
              <a:rPr lang="en-US" sz="1600" b="1" dirty="0">
                <a:solidFill>
                  <a:srgbClr val="0070C0"/>
                </a:solidFill>
                <a:latin typeface="Candara" panose="020E0502030303020204" pitchFamily="34" charset="0"/>
              </a:rPr>
              <a:t>message integrity code</a:t>
            </a:r>
            <a:r>
              <a:rPr lang="en-US" sz="1600" dirty="0">
                <a:solidFill>
                  <a:srgbClr val="0070C0"/>
                </a:solidFill>
                <a:latin typeface="Candara" panose="020E0502030303020204" pitchFamily="34" charset="0"/>
              </a:rPr>
              <a:t> </a:t>
            </a:r>
            <a:r>
              <a:rPr lang="en-US" sz="1600" dirty="0">
                <a:latin typeface="Candara" panose="020E0502030303020204" pitchFamily="34" charset="0"/>
              </a:rPr>
              <a:t>(</a:t>
            </a:r>
            <a:r>
              <a:rPr lang="en-US" sz="1600" b="1" dirty="0">
                <a:solidFill>
                  <a:srgbClr val="0070C0"/>
                </a:solidFill>
                <a:latin typeface="Candara" panose="020E0502030303020204" pitchFamily="34" charset="0"/>
              </a:rPr>
              <a:t>MIC</a:t>
            </a:r>
            <a:r>
              <a:rPr lang="en-US" sz="1600" dirty="0">
                <a:latin typeface="Candara" panose="020E0502030303020204" pitchFamily="34" charset="0"/>
              </a:rPr>
              <a:t>) is generated as discussed </a:t>
            </a:r>
            <a:r>
              <a:rPr lang="en-US" sz="1600" dirty="0" smtClean="0">
                <a:latin typeface="Candara" panose="020E0502030303020204" pitchFamily="34" charset="0"/>
              </a:rPr>
              <a:t>in Section 11.5.4 </a:t>
            </a:r>
            <a:r>
              <a:rPr lang="en-US" sz="1600" dirty="0">
                <a:latin typeface="Candara" panose="020E0502030303020204" pitchFamily="34" charset="0"/>
              </a:rPr>
              <a:t>on </a:t>
            </a:r>
            <a:r>
              <a:rPr lang="en-US" sz="1600" b="1" dirty="0">
                <a:latin typeface="Candara" panose="020E0502030303020204" pitchFamily="34" charset="0"/>
              </a:rPr>
              <a:t>digital signature </a:t>
            </a:r>
            <a:r>
              <a:rPr lang="en-US" sz="1600" dirty="0">
                <a:latin typeface="Candara" panose="020E0502030303020204" pitchFamily="34" charset="0"/>
              </a:rPr>
              <a:t>and included as </a:t>
            </a:r>
            <a:r>
              <a:rPr lang="en-US" sz="1600" b="1" dirty="0">
                <a:latin typeface="Candara" panose="020E0502030303020204" pitchFamily="34" charset="0"/>
              </a:rPr>
              <a:t>part </a:t>
            </a:r>
            <a:r>
              <a:rPr lang="en-US" sz="1600" dirty="0">
                <a:latin typeface="Candara" panose="020E0502030303020204" pitchFamily="34" charset="0"/>
              </a:rPr>
              <a:t>of </a:t>
            </a:r>
            <a:r>
              <a:rPr lang="en-US" sz="1600" b="1" dirty="0">
                <a:latin typeface="Candara" panose="020E0502030303020204" pitchFamily="34" charset="0"/>
              </a:rPr>
              <a:t>email </a:t>
            </a:r>
            <a:r>
              <a:rPr lang="en-US" sz="1600" dirty="0">
                <a:latin typeface="Candara" panose="020E0502030303020204" pitchFamily="34" charset="0"/>
              </a:rPr>
              <a:t>in all </a:t>
            </a:r>
            <a:r>
              <a:rPr lang="en-US" sz="1600" b="1" dirty="0">
                <a:latin typeface="Candara" panose="020E0502030303020204" pitchFamily="34" charset="0"/>
              </a:rPr>
              <a:t>three procedures</a:t>
            </a:r>
            <a:r>
              <a:rPr lang="en-US" sz="1600" dirty="0" smtClean="0">
                <a:latin typeface="Candara" panose="020E0502030303020204" pitchFamily="34" charset="0"/>
              </a:rPr>
              <a:t>.</a:t>
            </a:r>
          </a:p>
          <a:p>
            <a:endParaRPr lang="en-US" sz="1600" dirty="0">
              <a:latin typeface="Candara" panose="020E0502030303020204" pitchFamily="34" charset="0"/>
            </a:endParaRPr>
          </a:p>
          <a:p>
            <a:r>
              <a:rPr lang="en-US" sz="1600" dirty="0">
                <a:latin typeface="Candara" panose="020E0502030303020204" pitchFamily="34" charset="0"/>
              </a:rPr>
              <a:t>The specification provides </a:t>
            </a:r>
            <a:r>
              <a:rPr lang="en-US" sz="1600" b="1" dirty="0">
                <a:latin typeface="Candara" panose="020E0502030303020204" pitchFamily="34" charset="0"/>
              </a:rPr>
              <a:t>two types of keys </a:t>
            </a:r>
            <a:r>
              <a:rPr lang="en-US" sz="1600" dirty="0">
                <a:latin typeface="Candara" panose="020E0502030303020204" pitchFamily="34" charset="0"/>
              </a:rPr>
              <a:t>— a </a:t>
            </a:r>
            <a:r>
              <a:rPr lang="en-US" sz="1600" b="1" dirty="0">
                <a:solidFill>
                  <a:srgbClr val="669900"/>
                </a:solidFill>
                <a:latin typeface="Candara" panose="020E0502030303020204" pitchFamily="34" charset="0"/>
              </a:rPr>
              <a:t>data-encrypting key</a:t>
            </a:r>
            <a:r>
              <a:rPr lang="en-US" sz="1600" dirty="0">
                <a:latin typeface="Candara" panose="020E0502030303020204" pitchFamily="34" charset="0"/>
              </a:rPr>
              <a:t> (</a:t>
            </a:r>
            <a:r>
              <a:rPr lang="en-US" sz="1600" b="1" dirty="0">
                <a:solidFill>
                  <a:srgbClr val="669900"/>
                </a:solidFill>
                <a:latin typeface="Candara" panose="020E0502030303020204" pitchFamily="34" charset="0"/>
              </a:rPr>
              <a:t>DEK</a:t>
            </a:r>
            <a:r>
              <a:rPr lang="en-US" sz="1600" dirty="0">
                <a:latin typeface="Candara" panose="020E0502030303020204" pitchFamily="34" charset="0"/>
              </a:rPr>
              <a:t>) and an </a:t>
            </a:r>
            <a:r>
              <a:rPr lang="en-US" sz="1600" b="1" dirty="0" smtClean="0">
                <a:solidFill>
                  <a:srgbClr val="669900"/>
                </a:solidFill>
                <a:latin typeface="Candara" panose="020E0502030303020204" pitchFamily="34" charset="0"/>
              </a:rPr>
              <a:t>interexchange key</a:t>
            </a:r>
            <a:r>
              <a:rPr lang="en-US" sz="1600" dirty="0" smtClean="0">
                <a:latin typeface="Candara" panose="020E0502030303020204" pitchFamily="34" charset="0"/>
              </a:rPr>
              <a:t> </a:t>
            </a:r>
            <a:r>
              <a:rPr lang="en-US" sz="1600" dirty="0">
                <a:latin typeface="Candara" panose="020E0502030303020204" pitchFamily="34" charset="0"/>
              </a:rPr>
              <a:t>(</a:t>
            </a:r>
            <a:r>
              <a:rPr lang="en-US" sz="1600" b="1" dirty="0">
                <a:solidFill>
                  <a:srgbClr val="669900"/>
                </a:solidFill>
                <a:latin typeface="Candara" panose="020E0502030303020204" pitchFamily="34" charset="0"/>
              </a:rPr>
              <a:t>IK</a:t>
            </a:r>
            <a:r>
              <a:rPr lang="en-US" sz="1600" dirty="0">
                <a:latin typeface="Candara" panose="020E0502030303020204" pitchFamily="34" charset="0"/>
              </a:rPr>
              <a:t>). </a:t>
            </a:r>
            <a:endParaRPr lang="en-US" sz="1600" dirty="0" smtClean="0">
              <a:latin typeface="Candara" panose="020E0502030303020204" pitchFamily="34" charset="0"/>
            </a:endParaRPr>
          </a:p>
          <a:p>
            <a:r>
              <a:rPr lang="en-US" sz="1600" dirty="0" smtClean="0">
                <a:latin typeface="Candara" panose="020E0502030303020204" pitchFamily="34" charset="0"/>
              </a:rPr>
              <a:t>The </a:t>
            </a:r>
            <a:r>
              <a:rPr lang="en-US" sz="1600" b="1" dirty="0">
                <a:latin typeface="Candara" panose="020E0502030303020204" pitchFamily="34" charset="0"/>
              </a:rPr>
              <a:t>DEK</a:t>
            </a:r>
            <a:r>
              <a:rPr lang="en-US" sz="1600" dirty="0">
                <a:latin typeface="Candara" panose="020E0502030303020204" pitchFamily="34" charset="0"/>
              </a:rPr>
              <a:t> is a random number generated on a per message basis. The </a:t>
            </a:r>
            <a:r>
              <a:rPr lang="en-US" sz="1600" b="1" dirty="0">
                <a:latin typeface="Candara" panose="020E0502030303020204" pitchFamily="34" charset="0"/>
              </a:rPr>
              <a:t>DEK</a:t>
            </a:r>
            <a:r>
              <a:rPr lang="en-US" sz="1600" dirty="0">
                <a:latin typeface="Candara" panose="020E0502030303020204" pitchFamily="34" charset="0"/>
              </a:rPr>
              <a:t> is used to </a:t>
            </a:r>
            <a:r>
              <a:rPr lang="en-US" sz="1600" dirty="0" smtClean="0">
                <a:latin typeface="Candara" panose="020E0502030303020204" pitchFamily="34" charset="0"/>
              </a:rPr>
              <a:t>encrypt the </a:t>
            </a:r>
            <a:r>
              <a:rPr lang="en-US" sz="1600" dirty="0">
                <a:latin typeface="Candara" panose="020E0502030303020204" pitchFamily="34" charset="0"/>
              </a:rPr>
              <a:t>message text and also to generate an </a:t>
            </a:r>
            <a:r>
              <a:rPr lang="en-US" sz="1600" b="1" dirty="0">
                <a:latin typeface="Candara" panose="020E0502030303020204" pitchFamily="34" charset="0"/>
              </a:rPr>
              <a:t>MIC</a:t>
            </a:r>
            <a:r>
              <a:rPr lang="en-US" sz="1600" dirty="0" smtClean="0">
                <a:latin typeface="Candara" panose="020E0502030303020204" pitchFamily="34" charset="0"/>
              </a:rPr>
              <a:t>, if needed</a:t>
            </a:r>
            <a:r>
              <a:rPr lang="en-US" sz="1600" dirty="0">
                <a:latin typeface="Candara" panose="020E0502030303020204" pitchFamily="34" charset="0"/>
              </a:rPr>
              <a:t>. </a:t>
            </a:r>
            <a:endParaRPr lang="en-US" sz="1600" dirty="0" smtClean="0">
              <a:latin typeface="Candara" panose="020E0502030303020204" pitchFamily="34" charset="0"/>
            </a:endParaRPr>
          </a:p>
          <a:p>
            <a:r>
              <a:rPr lang="en-US" sz="1600" dirty="0" smtClean="0">
                <a:latin typeface="Candara" panose="020E0502030303020204" pitchFamily="34" charset="0"/>
              </a:rPr>
              <a:t>The </a:t>
            </a:r>
            <a:r>
              <a:rPr lang="en-US" sz="1600" b="1" dirty="0">
                <a:latin typeface="Candara" panose="020E0502030303020204" pitchFamily="34" charset="0"/>
              </a:rPr>
              <a:t>IK</a:t>
            </a:r>
            <a:r>
              <a:rPr lang="en-US" sz="1600" dirty="0" smtClean="0">
                <a:latin typeface="Candara" panose="020E0502030303020204" pitchFamily="34" charset="0"/>
              </a:rPr>
              <a:t>, which </a:t>
            </a:r>
            <a:r>
              <a:rPr lang="en-US" sz="1600" dirty="0">
                <a:latin typeface="Candara" panose="020E0502030303020204" pitchFamily="34" charset="0"/>
              </a:rPr>
              <a:t>is a long-range key agreed </a:t>
            </a:r>
            <a:r>
              <a:rPr lang="en-US" sz="1600" dirty="0" smtClean="0">
                <a:latin typeface="Candara" panose="020E0502030303020204" pitchFamily="34" charset="0"/>
              </a:rPr>
              <a:t>upon between </a:t>
            </a:r>
            <a:r>
              <a:rPr lang="en-US" sz="1600" dirty="0">
                <a:latin typeface="Candara" panose="020E0502030303020204" pitchFamily="34" charset="0"/>
              </a:rPr>
              <a:t>the sender and the receiver, is used to encrypt </a:t>
            </a:r>
            <a:r>
              <a:rPr lang="en-US" sz="1600" b="1" dirty="0">
                <a:latin typeface="Candara" panose="020E0502030303020204" pitchFamily="34" charset="0"/>
              </a:rPr>
              <a:t>DEK</a:t>
            </a:r>
            <a:r>
              <a:rPr lang="en-US" sz="1600" dirty="0">
                <a:latin typeface="Candara" panose="020E0502030303020204" pitchFamily="34" charset="0"/>
              </a:rPr>
              <a:t> for transmission within the message</a:t>
            </a:r>
            <a:r>
              <a:rPr lang="en-US" sz="1600" dirty="0" smtClean="0">
                <a:latin typeface="Candara" panose="020E0502030303020204" pitchFamily="34" charset="0"/>
              </a:rPr>
              <a:t>.</a:t>
            </a:r>
          </a:p>
          <a:p>
            <a:endParaRPr lang="en-US" sz="1600" dirty="0">
              <a:latin typeface="Candara" panose="020E0502030303020204" pitchFamily="34" charset="0"/>
            </a:endParaRPr>
          </a:p>
          <a:p>
            <a:r>
              <a:rPr lang="en-US" sz="1600" dirty="0">
                <a:latin typeface="Candara" panose="020E0502030303020204" pitchFamily="34" charset="0"/>
              </a:rPr>
              <a:t>The </a:t>
            </a:r>
            <a:r>
              <a:rPr lang="en-US" sz="1600" dirty="0">
                <a:solidFill>
                  <a:srgbClr val="0070C0"/>
                </a:solidFill>
                <a:latin typeface="Candara" panose="020E0502030303020204" pitchFamily="34" charset="0"/>
              </a:rPr>
              <a:t>MIC</a:t>
            </a:r>
            <a:r>
              <a:rPr lang="en-US" sz="1600" dirty="0">
                <a:latin typeface="Candara" panose="020E0502030303020204" pitchFamily="34" charset="0"/>
              </a:rPr>
              <a:t> </a:t>
            </a:r>
            <a:r>
              <a:rPr lang="en-US" sz="1600" dirty="0" smtClean="0">
                <a:latin typeface="Candara" panose="020E0502030303020204" pitchFamily="34" charset="0"/>
              </a:rPr>
              <a:t>generated </a:t>
            </a:r>
            <a:r>
              <a:rPr lang="en-US" sz="1600" dirty="0">
                <a:latin typeface="Candara" panose="020E0502030303020204" pitchFamily="34" charset="0"/>
              </a:rPr>
              <a:t>is concatenated with the </a:t>
            </a:r>
            <a:r>
              <a:rPr lang="en-US" sz="1600" b="1" dirty="0">
                <a:latin typeface="Candara" panose="020E0502030303020204" pitchFamily="34" charset="0"/>
              </a:rPr>
              <a:t>SMTP text</a:t>
            </a:r>
            <a:r>
              <a:rPr lang="en-US" sz="1600" dirty="0">
                <a:latin typeface="Candara" panose="020E0502030303020204" pitchFamily="34" charset="0"/>
              </a:rPr>
              <a:t> and is inserted as the text portion in the </a:t>
            </a:r>
            <a:r>
              <a:rPr lang="en-US" sz="1600" b="1" dirty="0">
                <a:latin typeface="Candara" panose="020E0502030303020204" pitchFamily="34" charset="0"/>
              </a:rPr>
              <a:t>email</a:t>
            </a:r>
            <a:r>
              <a:rPr lang="en-US" sz="1600" dirty="0" smtClean="0">
                <a:latin typeface="Candara" panose="020E0502030303020204" pitchFamily="34" charset="0"/>
              </a:rPr>
              <a:t>.</a:t>
            </a:r>
          </a:p>
          <a:p>
            <a:r>
              <a:rPr lang="en-US" sz="1600" b="1" dirty="0">
                <a:latin typeface="Candara" panose="020E0502030303020204" pitchFamily="34" charset="0"/>
              </a:rPr>
              <a:t>Figure 1 1.40(a) </a:t>
            </a:r>
            <a:r>
              <a:rPr lang="en-US" sz="1600" dirty="0">
                <a:latin typeface="Candara" panose="020E0502030303020204" pitchFamily="34" charset="0"/>
              </a:rPr>
              <a:t>shows the </a:t>
            </a:r>
            <a:r>
              <a:rPr lang="en-US" sz="1600" b="1" dirty="0">
                <a:solidFill>
                  <a:srgbClr val="CC0099"/>
                </a:solidFill>
                <a:latin typeface="Candara" panose="020E0502030303020204" pitchFamily="34" charset="0"/>
              </a:rPr>
              <a:t>MIC-CLEAR</a:t>
            </a:r>
            <a:r>
              <a:rPr lang="en-US" sz="1600" dirty="0">
                <a:latin typeface="Candara" panose="020E0502030303020204" pitchFamily="34" charset="0"/>
              </a:rPr>
              <a:t> procedure and is </a:t>
            </a:r>
            <a:r>
              <a:rPr lang="en-US" sz="1600" dirty="0" smtClean="0">
                <a:latin typeface="Candara" panose="020E0502030303020204" pitchFamily="34" charset="0"/>
              </a:rPr>
              <a:t>the simplest </a:t>
            </a:r>
            <a:r>
              <a:rPr lang="en-US" sz="1600" dirty="0">
                <a:latin typeface="Candara" panose="020E0502030303020204" pitchFamily="34" charset="0"/>
              </a:rPr>
              <a:t>of the three. The MIC </a:t>
            </a:r>
            <a:r>
              <a:rPr lang="en-US" sz="1600" dirty="0" smtClean="0">
                <a:latin typeface="Candara" panose="020E0502030303020204" pitchFamily="34" charset="0"/>
              </a:rPr>
              <a:t>generated </a:t>
            </a:r>
            <a:r>
              <a:rPr lang="en-US" sz="1600" dirty="0">
                <a:latin typeface="Candara" panose="020E0502030303020204" pitchFamily="34" charset="0"/>
              </a:rPr>
              <a:t>is concatenated with the SMTP text and is inserted </a:t>
            </a:r>
            <a:r>
              <a:rPr lang="en-US" sz="1600" dirty="0" smtClean="0">
                <a:latin typeface="Candara" panose="020E0502030303020204" pitchFamily="34" charset="0"/>
              </a:rPr>
              <a:t>as the </a:t>
            </a:r>
            <a:r>
              <a:rPr lang="en-US" sz="1600" dirty="0">
                <a:latin typeface="Candara" panose="020E0502030303020204" pitchFamily="34" charset="0"/>
              </a:rPr>
              <a:t>text portion in the email.</a:t>
            </a:r>
            <a:endParaRPr lang="en-US" sz="1600" dirty="0" smtClean="0">
              <a:latin typeface="Candara" panose="020E0502030303020204" pitchFamily="34" charset="0"/>
            </a:endParaRPr>
          </a:p>
          <a:p>
            <a:r>
              <a:rPr lang="en-US" sz="1600" dirty="0">
                <a:latin typeface="Candara" panose="020E0502030303020204" pitchFamily="34" charset="0"/>
              </a:rPr>
              <a:t>In the </a:t>
            </a:r>
            <a:r>
              <a:rPr lang="en-US" sz="1600" b="1" dirty="0">
                <a:solidFill>
                  <a:srgbClr val="CC0099"/>
                </a:solidFill>
                <a:latin typeface="Candara" panose="020E0502030303020204" pitchFamily="34" charset="0"/>
              </a:rPr>
              <a:t>MIC-ONLY</a:t>
            </a:r>
            <a:r>
              <a:rPr lang="en-US" sz="1600" dirty="0">
                <a:latin typeface="Candara" panose="020E0502030303020204" pitchFamily="34" charset="0"/>
              </a:rPr>
              <a:t> procedure, shown in </a:t>
            </a:r>
            <a:r>
              <a:rPr lang="en-US" sz="1600" b="1" dirty="0">
                <a:latin typeface="Candara" panose="020E0502030303020204" pitchFamily="34" charset="0"/>
              </a:rPr>
              <a:t>Figure 11.40(b), </a:t>
            </a:r>
            <a:r>
              <a:rPr lang="en-US" sz="1600" dirty="0">
                <a:latin typeface="Candara" panose="020E0502030303020204" pitchFamily="34" charset="0"/>
              </a:rPr>
              <a:t>the SMTP text is encoded into a </a:t>
            </a:r>
            <a:r>
              <a:rPr lang="en-US" sz="1600" dirty="0" smtClean="0">
                <a:latin typeface="Candara" panose="020E0502030303020204" pitchFamily="34" charset="0"/>
              </a:rPr>
              <a:t>printable character </a:t>
            </a:r>
            <a:r>
              <a:rPr lang="en-US" sz="1600" dirty="0">
                <a:latin typeface="Candara" panose="020E0502030303020204" pitchFamily="34" charset="0"/>
              </a:rPr>
              <a:t>set.</a:t>
            </a:r>
          </a:p>
          <a:p>
            <a:r>
              <a:rPr lang="en-US" sz="1600" b="1" dirty="0">
                <a:latin typeface="Candara" panose="020E0502030303020204" pitchFamily="34" charset="0"/>
              </a:rPr>
              <a:t>Figure </a:t>
            </a:r>
            <a:r>
              <a:rPr lang="en-US" sz="1600" b="1" dirty="0" smtClean="0">
                <a:latin typeface="Candara" panose="020E0502030303020204" pitchFamily="34" charset="0"/>
              </a:rPr>
              <a:t>11.40(c</a:t>
            </a:r>
            <a:r>
              <a:rPr lang="en-US" sz="1600" b="1" dirty="0">
                <a:latin typeface="Candara" panose="020E0502030303020204" pitchFamily="34" charset="0"/>
              </a:rPr>
              <a:t>) </a:t>
            </a:r>
            <a:r>
              <a:rPr lang="en-US" sz="1600" dirty="0">
                <a:latin typeface="Candara" panose="020E0502030303020204" pitchFamily="34" charset="0"/>
              </a:rPr>
              <a:t>is the most sophisticated </a:t>
            </a:r>
            <a:r>
              <a:rPr lang="en-US" sz="1600" dirty="0" smtClean="0">
                <a:latin typeface="Candara" panose="020E0502030303020204" pitchFamily="34" charset="0"/>
              </a:rPr>
              <a:t>of the </a:t>
            </a:r>
            <a:r>
              <a:rPr lang="en-US" sz="1600" dirty="0">
                <a:latin typeface="Candara" panose="020E0502030303020204" pitchFamily="34" charset="0"/>
              </a:rPr>
              <a:t>three procedures. The SMTP text is padded, </a:t>
            </a:r>
            <a:r>
              <a:rPr lang="en-US" sz="1600" dirty="0" smtClean="0">
                <a:latin typeface="Candara" panose="020E0502030303020204" pitchFamily="34" charset="0"/>
              </a:rPr>
              <a:t>if needed, and </a:t>
            </a:r>
            <a:r>
              <a:rPr lang="en-US" sz="1600" b="1" dirty="0">
                <a:solidFill>
                  <a:srgbClr val="CC0099"/>
                </a:solidFill>
                <a:latin typeface="Candara" panose="020E0502030303020204" pitchFamily="34" charset="0"/>
              </a:rPr>
              <a:t>encrypted</a:t>
            </a:r>
            <a:r>
              <a:rPr lang="en-US" sz="1600" dirty="0">
                <a:latin typeface="Candara" panose="020E0502030303020204" pitchFamily="34" charset="0"/>
              </a:rPr>
              <a:t>. A public key is the best choice here, because it guarantees the originator ID. The </a:t>
            </a:r>
            <a:r>
              <a:rPr lang="en-US" sz="1600" dirty="0" smtClean="0">
                <a:latin typeface="Candara" panose="020E0502030303020204" pitchFamily="34" charset="0"/>
              </a:rPr>
              <a:t>encrypted </a:t>
            </a:r>
            <a:r>
              <a:rPr lang="en-US" sz="1600" dirty="0">
                <a:latin typeface="Candara" panose="020E0502030303020204" pitchFamily="34" charset="0"/>
              </a:rPr>
              <a:t>message, encrypted MIC</a:t>
            </a:r>
            <a:r>
              <a:rPr lang="en-US" sz="1600" dirty="0" smtClean="0">
                <a:latin typeface="Candara" panose="020E0502030303020204" pitchFamily="34" charset="0"/>
              </a:rPr>
              <a:t>, and </a:t>
            </a:r>
            <a:r>
              <a:rPr lang="en-US" sz="1600" dirty="0">
                <a:latin typeface="Candara" panose="020E0502030303020204" pitchFamily="34" charset="0"/>
              </a:rPr>
              <a:t>the DEK are all encoded </a:t>
            </a:r>
            <a:r>
              <a:rPr lang="en-US" sz="1600" dirty="0" smtClean="0">
                <a:latin typeface="Candara" panose="020E0502030303020204" pitchFamily="34" charset="0"/>
              </a:rPr>
              <a:t>in printable </a:t>
            </a:r>
            <a:r>
              <a:rPr lang="en-US" sz="1600" dirty="0">
                <a:latin typeface="Candara" panose="020E0502030303020204" pitchFamily="34" charset="0"/>
              </a:rPr>
              <a:t>code to pass through the </a:t>
            </a:r>
            <a:r>
              <a:rPr lang="en-US" sz="1600" dirty="0" smtClean="0">
                <a:latin typeface="Candara" panose="020E0502030303020204" pitchFamily="34" charset="0"/>
              </a:rPr>
              <a:t>mail system </a:t>
            </a:r>
            <a:r>
              <a:rPr lang="en-US" sz="1600" dirty="0">
                <a:latin typeface="Candara" panose="020E0502030303020204" pitchFamily="34" charset="0"/>
              </a:rPr>
              <a:t>as ordinary text. They are concatenated and fed to the email system</a:t>
            </a:r>
            <a:r>
              <a:rPr lang="en-US" sz="1600" dirty="0" smtClean="0">
                <a:latin typeface="Candara" panose="020E0502030303020204" pitchFamily="34" charset="0"/>
              </a:rPr>
              <a: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7"/>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7900" y="972083"/>
            <a:ext cx="6187880" cy="3078938"/>
          </a:xfrm>
          <a:prstGeom prst="rect">
            <a:avLst/>
          </a:prstGeom>
        </p:spPr>
      </p:pic>
      <p:cxnSp>
        <p:nvCxnSpPr>
          <p:cNvPr id="928" name="Shape 928"/>
          <p:cNvCxnSpPr/>
          <p:nvPr/>
        </p:nvCxnSpPr>
        <p:spPr>
          <a:xfrm>
            <a:off x="336177" y="4343399"/>
            <a:ext cx="5638800" cy="0"/>
          </a:xfrm>
          <a:prstGeom prst="straightConnector1">
            <a:avLst/>
          </a:prstGeom>
          <a:noFill/>
          <a:ln w="12700" cap="rnd" cmpd="sng">
            <a:solidFill>
              <a:schemeClr val="dk1"/>
            </a:solidFill>
            <a:prstDash val="solid"/>
            <a:miter/>
            <a:headEnd type="none" w="med" len="med"/>
            <a:tailEnd type="none" w="med" len="med"/>
          </a:ln>
        </p:spPr>
      </p:cxnSp>
      <p:sp>
        <p:nvSpPr>
          <p:cNvPr id="929" name="Shape 929"/>
          <p:cNvSpPr txBox="1"/>
          <p:nvPr/>
        </p:nvSpPr>
        <p:spPr>
          <a:xfrm>
            <a:off x="-273423" y="43433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930" name="Shape 930"/>
          <p:cNvSpPr txBox="1"/>
          <p:nvPr/>
        </p:nvSpPr>
        <p:spPr>
          <a:xfrm>
            <a:off x="259978" y="304799"/>
            <a:ext cx="5649911"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Pretty Good Privacy</a:t>
            </a:r>
          </a:p>
        </p:txBody>
      </p:sp>
      <p:sp>
        <p:nvSpPr>
          <p:cNvPr id="932" name="Shape 932"/>
          <p:cNvSpPr txBox="1"/>
          <p:nvPr/>
        </p:nvSpPr>
        <p:spPr>
          <a:xfrm>
            <a:off x="269120" y="4943856"/>
            <a:ext cx="6802239" cy="3785616"/>
          </a:xfrm>
          <a:prstGeom prst="rect">
            <a:avLst/>
          </a:prstGeom>
          <a:noFill/>
          <a:ln>
            <a:noFill/>
          </a:ln>
        </p:spPr>
        <p:txBody>
          <a:bodyPr lIns="91425" tIns="45700" rIns="91425" bIns="45700" anchor="t" anchorCtr="0">
            <a:noAutofit/>
          </a:bodyPr>
          <a:lstStyle/>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PGP</a:t>
            </a:r>
            <a:r>
              <a:rPr lang="en-US" sz="2000" dirty="0">
                <a:solidFill>
                  <a:srgbClr val="0070C0"/>
                </a:solidFill>
                <a:latin typeface="Candara" panose="020E0502030303020204" pitchFamily="34" charset="0"/>
              </a:rPr>
              <a:t> </a:t>
            </a:r>
            <a:r>
              <a:rPr lang="en-US" sz="2000" b="1" dirty="0">
                <a:solidFill>
                  <a:schemeClr val="dk1"/>
                </a:solidFill>
                <a:latin typeface="Candara" panose="020E0502030303020204" pitchFamily="34" charset="0"/>
              </a:rPr>
              <a:t>secure mail package </a:t>
            </a:r>
            <a:r>
              <a:rPr lang="en-US" sz="2000" dirty="0">
                <a:solidFill>
                  <a:schemeClr val="dk1"/>
                </a:solidFill>
                <a:latin typeface="Candara" panose="020E0502030303020204" pitchFamily="34" charset="0"/>
              </a:rPr>
              <a:t>developed by Zimmerman</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Available in </a:t>
            </a:r>
            <a:r>
              <a:rPr lang="en-US" sz="2000" b="1" dirty="0">
                <a:solidFill>
                  <a:schemeClr val="dk1"/>
                </a:solidFill>
                <a:latin typeface="Candara" panose="020E0502030303020204" pitchFamily="34" charset="0"/>
              </a:rPr>
              <a:t>public domain</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Signature generation </a:t>
            </a:r>
          </a:p>
          <a:p>
            <a:pPr marL="457200" lvl="1">
              <a:spcAft>
                <a:spcPts val="600"/>
              </a:spcAft>
              <a:buClr>
                <a:schemeClr val="dk1"/>
              </a:buClr>
              <a:buSzPct val="100000"/>
              <a:buFont typeface="Arial"/>
              <a:buChar char="•"/>
            </a:pPr>
            <a:r>
              <a:rPr lang="en-US" sz="2000" dirty="0">
                <a:solidFill>
                  <a:schemeClr val="dk1"/>
                </a:solidFill>
                <a:latin typeface="Candara" panose="020E0502030303020204" pitchFamily="34" charset="0"/>
              </a:rPr>
              <a:t> Uses </a:t>
            </a:r>
            <a:r>
              <a:rPr lang="en-US" sz="2000" b="1" dirty="0">
                <a:solidFill>
                  <a:schemeClr val="dk1"/>
                </a:solidFill>
                <a:latin typeface="Candara" panose="020E0502030303020204" pitchFamily="34" charset="0"/>
              </a:rPr>
              <a:t>MD5 </a:t>
            </a:r>
            <a:r>
              <a:rPr lang="en-US" sz="2000" dirty="0">
                <a:solidFill>
                  <a:schemeClr val="dk1"/>
                </a:solidFill>
                <a:latin typeface="Candara" panose="020E0502030303020204" pitchFamily="34" charset="0"/>
              </a:rPr>
              <a:t>to generate </a:t>
            </a:r>
            <a:r>
              <a:rPr lang="en-US" sz="2000" b="1" dirty="0">
                <a:solidFill>
                  <a:schemeClr val="dk1"/>
                </a:solidFill>
                <a:latin typeface="Candara" panose="020E0502030303020204" pitchFamily="34" charset="0"/>
              </a:rPr>
              <a:t>hash code</a:t>
            </a:r>
          </a:p>
          <a:p>
            <a:pPr marL="457200" lvl="1">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Encrypts hash code</a:t>
            </a:r>
            <a:r>
              <a:rPr lang="en-US" sz="2000" dirty="0">
                <a:solidFill>
                  <a:schemeClr val="dk1"/>
                </a:solidFill>
                <a:latin typeface="Candara" panose="020E0502030303020204" pitchFamily="34" charset="0"/>
              </a:rPr>
              <a:t> with </a:t>
            </a:r>
            <a:r>
              <a:rPr lang="en-US" sz="2000" b="1" dirty="0">
                <a:solidFill>
                  <a:schemeClr val="dk1"/>
                </a:solidFill>
                <a:latin typeface="Candara" panose="020E0502030303020204" pitchFamily="34" charset="0"/>
              </a:rPr>
              <a:t>sender’s private key</a:t>
            </a:r>
            <a:br>
              <a:rPr lang="en-US" sz="2000" b="1"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using </a:t>
            </a:r>
            <a:r>
              <a:rPr lang="en-US" sz="2000" b="1" dirty="0">
                <a:solidFill>
                  <a:schemeClr val="dk1"/>
                </a:solidFill>
                <a:latin typeface="Candara" panose="020E0502030303020204" pitchFamily="34" charset="0"/>
              </a:rPr>
              <a:t>RSA</a:t>
            </a:r>
            <a:r>
              <a:rPr lang="en-US" sz="2000" dirty="0">
                <a:solidFill>
                  <a:schemeClr val="dk1"/>
                </a:solidFill>
                <a:latin typeface="Candara" panose="020E0502030303020204" pitchFamily="34" charset="0"/>
              </a:rPr>
              <a:t> algorithm</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Encryption of the message </a:t>
            </a:r>
            <a:r>
              <a:rPr lang="en-US" sz="2000" dirty="0">
                <a:solidFill>
                  <a:schemeClr val="dk1"/>
                </a:solidFill>
                <a:latin typeface="Candara" panose="020E0502030303020204" pitchFamily="34" charset="0"/>
              </a:rPr>
              <a:t>done using </a:t>
            </a:r>
            <a:r>
              <a:rPr lang="en-US" sz="2000" b="1" dirty="0">
                <a:solidFill>
                  <a:schemeClr val="dk1"/>
                </a:solidFill>
                <a:latin typeface="Candara" panose="020E0502030303020204" pitchFamily="34" charset="0"/>
              </a:rPr>
              <a:t>IDEA </a:t>
            </a:r>
            <a:r>
              <a:rPr lang="en-US" sz="2000" dirty="0">
                <a:solidFill>
                  <a:schemeClr val="dk1"/>
                </a:solidFill>
                <a:latin typeface="Candara" panose="020E0502030303020204" pitchFamily="34" charset="0"/>
              </a:rPr>
              <a:t>or </a:t>
            </a:r>
            <a:r>
              <a:rPr lang="en-US" sz="2000" b="1" dirty="0">
                <a:solidFill>
                  <a:schemeClr val="dk1"/>
                </a:solidFill>
                <a:latin typeface="Candara" panose="020E0502030303020204" pitchFamily="34" charset="0"/>
              </a:rPr>
              <a:t>RSA</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Compression</a:t>
            </a:r>
            <a:r>
              <a:rPr lang="en-US" sz="2000" dirty="0">
                <a:solidFill>
                  <a:schemeClr val="dk1"/>
                </a:solidFill>
                <a:latin typeface="Candara" panose="020E0502030303020204" pitchFamily="34" charset="0"/>
              </a:rPr>
              <a:t> done with </a:t>
            </a:r>
            <a:r>
              <a:rPr lang="en-US" sz="2000" b="1" dirty="0">
                <a:solidFill>
                  <a:schemeClr val="dk1"/>
                </a:solidFill>
                <a:latin typeface="Candara" panose="020E0502030303020204" pitchFamily="34" charset="0"/>
              </a:rPr>
              <a:t>ZIP</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email conversion </a:t>
            </a:r>
            <a:r>
              <a:rPr lang="en-US" sz="2000" dirty="0">
                <a:solidFill>
                  <a:schemeClr val="dk1"/>
                </a:solidFill>
                <a:latin typeface="Candara" panose="020E0502030303020204" pitchFamily="34" charset="0"/>
              </a:rPr>
              <a:t>done using </a:t>
            </a:r>
            <a:r>
              <a:rPr lang="en-US" sz="2000" b="1" dirty="0">
                <a:solidFill>
                  <a:schemeClr val="dk1"/>
                </a:solidFill>
                <a:latin typeface="Candara" panose="020E0502030303020204" pitchFamily="34" charset="0"/>
              </a:rPr>
              <a:t>Radix-64</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PGP</a:t>
            </a:r>
            <a:r>
              <a:rPr lang="en-US" sz="2000" dirty="0">
                <a:solidFill>
                  <a:schemeClr val="dk1"/>
                </a:solidFill>
                <a:latin typeface="Candara" panose="020E0502030303020204" pitchFamily="34" charset="0"/>
              </a:rPr>
              <a:t> similar to </a:t>
            </a:r>
            <a:r>
              <a:rPr lang="en-US" sz="2000" b="1" dirty="0">
                <a:solidFill>
                  <a:srgbClr val="CC0099"/>
                </a:solidFill>
                <a:latin typeface="Candara" panose="020E0502030303020204" pitchFamily="34" charset="0"/>
              </a:rPr>
              <a:t>encrypted</a:t>
            </a:r>
            <a:r>
              <a:rPr lang="en-US" sz="2000" dirty="0">
                <a:solidFill>
                  <a:schemeClr val="dk1"/>
                </a:solidFill>
                <a:latin typeface="Candara" panose="020E0502030303020204" pitchFamily="34" charset="0"/>
              </a:rPr>
              <a:t> </a:t>
            </a:r>
            <a:r>
              <a:rPr lang="en-US" sz="2000" b="1" dirty="0">
                <a:solidFill>
                  <a:srgbClr val="CC0099"/>
                </a:solidFill>
                <a:latin typeface="Candara" panose="020E0502030303020204" pitchFamily="34" charset="0"/>
              </a:rPr>
              <a:t>PEM</a:t>
            </a:r>
            <a:r>
              <a:rPr lang="en-US" sz="2000" dirty="0">
                <a:solidFill>
                  <a:srgbClr val="CC0099"/>
                </a:solidFill>
                <a:latin typeface="Candara" panose="020E0502030303020204" pitchFamily="34" charset="0"/>
              </a:rPr>
              <a:t> </a:t>
            </a:r>
            <a:r>
              <a:rPr lang="en-US" sz="2000" dirty="0">
                <a:solidFill>
                  <a:schemeClr val="dk1"/>
                </a:solidFill>
                <a:latin typeface="Candara" panose="020E0502030303020204" pitchFamily="34" charset="0"/>
              </a:rPr>
              <a:t>with </a:t>
            </a:r>
            <a:r>
              <a:rPr lang="en-US" sz="2000" dirty="0" smtClean="0">
                <a:solidFill>
                  <a:schemeClr val="dk1"/>
                </a:solidFill>
                <a:latin typeface="Candara" panose="020E0502030303020204" pitchFamily="34" charset="0"/>
              </a:rPr>
              <a:t>added </a:t>
            </a:r>
            <a:r>
              <a:rPr lang="en-US" sz="2000" b="1" dirty="0" smtClean="0">
                <a:solidFill>
                  <a:schemeClr val="dk1"/>
                </a:solidFill>
                <a:latin typeface="Candara" panose="020E0502030303020204" pitchFamily="34" charset="0"/>
              </a:rPr>
              <a:t>compression  </a:t>
            </a:r>
          </a:p>
        </p:txBody>
      </p:sp>
      <p:sp>
        <p:nvSpPr>
          <p:cNvPr id="933" name="Shape 933"/>
          <p:cNvSpPr txBox="1"/>
          <p:nvPr/>
        </p:nvSpPr>
        <p:spPr>
          <a:xfrm>
            <a:off x="1402978" y="762000"/>
            <a:ext cx="3352799" cy="461961"/>
          </a:xfrm>
          <a:prstGeom prst="rect">
            <a:avLst/>
          </a:prstGeom>
          <a:noFill/>
          <a:ln>
            <a:noFill/>
          </a:ln>
        </p:spPr>
        <p:txBody>
          <a:bodyPr lIns="91425" tIns="45700" rIns="91425" bIns="45700" anchor="t" anchorCtr="0">
            <a:noAutofit/>
          </a:bodyPr>
          <a:lstStyle/>
          <a:p>
            <a:pPr algn="ctr">
              <a:buClr>
                <a:schemeClr val="dk1"/>
              </a:buClr>
              <a:buSzPct val="25000"/>
            </a:pPr>
            <a:r>
              <a:rPr lang="en-US" sz="2400" b="1" dirty="0">
                <a:solidFill>
                  <a:srgbClr val="669900"/>
                </a:solidFill>
                <a:latin typeface="Candara" panose="020E0502030303020204" pitchFamily="34" charset="0"/>
              </a:rPr>
              <a:t>(Originating end)</a:t>
            </a:r>
          </a:p>
        </p:txBody>
      </p:sp>
      <p:cxnSp>
        <p:nvCxnSpPr>
          <p:cNvPr id="937" name="Shape 937"/>
          <p:cNvCxnSpPr/>
          <p:nvPr/>
        </p:nvCxnSpPr>
        <p:spPr>
          <a:xfrm>
            <a:off x="259977"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938" name="Shape 938"/>
          <p:cNvSpPr txBox="1"/>
          <p:nvPr/>
        </p:nvSpPr>
        <p:spPr>
          <a:xfrm>
            <a:off x="259978"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3" name="TextBox 2"/>
          <p:cNvSpPr txBox="1"/>
          <p:nvPr/>
        </p:nvSpPr>
        <p:spPr>
          <a:xfrm>
            <a:off x="7071361" y="1572768"/>
            <a:ext cx="4876800" cy="2246769"/>
          </a:xfrm>
          <a:prstGeom prst="rect">
            <a:avLst/>
          </a:prstGeom>
          <a:noFill/>
        </p:spPr>
        <p:txBody>
          <a:bodyPr wrap="square" rtlCol="1">
            <a:spAutoFit/>
          </a:bodyPr>
          <a:lstStyle/>
          <a:p>
            <a:r>
              <a:rPr lang="en-US" sz="2000" dirty="0">
                <a:latin typeface="Candara" panose="020E0502030303020204" pitchFamily="34" charset="0"/>
              </a:rPr>
              <a:t>PGP is a package in the sense defines a clever </a:t>
            </a:r>
            <a:r>
              <a:rPr lang="en-US" sz="2000" dirty="0" smtClean="0">
                <a:latin typeface="Candara" panose="020E0502030303020204" pitchFamily="34" charset="0"/>
              </a:rPr>
              <a:t>procedure that </a:t>
            </a:r>
            <a:r>
              <a:rPr lang="en-US" sz="2000" dirty="0">
                <a:latin typeface="Candara" panose="020E0502030303020204" pitchFamily="34" charset="0"/>
              </a:rPr>
              <a:t>utilizes various available modules to perform the functions needed to transmit a secure </a:t>
            </a:r>
            <a:r>
              <a:rPr lang="en-US" sz="2000" dirty="0" smtClean="0">
                <a:latin typeface="Candara" panose="020E0502030303020204" pitchFamily="34" charset="0"/>
              </a:rPr>
              <a:t>message, such </a:t>
            </a:r>
            <a:r>
              <a:rPr lang="en-US" sz="2000" dirty="0">
                <a:latin typeface="Candara" panose="020E0502030303020204" pitchFamily="34" charset="0"/>
              </a:rPr>
              <a:t>as email</a:t>
            </a:r>
            <a:r>
              <a:rPr lang="en-US" sz="2000" dirty="0" smtClean="0">
                <a:latin typeface="Candara" panose="020E0502030303020204" pitchFamily="34" charset="0"/>
              </a:rPr>
              <a:t>.</a:t>
            </a:r>
          </a:p>
          <a:p>
            <a:endParaRPr lang="en-US" sz="2000" dirty="0">
              <a:latin typeface="Candara" panose="020E0502030303020204" pitchFamily="34" charset="0"/>
            </a:endParaRPr>
          </a:p>
          <a:p>
            <a:endParaRPr lang="ar-SA" sz="20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2"/>
        <p:cNvGrpSpPr/>
        <p:nvPr/>
      </p:nvGrpSpPr>
      <p:grpSpPr>
        <a:xfrm>
          <a:off x="0" y="0"/>
          <a:ext cx="0" cy="0"/>
          <a:chOff x="0" y="0"/>
          <a:chExt cx="0" cy="0"/>
        </a:xfrm>
      </p:grpSpPr>
      <p:cxnSp>
        <p:nvCxnSpPr>
          <p:cNvPr id="943" name="Shape 943"/>
          <p:cNvCxnSpPr/>
          <p:nvPr/>
        </p:nvCxnSpPr>
        <p:spPr>
          <a:xfrm>
            <a:off x="509016" y="3886199"/>
            <a:ext cx="5638800" cy="0"/>
          </a:xfrm>
          <a:prstGeom prst="straightConnector1">
            <a:avLst/>
          </a:prstGeom>
          <a:noFill/>
          <a:ln w="12700" cap="rnd" cmpd="sng">
            <a:solidFill>
              <a:schemeClr val="dk1"/>
            </a:solidFill>
            <a:prstDash val="solid"/>
            <a:miter/>
            <a:headEnd type="none" w="med" len="med"/>
            <a:tailEnd type="none" w="med" len="med"/>
          </a:ln>
        </p:spPr>
      </p:cxnSp>
      <p:sp>
        <p:nvSpPr>
          <p:cNvPr id="944" name="Shape 944"/>
          <p:cNvSpPr txBox="1"/>
          <p:nvPr/>
        </p:nvSpPr>
        <p:spPr>
          <a:xfrm>
            <a:off x="-100584" y="38861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945" name="Shape 945"/>
          <p:cNvSpPr txBox="1"/>
          <p:nvPr/>
        </p:nvSpPr>
        <p:spPr>
          <a:xfrm>
            <a:off x="509016" y="304799"/>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SNMPv3 Security </a:t>
            </a:r>
          </a:p>
        </p:txBody>
      </p:sp>
      <p:sp>
        <p:nvSpPr>
          <p:cNvPr id="947" name="Shape 947"/>
          <p:cNvSpPr txBox="1"/>
          <p:nvPr/>
        </p:nvSpPr>
        <p:spPr>
          <a:xfrm>
            <a:off x="1652017" y="762000"/>
            <a:ext cx="3352799" cy="461961"/>
          </a:xfrm>
          <a:prstGeom prst="rect">
            <a:avLst/>
          </a:prstGeom>
          <a:noFill/>
          <a:ln>
            <a:noFill/>
          </a:ln>
        </p:spPr>
        <p:txBody>
          <a:bodyPr lIns="91425" tIns="45700" rIns="91425" bIns="45700" anchor="t" anchorCtr="0">
            <a:noAutofit/>
          </a:bodyPr>
          <a:lstStyle/>
          <a:p>
            <a:pPr algn="ctr">
              <a:buClr>
                <a:schemeClr val="dk1"/>
              </a:buClr>
              <a:buSzPct val="25000"/>
            </a:pPr>
            <a:r>
              <a:rPr lang="en-US" sz="2400" dirty="0">
                <a:solidFill>
                  <a:schemeClr val="dk1"/>
                </a:solidFill>
                <a:latin typeface="Candara" panose="020E0502030303020204" pitchFamily="34" charset="0"/>
              </a:rPr>
              <a:t>(Outgoing message)</a:t>
            </a:r>
          </a:p>
        </p:txBody>
      </p:sp>
      <p:sp>
        <p:nvSpPr>
          <p:cNvPr id="948" name="Shape 948"/>
          <p:cNvSpPr txBox="1"/>
          <p:nvPr/>
        </p:nvSpPr>
        <p:spPr>
          <a:xfrm>
            <a:off x="356616" y="4267199"/>
            <a:ext cx="11420856" cy="3749674"/>
          </a:xfrm>
          <a:prstGeom prst="rect">
            <a:avLst/>
          </a:prstGeom>
          <a:noFill/>
          <a:ln>
            <a:noFill/>
          </a:ln>
        </p:spPr>
        <p:txBody>
          <a:bodyPr lIns="91425" tIns="45700" rIns="91425" bIns="45700" anchor="t" anchorCtr="0">
            <a:noAutofit/>
          </a:bodyPr>
          <a:lstStyle/>
          <a:p>
            <a:pPr marL="342900" indent="-342900">
              <a:spcAft>
                <a:spcPts val="600"/>
              </a:spcAft>
              <a:buClr>
                <a:schemeClr val="dk1"/>
              </a:buClr>
              <a:buSzPct val="100000"/>
              <a:buFont typeface="Arial" panose="020B0604020202020204" pitchFamily="34" charset="0"/>
              <a:buChar char="•"/>
            </a:pPr>
            <a:r>
              <a:rPr lang="en-US" sz="2000" b="1" dirty="0" smtClean="0">
                <a:solidFill>
                  <a:schemeClr val="dk1"/>
                </a:solidFill>
                <a:latin typeface="Candara" panose="020E0502030303020204" pitchFamily="34" charset="0"/>
              </a:rPr>
              <a:t>Authentication </a:t>
            </a:r>
            <a:r>
              <a:rPr lang="en-US" sz="2000" b="1" dirty="0">
                <a:solidFill>
                  <a:srgbClr val="0070C0"/>
                </a:solidFill>
                <a:latin typeface="Candara" panose="020E0502030303020204" pitchFamily="34" charset="0"/>
              </a:rPr>
              <a:t>key</a:t>
            </a:r>
            <a:r>
              <a:rPr lang="en-US" sz="2000" dirty="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equivalent to </a:t>
            </a:r>
            <a:r>
              <a:rPr lang="en-US" sz="2000" b="1" dirty="0">
                <a:solidFill>
                  <a:schemeClr val="dk1"/>
                </a:solidFill>
                <a:latin typeface="Candara" panose="020E0502030303020204" pitchFamily="34" charset="0"/>
              </a:rPr>
              <a:t>DEK</a:t>
            </a: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in PEM</a:t>
            </a:r>
            <a:r>
              <a:rPr lang="en-US" sz="2000" dirty="0">
                <a:solidFill>
                  <a:schemeClr val="dk1"/>
                </a:solidFill>
                <a:latin typeface="Candara" panose="020E0502030303020204" pitchFamily="34" charset="0"/>
              </a:rPr>
              <a:t> </a:t>
            </a:r>
            <a:r>
              <a:rPr lang="en-US" sz="2000" dirty="0" smtClean="0">
                <a:solidFill>
                  <a:schemeClr val="dk1"/>
                </a:solidFill>
                <a:latin typeface="Candara" panose="020E0502030303020204" pitchFamily="34" charset="0"/>
              </a:rPr>
              <a:t>or</a:t>
            </a:r>
            <a:r>
              <a:rPr lang="en-US" sz="2000" dirty="0">
                <a:solidFill>
                  <a:schemeClr val="dk1"/>
                </a:solidFill>
                <a:latin typeface="Candara" panose="020E0502030303020204" pitchFamily="34" charset="0"/>
              </a:rPr>
              <a:t> </a:t>
            </a:r>
            <a:r>
              <a:rPr lang="en-US" sz="2000" b="1" dirty="0" smtClean="0">
                <a:solidFill>
                  <a:schemeClr val="dk1"/>
                </a:solidFill>
                <a:latin typeface="Candara" panose="020E0502030303020204" pitchFamily="34" charset="0"/>
              </a:rPr>
              <a:t>private </a:t>
            </a:r>
            <a:r>
              <a:rPr lang="en-US" sz="2000" b="1" dirty="0">
                <a:solidFill>
                  <a:schemeClr val="dk1"/>
                </a:solidFill>
                <a:latin typeface="Candara" panose="020E0502030303020204" pitchFamily="34" charset="0"/>
              </a:rPr>
              <a:t>key</a:t>
            </a: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in</a:t>
            </a: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PGP </a:t>
            </a:r>
          </a:p>
          <a:p>
            <a:pPr marL="342900" indent="-342900">
              <a:spcAft>
                <a:spcPts val="600"/>
              </a:spcAft>
              <a:buClr>
                <a:schemeClr val="dk1"/>
              </a:buClr>
              <a:buSzPct val="100000"/>
              <a:buFont typeface="Arial" panose="020B0604020202020204" pitchFamily="34" charset="0"/>
              <a:buChar char="•"/>
            </a:pPr>
            <a:r>
              <a:rPr lang="en-US" sz="2000" b="1" dirty="0" smtClean="0">
                <a:solidFill>
                  <a:schemeClr val="dk1"/>
                </a:solidFill>
                <a:latin typeface="Candara" panose="020E0502030303020204" pitchFamily="34" charset="0"/>
              </a:rPr>
              <a:t>Authentication </a:t>
            </a:r>
            <a:r>
              <a:rPr lang="en-US" sz="2000" b="1" dirty="0">
                <a:solidFill>
                  <a:srgbClr val="0070C0"/>
                </a:solidFill>
                <a:latin typeface="Candara" panose="020E0502030303020204" pitchFamily="34" charset="0"/>
              </a:rPr>
              <a:t>key</a:t>
            </a:r>
            <a:r>
              <a:rPr lang="en-US" sz="2000" b="1" dirty="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generated using </a:t>
            </a:r>
            <a:r>
              <a:rPr lang="en-US" sz="2000" b="1" dirty="0">
                <a:solidFill>
                  <a:schemeClr val="dk1"/>
                </a:solidFill>
                <a:latin typeface="Candara" panose="020E0502030303020204" pitchFamily="34" charset="0"/>
              </a:rPr>
              <a:t>user </a:t>
            </a:r>
            <a:r>
              <a:rPr lang="en-US" sz="2000" b="1" dirty="0" smtClean="0">
                <a:solidFill>
                  <a:schemeClr val="dk1"/>
                </a:solidFill>
                <a:latin typeface="Candara" panose="020E0502030303020204" pitchFamily="34" charset="0"/>
              </a:rPr>
              <a:t>password </a:t>
            </a:r>
            <a:r>
              <a:rPr lang="en-US" sz="2000" dirty="0" smtClean="0">
                <a:solidFill>
                  <a:schemeClr val="dk1"/>
                </a:solidFill>
                <a:latin typeface="Candara" panose="020E0502030303020204" pitchFamily="34" charset="0"/>
              </a:rPr>
              <a:t>and </a:t>
            </a:r>
            <a:r>
              <a:rPr lang="en-US" sz="2000" b="1" dirty="0">
                <a:solidFill>
                  <a:schemeClr val="dk1"/>
                </a:solidFill>
                <a:latin typeface="Candara" panose="020E0502030303020204" pitchFamily="34" charset="0"/>
              </a:rPr>
              <a:t>SNMP engine id</a:t>
            </a:r>
          </a:p>
          <a:p>
            <a:pPr marL="342900" indent="-342900">
              <a:spcAft>
                <a:spcPts val="600"/>
              </a:spcAft>
              <a:buClr>
                <a:schemeClr val="dk1"/>
              </a:buClr>
              <a:buSzPct val="100000"/>
              <a:buFont typeface="Arial" panose="020B0604020202020204" pitchFamily="34" charset="0"/>
              <a:buChar char="•"/>
            </a:pPr>
            <a:r>
              <a:rPr lang="en-US" sz="2000" b="1" dirty="0" smtClean="0">
                <a:solidFill>
                  <a:schemeClr val="dk1"/>
                </a:solidFill>
                <a:latin typeface="Candara" panose="020E0502030303020204" pitchFamily="34" charset="0"/>
              </a:rPr>
              <a:t>Authentication </a:t>
            </a:r>
            <a:r>
              <a:rPr lang="en-US" sz="2000" b="1" dirty="0">
                <a:solidFill>
                  <a:srgbClr val="0070C0"/>
                </a:solidFill>
                <a:latin typeface="Candara" panose="020E0502030303020204" pitchFamily="34" charset="0"/>
              </a:rPr>
              <a:t>key</a:t>
            </a:r>
            <a:r>
              <a:rPr lang="en-US" sz="2000" b="1" dirty="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may be used </a:t>
            </a:r>
            <a:r>
              <a:rPr lang="en-US" sz="2000" b="1" dirty="0">
                <a:solidFill>
                  <a:schemeClr val="dk1"/>
                </a:solidFill>
                <a:latin typeface="Candara" panose="020E0502030303020204" pitchFamily="34" charset="0"/>
              </a:rPr>
              <a:t>to</a:t>
            </a: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encrypt message</a:t>
            </a:r>
          </a:p>
          <a:p>
            <a:pPr marL="342900" indent="-342900">
              <a:spcAft>
                <a:spcPts val="600"/>
              </a:spcAft>
              <a:buClr>
                <a:schemeClr val="dk1"/>
              </a:buClr>
              <a:buSzPct val="100000"/>
              <a:buFont typeface="Arial" panose="020B0604020202020204" pitchFamily="34" charset="0"/>
              <a:buChar char="•"/>
            </a:pPr>
            <a:r>
              <a:rPr lang="en-US" sz="2000" b="1" dirty="0" smtClean="0">
                <a:solidFill>
                  <a:schemeClr val="dk1"/>
                </a:solidFill>
                <a:latin typeface="Candara" panose="020E0502030303020204" pitchFamily="34" charset="0"/>
              </a:rPr>
              <a:t>USM </a:t>
            </a:r>
            <a:r>
              <a:rPr lang="en-US" sz="2000" dirty="0" smtClean="0">
                <a:solidFill>
                  <a:schemeClr val="dk1"/>
                </a:solidFill>
                <a:latin typeface="Candara" panose="020E0502030303020204" pitchFamily="34" charset="0"/>
              </a:rPr>
              <a:t>prepares the </a:t>
            </a:r>
            <a:r>
              <a:rPr lang="en-US" sz="2000" b="1" dirty="0" smtClean="0">
                <a:solidFill>
                  <a:schemeClr val="dk1"/>
                </a:solidFill>
                <a:latin typeface="Candara" panose="020E0502030303020204" pitchFamily="34" charset="0"/>
              </a:rPr>
              <a:t>whole message </a:t>
            </a:r>
            <a:r>
              <a:rPr lang="en-US" sz="2000" dirty="0" smtClean="0">
                <a:solidFill>
                  <a:schemeClr val="dk1"/>
                </a:solidFill>
                <a:latin typeface="Candara" panose="020E0502030303020204" pitchFamily="34" charset="0"/>
              </a:rPr>
              <a:t>including </a:t>
            </a:r>
            <a:r>
              <a:rPr lang="en-US" sz="2000" b="1" dirty="0" smtClean="0">
                <a:solidFill>
                  <a:srgbClr val="0070C0"/>
                </a:solidFill>
                <a:latin typeface="Candara" panose="020E0502030303020204" pitchFamily="34" charset="0"/>
              </a:rPr>
              <a:t>scoped PDU</a:t>
            </a:r>
          </a:p>
          <a:p>
            <a:pPr marL="342900" indent="-342900">
              <a:spcAft>
                <a:spcPts val="600"/>
              </a:spcAft>
              <a:buClr>
                <a:schemeClr val="dk1"/>
              </a:buClr>
              <a:buSzPct val="100000"/>
              <a:buFont typeface="Arial" panose="020B0604020202020204" pitchFamily="34" charset="0"/>
              <a:buChar char="•"/>
            </a:pPr>
            <a:r>
              <a:rPr lang="en-US" sz="2000" b="1" dirty="0" smtClean="0">
                <a:solidFill>
                  <a:schemeClr val="dk1"/>
                </a:solidFill>
                <a:latin typeface="Candara" panose="020E0502030303020204" pitchFamily="34" charset="0"/>
              </a:rPr>
              <a:t>HMAC</a:t>
            </a:r>
            <a:r>
              <a:rPr lang="en-US" sz="2000" dirty="0" smtClean="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equivalent of </a:t>
            </a:r>
            <a:r>
              <a:rPr lang="en-US" sz="2000" b="1" dirty="0" smtClean="0">
                <a:solidFill>
                  <a:schemeClr val="dk1"/>
                </a:solidFill>
                <a:latin typeface="Candara" panose="020E0502030303020204" pitchFamily="34" charset="0"/>
              </a:rPr>
              <a:t>signature </a:t>
            </a:r>
            <a:r>
              <a:rPr lang="en-US" sz="2000" dirty="0" smtClean="0">
                <a:solidFill>
                  <a:schemeClr val="dk1"/>
                </a:solidFill>
                <a:latin typeface="Candara" panose="020E0502030303020204" pitchFamily="34" charset="0"/>
              </a:rPr>
              <a:t>in PEM and PGP, generated </a:t>
            </a:r>
            <a:r>
              <a:rPr lang="en-US" sz="2000" dirty="0">
                <a:solidFill>
                  <a:schemeClr val="dk1"/>
                </a:solidFill>
                <a:latin typeface="Candara" panose="020E0502030303020204" pitchFamily="34" charset="0"/>
              </a:rPr>
              <a:t>using </a:t>
            </a:r>
            <a:r>
              <a:rPr lang="en-US" sz="2000" b="1" dirty="0">
                <a:solidFill>
                  <a:schemeClr val="dk1"/>
                </a:solidFill>
                <a:latin typeface="Candara" panose="020E0502030303020204" pitchFamily="34" charset="0"/>
              </a:rPr>
              <a:t>authentication </a:t>
            </a:r>
            <a:r>
              <a:rPr lang="en-US" sz="2000" b="1" dirty="0">
                <a:solidFill>
                  <a:srgbClr val="0070C0"/>
                </a:solidFill>
                <a:latin typeface="Candara" panose="020E0502030303020204" pitchFamily="34" charset="0"/>
              </a:rPr>
              <a:t>key</a:t>
            </a:r>
            <a:r>
              <a:rPr lang="en-US" sz="2000" b="1" dirty="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and the </a:t>
            </a:r>
            <a:r>
              <a:rPr lang="en-US" sz="2000" b="1" dirty="0" smtClean="0">
                <a:solidFill>
                  <a:schemeClr val="dk1"/>
                </a:solidFill>
                <a:latin typeface="Candara" panose="020E0502030303020204" pitchFamily="34" charset="0"/>
              </a:rPr>
              <a:t>whole message</a:t>
            </a:r>
            <a:endParaRPr lang="en-US" sz="2000" b="1" dirty="0">
              <a:solidFill>
                <a:schemeClr val="dk1"/>
              </a:solidFill>
              <a:latin typeface="Candara" panose="020E0502030303020204" pitchFamily="34" charset="0"/>
            </a:endParaRPr>
          </a:p>
          <a:p>
            <a:pPr marL="342900" indent="-342900">
              <a:spcAft>
                <a:spcPts val="600"/>
              </a:spcAft>
              <a:buClr>
                <a:schemeClr val="dk1"/>
              </a:buClr>
              <a:buSzPct val="100000"/>
              <a:buFont typeface="Arial" panose="020B0604020202020204" pitchFamily="34" charset="0"/>
              <a:buChar char="•"/>
            </a:pPr>
            <a:r>
              <a:rPr lang="en-US" sz="2000" b="1" dirty="0" smtClean="0">
                <a:solidFill>
                  <a:schemeClr val="dk1"/>
                </a:solidFill>
                <a:latin typeface="Candara" panose="020E0502030303020204" pitchFamily="34" charset="0"/>
              </a:rPr>
              <a:t>Authentication </a:t>
            </a:r>
            <a:r>
              <a:rPr lang="en-US" sz="2000" b="1" dirty="0">
                <a:solidFill>
                  <a:schemeClr val="dk1"/>
                </a:solidFill>
                <a:latin typeface="Candara" panose="020E0502030303020204" pitchFamily="34" charset="0"/>
              </a:rPr>
              <a:t>module </a:t>
            </a:r>
            <a:r>
              <a:rPr lang="en-US" sz="2000" dirty="0">
                <a:solidFill>
                  <a:schemeClr val="dk1"/>
                </a:solidFill>
                <a:latin typeface="Candara" panose="020E0502030303020204" pitchFamily="34" charset="0"/>
              </a:rPr>
              <a:t>provided with </a:t>
            </a:r>
            <a:r>
              <a:rPr lang="en-US" sz="2000" b="1" dirty="0" smtClean="0">
                <a:solidFill>
                  <a:schemeClr val="dk1"/>
                </a:solidFill>
                <a:latin typeface="Candara" panose="020E0502030303020204" pitchFamily="34" charset="0"/>
              </a:rPr>
              <a:t>authentication key </a:t>
            </a:r>
            <a:r>
              <a:rPr lang="en-US" sz="2000" dirty="0">
                <a:solidFill>
                  <a:schemeClr val="dk1"/>
                </a:solidFill>
                <a:latin typeface="Candara" panose="020E0502030303020204" pitchFamily="34" charset="0"/>
              </a:rPr>
              <a:t>and </a:t>
            </a:r>
            <a:r>
              <a:rPr lang="en-US" sz="2000" b="1" dirty="0">
                <a:solidFill>
                  <a:schemeClr val="dk1"/>
                </a:solidFill>
                <a:latin typeface="Candara" panose="020E0502030303020204" pitchFamily="34" charset="0"/>
              </a:rPr>
              <a:t>HMAC </a:t>
            </a:r>
            <a:r>
              <a:rPr lang="en-US" sz="2000" dirty="0">
                <a:solidFill>
                  <a:schemeClr val="dk1"/>
                </a:solidFill>
                <a:latin typeface="Candara" panose="020E0502030303020204" pitchFamily="34" charset="0"/>
              </a:rPr>
              <a:t>to process </a:t>
            </a:r>
            <a:r>
              <a:rPr lang="en-US" sz="2000" b="1" dirty="0">
                <a:solidFill>
                  <a:schemeClr val="dk1"/>
                </a:solidFill>
                <a:latin typeface="Candara" panose="020E0502030303020204" pitchFamily="34" charset="0"/>
              </a:rPr>
              <a:t>incoming message  </a:t>
            </a:r>
          </a:p>
        </p:txBody>
      </p:sp>
      <p:cxnSp>
        <p:nvCxnSpPr>
          <p:cNvPr id="952" name="Shape 952"/>
          <p:cNvCxnSpPr/>
          <p:nvPr/>
        </p:nvCxnSpPr>
        <p:spPr>
          <a:xfrm>
            <a:off x="432816"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953" name="Shape 953"/>
          <p:cNvSpPr txBox="1"/>
          <p:nvPr/>
        </p:nvSpPr>
        <p:spPr>
          <a:xfrm>
            <a:off x="432817"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pic>
        <p:nvPicPr>
          <p:cNvPr id="2" name="Picture 1"/>
          <p:cNvPicPr>
            <a:picLocks noChangeAspect="1"/>
          </p:cNvPicPr>
          <p:nvPr/>
        </p:nvPicPr>
        <p:blipFill>
          <a:blip r:embed="rId3"/>
          <a:stretch>
            <a:fillRect/>
          </a:stretch>
        </p:blipFill>
        <p:spPr>
          <a:xfrm>
            <a:off x="271221" y="1304529"/>
            <a:ext cx="7878727" cy="2328687"/>
          </a:xfrm>
          <a:prstGeom prst="rect">
            <a:avLst/>
          </a:prstGeom>
        </p:spPr>
      </p:pic>
      <p:sp>
        <p:nvSpPr>
          <p:cNvPr id="3" name="TextBox 2"/>
          <p:cNvSpPr txBox="1"/>
          <p:nvPr/>
        </p:nvSpPr>
        <p:spPr>
          <a:xfrm>
            <a:off x="8314944" y="316992"/>
            <a:ext cx="3608831" cy="3693319"/>
          </a:xfrm>
          <a:prstGeom prst="rect">
            <a:avLst/>
          </a:prstGeom>
          <a:noFill/>
        </p:spPr>
        <p:txBody>
          <a:bodyPr wrap="square" rtlCol="1">
            <a:spAutoFit/>
          </a:bodyPr>
          <a:lstStyle/>
          <a:p>
            <a:r>
              <a:rPr lang="en-US" sz="1800" dirty="0" smtClean="0">
                <a:latin typeface="Candara" panose="020E0502030303020204" pitchFamily="34" charset="0"/>
              </a:rPr>
              <a:t>We dealt with secure transmission in SNMPv3 in Chapter </a:t>
            </a:r>
            <a:r>
              <a:rPr lang="en-US" sz="1800" dirty="0">
                <a:latin typeface="Candara" panose="020E0502030303020204" pitchFamily="34" charset="0"/>
              </a:rPr>
              <a:t>7.Although </a:t>
            </a:r>
            <a:r>
              <a:rPr lang="en-US" sz="1800" dirty="0" smtClean="0">
                <a:latin typeface="Candara" panose="020E0502030303020204" pitchFamily="34" charset="0"/>
              </a:rPr>
              <a:t>an NMS-management </a:t>
            </a:r>
            <a:r>
              <a:rPr lang="en-US" sz="1800" dirty="0">
                <a:latin typeface="Candara" panose="020E0502030303020204" pitchFamily="34" charset="0"/>
              </a:rPr>
              <a:t>agent behaves like a client-server system, the security features are similar to the message </a:t>
            </a:r>
            <a:r>
              <a:rPr lang="en-US" sz="1800" dirty="0" smtClean="0">
                <a:latin typeface="Candara" panose="020E0502030303020204" pitchFamily="34" charset="0"/>
              </a:rPr>
              <a:t>transfer </a:t>
            </a:r>
            <a:r>
              <a:rPr lang="en-US" sz="1800" dirty="0">
                <a:latin typeface="Candara" panose="020E0502030303020204" pitchFamily="34" charset="0"/>
              </a:rPr>
              <a:t>cryptography</a:t>
            </a:r>
            <a:r>
              <a:rPr lang="en-US" sz="1800" dirty="0" smtClean="0">
                <a:latin typeface="Candara" panose="020E0502030303020204" pitchFamily="34" charset="0"/>
              </a:rPr>
              <a:t>.</a:t>
            </a:r>
          </a:p>
          <a:p>
            <a:endParaRPr lang="en-US" sz="1800" dirty="0">
              <a:latin typeface="Candara" panose="020E0502030303020204" pitchFamily="34" charset="0"/>
            </a:endParaRPr>
          </a:p>
          <a:p>
            <a:r>
              <a:rPr lang="en-US" sz="1800" dirty="0">
                <a:latin typeface="Candara" panose="020E0502030303020204" pitchFamily="34" charset="0"/>
              </a:rPr>
              <a:t>In an NMS, the user password and authoritative SNMP engine ID (network management agent </a:t>
            </a:r>
            <a:r>
              <a:rPr lang="en-US" sz="1800" dirty="0" smtClean="0">
                <a:latin typeface="Candara" panose="020E0502030303020204" pitchFamily="34" charset="0"/>
              </a:rPr>
              <a:t>ID) are </a:t>
            </a:r>
            <a:r>
              <a:rPr lang="en-US" sz="1800" dirty="0">
                <a:latin typeface="Candara" panose="020E0502030303020204" pitchFamily="34" charset="0"/>
              </a:rPr>
              <a:t>used to generate an authentication key by the USM.</a:t>
            </a:r>
            <a:endParaRPr lang="ar-SA" sz="18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7"/>
        <p:cNvGrpSpPr/>
        <p:nvPr/>
      </p:nvGrpSpPr>
      <p:grpSpPr>
        <a:xfrm>
          <a:off x="0" y="0"/>
          <a:ext cx="0" cy="0"/>
          <a:chOff x="0" y="0"/>
          <a:chExt cx="0" cy="0"/>
        </a:xfrm>
      </p:grpSpPr>
      <p:cxnSp>
        <p:nvCxnSpPr>
          <p:cNvPr id="958" name="Shape 958"/>
          <p:cNvCxnSpPr/>
          <p:nvPr/>
        </p:nvCxnSpPr>
        <p:spPr>
          <a:xfrm>
            <a:off x="484632" y="3054095"/>
            <a:ext cx="5638800" cy="0"/>
          </a:xfrm>
          <a:prstGeom prst="straightConnector1">
            <a:avLst/>
          </a:prstGeom>
          <a:noFill/>
          <a:ln w="12700" cap="rnd" cmpd="sng">
            <a:solidFill>
              <a:schemeClr val="dk1"/>
            </a:solidFill>
            <a:prstDash val="solid"/>
            <a:miter/>
            <a:headEnd type="none" w="med" len="med"/>
            <a:tailEnd type="none" w="med" len="med"/>
          </a:ln>
        </p:spPr>
      </p:cxnSp>
      <p:sp>
        <p:nvSpPr>
          <p:cNvPr id="959" name="Shape 959"/>
          <p:cNvSpPr txBox="1"/>
          <p:nvPr/>
        </p:nvSpPr>
        <p:spPr>
          <a:xfrm>
            <a:off x="-124968" y="3054095"/>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960" name="Shape 960"/>
          <p:cNvSpPr txBox="1"/>
          <p:nvPr/>
        </p:nvSpPr>
        <p:spPr>
          <a:xfrm>
            <a:off x="472440" y="304799"/>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Virus Attacks</a:t>
            </a:r>
          </a:p>
        </p:txBody>
      </p:sp>
      <p:sp>
        <p:nvSpPr>
          <p:cNvPr id="961" name="Shape 961"/>
          <p:cNvSpPr txBox="1"/>
          <p:nvPr/>
        </p:nvSpPr>
        <p:spPr>
          <a:xfrm>
            <a:off x="320040" y="914400"/>
            <a:ext cx="11359896" cy="2530475"/>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Executable programs </a:t>
            </a:r>
            <a:r>
              <a:rPr lang="en-US" sz="2000" dirty="0">
                <a:solidFill>
                  <a:schemeClr val="dk1"/>
                </a:solidFill>
                <a:latin typeface="Candara" panose="020E0502030303020204" pitchFamily="34" charset="0"/>
              </a:rPr>
              <a:t>that make </a:t>
            </a:r>
            <a:r>
              <a:rPr lang="en-US" sz="2000" b="1" dirty="0">
                <a:solidFill>
                  <a:schemeClr val="dk1"/>
                </a:solidFill>
                <a:latin typeface="Candara" panose="020E0502030303020204" pitchFamily="34" charset="0"/>
              </a:rPr>
              <a:t>copies </a:t>
            </a:r>
            <a:r>
              <a:rPr lang="en-US" sz="2000" dirty="0" smtClean="0">
                <a:solidFill>
                  <a:schemeClr val="dk1"/>
                </a:solidFill>
                <a:latin typeface="Candara" panose="020E0502030303020204" pitchFamily="34" charset="0"/>
              </a:rPr>
              <a:t>and</a:t>
            </a:r>
            <a:r>
              <a:rPr lang="en-US" sz="2000" dirty="0">
                <a:solidFill>
                  <a:schemeClr val="dk1"/>
                </a:solidFill>
                <a:latin typeface="Candara" panose="020E0502030303020204" pitchFamily="34" charset="0"/>
              </a:rPr>
              <a:t> </a:t>
            </a:r>
            <a:r>
              <a:rPr lang="en-US" sz="2000" b="1" dirty="0" smtClean="0">
                <a:solidFill>
                  <a:schemeClr val="dk1"/>
                </a:solidFill>
                <a:latin typeface="Candara" panose="020E0502030303020204" pitchFamily="34" charset="0"/>
              </a:rPr>
              <a:t>insert </a:t>
            </a:r>
            <a:r>
              <a:rPr lang="en-US" sz="2000" b="1" dirty="0">
                <a:solidFill>
                  <a:schemeClr val="dk1"/>
                </a:solidFill>
                <a:latin typeface="Candara" panose="020E0502030303020204" pitchFamily="34" charset="0"/>
              </a:rPr>
              <a:t>them </a:t>
            </a:r>
            <a:r>
              <a:rPr lang="en-US" sz="2000" dirty="0">
                <a:solidFill>
                  <a:schemeClr val="dk1"/>
                </a:solidFill>
                <a:latin typeface="Candara" panose="020E0502030303020204" pitchFamily="34" charset="0"/>
              </a:rPr>
              <a:t>into </a:t>
            </a:r>
            <a:r>
              <a:rPr lang="en-US" sz="2000" b="1" dirty="0">
                <a:solidFill>
                  <a:schemeClr val="dk1"/>
                </a:solidFill>
                <a:latin typeface="Candara" panose="020E0502030303020204" pitchFamily="34" charset="0"/>
              </a:rPr>
              <a:t>other programs</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Attack</a:t>
            </a: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hosts</a:t>
            </a:r>
            <a:r>
              <a:rPr lang="en-US" sz="2000" dirty="0">
                <a:solidFill>
                  <a:schemeClr val="dk1"/>
                </a:solidFill>
                <a:latin typeface="Candara" panose="020E0502030303020204" pitchFamily="34" charset="0"/>
              </a:rPr>
              <a:t> and </a:t>
            </a:r>
            <a:r>
              <a:rPr lang="en-US" sz="2000" b="1" dirty="0">
                <a:solidFill>
                  <a:schemeClr val="dk1"/>
                </a:solidFill>
                <a:latin typeface="Candara" panose="020E0502030303020204" pitchFamily="34" charset="0"/>
              </a:rPr>
              <a:t>routers</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Attack</a:t>
            </a:r>
            <a:r>
              <a:rPr lang="en-US" sz="2000"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infects</a:t>
            </a:r>
            <a:r>
              <a:rPr lang="en-US" sz="2000"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boot track</a:t>
            </a:r>
            <a:r>
              <a:rPr lang="en-US" sz="2000"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compromises</a:t>
            </a:r>
            <a:r>
              <a:rPr lang="en-US" sz="2000"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cpu</a:t>
            </a:r>
            <a:r>
              <a:rPr lang="en-US" sz="2000" dirty="0">
                <a:solidFill>
                  <a:schemeClr val="dk1"/>
                </a:solidFill>
                <a:latin typeface="Candara" panose="020E0502030303020204" pitchFamily="34" charset="0"/>
              </a:rPr>
              <a:t>, </a:t>
            </a:r>
            <a:r>
              <a:rPr lang="en-US" sz="2000" b="1" dirty="0" smtClean="0">
                <a:solidFill>
                  <a:srgbClr val="669900"/>
                </a:solidFill>
                <a:latin typeface="Candara" panose="020E0502030303020204" pitchFamily="34" charset="0"/>
              </a:rPr>
              <a:t>floods</a:t>
            </a:r>
            <a:r>
              <a:rPr lang="en-US" sz="2000" b="1" dirty="0" smtClean="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network traffic</a:t>
            </a:r>
            <a:r>
              <a:rPr lang="en-US" sz="2000" dirty="0">
                <a:solidFill>
                  <a:schemeClr val="dk1"/>
                </a:solidFill>
                <a:latin typeface="Candara" panose="020E0502030303020204" pitchFamily="34" charset="0"/>
              </a:rPr>
              <a:t>, etc.</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Prevention </a:t>
            </a:r>
            <a:r>
              <a:rPr lang="en-US" sz="2000" dirty="0">
                <a:solidFill>
                  <a:schemeClr val="dk1"/>
                </a:solidFill>
                <a:latin typeface="Candara" panose="020E0502030303020204" pitchFamily="34" charset="0"/>
              </a:rPr>
              <a:t>is by </a:t>
            </a:r>
            <a:r>
              <a:rPr lang="en-US" sz="2000" b="1" dirty="0">
                <a:solidFill>
                  <a:schemeClr val="dk1"/>
                </a:solidFill>
                <a:latin typeface="Candara" panose="020E0502030303020204" pitchFamily="34" charset="0"/>
              </a:rPr>
              <a:t>identifying </a:t>
            </a:r>
            <a:r>
              <a:rPr lang="en-US" sz="2000" dirty="0">
                <a:solidFill>
                  <a:schemeClr val="dk1"/>
                </a:solidFill>
                <a:latin typeface="Candara" panose="020E0502030303020204" pitchFamily="34" charset="0"/>
              </a:rPr>
              <a:t>the </a:t>
            </a:r>
            <a:r>
              <a:rPr lang="en-US" sz="2000" b="1" dirty="0">
                <a:solidFill>
                  <a:schemeClr val="dk1"/>
                </a:solidFill>
                <a:latin typeface="Candara" panose="020E0502030303020204" pitchFamily="34" charset="0"/>
              </a:rPr>
              <a:t>pattern </a:t>
            </a:r>
            <a:r>
              <a:rPr lang="en-US" sz="2000" dirty="0">
                <a:solidFill>
                  <a:schemeClr val="dk1"/>
                </a:solidFill>
                <a:latin typeface="Candara" panose="020E0502030303020204" pitchFamily="34" charset="0"/>
              </a:rPr>
              <a:t>of </a:t>
            </a:r>
            <a:r>
              <a:rPr lang="en-US" sz="2000" dirty="0" smtClean="0">
                <a:solidFill>
                  <a:schemeClr val="dk1"/>
                </a:solidFill>
                <a:latin typeface="Candara" panose="020E0502030303020204" pitchFamily="34" charset="0"/>
              </a:rPr>
              <a:t>the</a:t>
            </a:r>
            <a:r>
              <a:rPr lang="en-US" sz="2000" dirty="0">
                <a:solidFill>
                  <a:schemeClr val="dk1"/>
                </a:solidFill>
                <a:latin typeface="Candara" panose="020E0502030303020204" pitchFamily="34" charset="0"/>
              </a:rPr>
              <a:t> </a:t>
            </a:r>
            <a:r>
              <a:rPr lang="en-US" sz="2000" b="1" dirty="0" smtClean="0">
                <a:solidFill>
                  <a:schemeClr val="dk1"/>
                </a:solidFill>
                <a:latin typeface="Candara" panose="020E0502030303020204" pitchFamily="34" charset="0"/>
              </a:rPr>
              <a:t>virus </a:t>
            </a:r>
            <a:r>
              <a:rPr lang="en-US" sz="2000" dirty="0">
                <a:solidFill>
                  <a:schemeClr val="dk1"/>
                </a:solidFill>
                <a:latin typeface="Candara" panose="020E0502030303020204" pitchFamily="34" charset="0"/>
              </a:rPr>
              <a:t>and </a:t>
            </a:r>
            <a:r>
              <a:rPr lang="en-US" sz="2000" b="1" dirty="0">
                <a:solidFill>
                  <a:schemeClr val="dk1"/>
                </a:solidFill>
                <a:latin typeface="Candara" panose="020E0502030303020204" pitchFamily="34" charset="0"/>
              </a:rPr>
              <a:t>implementing protection </a:t>
            </a:r>
            <a:r>
              <a:rPr lang="en-US" sz="2000" dirty="0">
                <a:solidFill>
                  <a:schemeClr val="dk1"/>
                </a:solidFill>
                <a:latin typeface="Candara" panose="020E0502030303020204" pitchFamily="34" charset="0"/>
              </a:rPr>
              <a:t>in </a:t>
            </a:r>
            <a:r>
              <a:rPr lang="en-US" sz="2000" b="1" dirty="0" smtClean="0">
                <a:solidFill>
                  <a:schemeClr val="dk1"/>
                </a:solidFill>
                <a:latin typeface="Candara" panose="020E0502030303020204" pitchFamily="34" charset="0"/>
              </a:rPr>
              <a:t>virus </a:t>
            </a:r>
            <a:r>
              <a:rPr lang="en-US" sz="2000" b="1" dirty="0">
                <a:solidFill>
                  <a:schemeClr val="dk1"/>
                </a:solidFill>
                <a:latin typeface="Candara" panose="020E0502030303020204" pitchFamily="34" charset="0"/>
              </a:rPr>
              <a:t>checkers</a:t>
            </a:r>
          </a:p>
        </p:txBody>
      </p:sp>
      <p:cxnSp>
        <p:nvCxnSpPr>
          <p:cNvPr id="965" name="Shape 965"/>
          <p:cNvCxnSpPr/>
          <p:nvPr/>
        </p:nvCxnSpPr>
        <p:spPr>
          <a:xfrm>
            <a:off x="396240"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966" name="Shape 966"/>
          <p:cNvSpPr txBox="1"/>
          <p:nvPr/>
        </p:nvSpPr>
        <p:spPr>
          <a:xfrm>
            <a:off x="396241"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0"/>
        <p:cNvGrpSpPr/>
        <p:nvPr/>
      </p:nvGrpSpPr>
      <p:grpSpPr>
        <a:xfrm>
          <a:off x="0" y="0"/>
          <a:ext cx="0" cy="0"/>
          <a:chOff x="0" y="0"/>
          <a:chExt cx="0" cy="0"/>
        </a:xfrm>
      </p:grpSpPr>
      <p:cxnSp>
        <p:nvCxnSpPr>
          <p:cNvPr id="971" name="Shape 971"/>
          <p:cNvCxnSpPr/>
          <p:nvPr/>
        </p:nvCxnSpPr>
        <p:spPr>
          <a:xfrm>
            <a:off x="399288" y="3419855"/>
            <a:ext cx="5638800" cy="0"/>
          </a:xfrm>
          <a:prstGeom prst="straightConnector1">
            <a:avLst/>
          </a:prstGeom>
          <a:noFill/>
          <a:ln w="12700" cap="rnd" cmpd="sng">
            <a:solidFill>
              <a:schemeClr val="dk1"/>
            </a:solidFill>
            <a:prstDash val="solid"/>
            <a:miter/>
            <a:headEnd type="none" w="med" len="med"/>
            <a:tailEnd type="none" w="med" len="med"/>
          </a:ln>
        </p:spPr>
      </p:cxnSp>
      <p:sp>
        <p:nvSpPr>
          <p:cNvPr id="972" name="Shape 972"/>
          <p:cNvSpPr txBox="1"/>
          <p:nvPr/>
        </p:nvSpPr>
        <p:spPr>
          <a:xfrm>
            <a:off x="-210312" y="3419855"/>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973" name="Shape 973"/>
          <p:cNvSpPr txBox="1"/>
          <p:nvPr/>
        </p:nvSpPr>
        <p:spPr>
          <a:xfrm>
            <a:off x="359664" y="304799"/>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Accounting Management</a:t>
            </a:r>
          </a:p>
        </p:txBody>
      </p:sp>
      <p:sp>
        <p:nvSpPr>
          <p:cNvPr id="974" name="Shape 974"/>
          <p:cNvSpPr txBox="1"/>
          <p:nvPr/>
        </p:nvSpPr>
        <p:spPr>
          <a:xfrm>
            <a:off x="359664" y="990600"/>
            <a:ext cx="6516624" cy="2713037"/>
          </a:xfrm>
          <a:prstGeom prst="rect">
            <a:avLst/>
          </a:prstGeom>
          <a:noFill/>
          <a:ln>
            <a:noFill/>
          </a:ln>
        </p:spPr>
        <p:txBody>
          <a:bodyPr lIns="91425" tIns="45700" rIns="91425" bIns="45700" anchor="t" anchorCtr="0">
            <a:noAutofit/>
          </a:bodyPr>
          <a:lstStyle/>
          <a:p>
            <a:pPr marL="342900" indent="-342900">
              <a:lnSpc>
                <a:spcPct val="150000"/>
              </a:lnSpc>
              <a:buClr>
                <a:schemeClr val="dk1"/>
              </a:buClr>
              <a:buSzPct val="100000"/>
              <a:buFont typeface="Arial" panose="020B0604020202020204" pitchFamily="34" charset="0"/>
              <a:buChar char="•"/>
            </a:pPr>
            <a:r>
              <a:rPr lang="en-US" sz="2000" b="1" dirty="0">
                <a:solidFill>
                  <a:srgbClr val="002060"/>
                </a:solidFill>
                <a:latin typeface="Candara" panose="020E0502030303020204" pitchFamily="34" charset="0"/>
              </a:rPr>
              <a:t> Least developed </a:t>
            </a:r>
          </a:p>
          <a:p>
            <a:pPr marL="342900" indent="-342900">
              <a:lnSpc>
                <a:spcPct val="150000"/>
              </a:lnSpc>
              <a:buClr>
                <a:schemeClr val="dk1"/>
              </a:buClr>
              <a:buSzPct val="100000"/>
              <a:buFont typeface="Arial" panose="020B0604020202020204" pitchFamily="34" charset="0"/>
              <a:buChar char="•"/>
            </a:pPr>
            <a:r>
              <a:rPr lang="en-US" sz="2000" b="1" dirty="0">
                <a:solidFill>
                  <a:srgbClr val="002060"/>
                </a:solidFill>
                <a:latin typeface="Candara" panose="020E0502030303020204" pitchFamily="34" charset="0"/>
              </a:rPr>
              <a:t> Usage of resources</a:t>
            </a:r>
          </a:p>
          <a:p>
            <a:pPr marL="342900" indent="-342900">
              <a:lnSpc>
                <a:spcPct val="150000"/>
              </a:lnSpc>
              <a:buClr>
                <a:schemeClr val="dk1"/>
              </a:buClr>
              <a:buSzPct val="100000"/>
              <a:buFont typeface="Arial" panose="020B0604020202020204" pitchFamily="34" charset="0"/>
              <a:buChar char="•"/>
            </a:pPr>
            <a:r>
              <a:rPr lang="en-US" sz="2000" b="1" dirty="0">
                <a:solidFill>
                  <a:srgbClr val="002060"/>
                </a:solidFill>
                <a:latin typeface="Candara" panose="020E0502030303020204" pitchFamily="34" charset="0"/>
              </a:rPr>
              <a:t> Hidden cost of IT usage (libraries)</a:t>
            </a:r>
          </a:p>
          <a:p>
            <a:pPr marL="342900" indent="-342900">
              <a:lnSpc>
                <a:spcPct val="150000"/>
              </a:lnSpc>
              <a:buClr>
                <a:schemeClr val="dk1"/>
              </a:buClr>
              <a:buSzPct val="100000"/>
              <a:buFont typeface="Arial" panose="020B0604020202020204" pitchFamily="34" charset="0"/>
              <a:buChar char="•"/>
            </a:pPr>
            <a:r>
              <a:rPr lang="en-US" sz="2000" b="1" dirty="0">
                <a:solidFill>
                  <a:srgbClr val="002060"/>
                </a:solidFill>
                <a:latin typeface="Candara" panose="020E0502030303020204" pitchFamily="34" charset="0"/>
              </a:rPr>
              <a:t> Functional accounting</a:t>
            </a:r>
          </a:p>
          <a:p>
            <a:pPr marL="342900" indent="-342900">
              <a:lnSpc>
                <a:spcPct val="150000"/>
              </a:lnSpc>
              <a:buClr>
                <a:schemeClr val="dk1"/>
              </a:buClr>
              <a:buSzPct val="100000"/>
              <a:buFont typeface="Arial" panose="020B0604020202020204" pitchFamily="34" charset="0"/>
              <a:buChar char="•"/>
            </a:pPr>
            <a:r>
              <a:rPr lang="en-US" sz="2000" b="1" dirty="0">
                <a:solidFill>
                  <a:srgbClr val="002060"/>
                </a:solidFill>
                <a:latin typeface="Candara" panose="020E0502030303020204" pitchFamily="34" charset="0"/>
              </a:rPr>
              <a:t> Business application</a:t>
            </a:r>
          </a:p>
          <a:p>
            <a:pPr marL="342900" indent="-342900">
              <a:buFont typeface="Arial" panose="020B0604020202020204" pitchFamily="34" charset="0"/>
              <a:buChar char="•"/>
            </a:pPr>
            <a:endParaRPr sz="2000" b="1" dirty="0">
              <a:solidFill>
                <a:srgbClr val="002060"/>
              </a:solidFill>
              <a:latin typeface="Candara" panose="020E0502030303020204" pitchFamily="34" charset="0"/>
            </a:endParaRPr>
          </a:p>
        </p:txBody>
      </p:sp>
      <p:cxnSp>
        <p:nvCxnSpPr>
          <p:cNvPr id="978" name="Shape 978"/>
          <p:cNvCxnSpPr/>
          <p:nvPr/>
        </p:nvCxnSpPr>
        <p:spPr>
          <a:xfrm>
            <a:off x="359664"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979" name="Shape 979"/>
          <p:cNvSpPr txBox="1"/>
          <p:nvPr/>
        </p:nvSpPr>
        <p:spPr>
          <a:xfrm>
            <a:off x="359665"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TextBox 1"/>
          <p:cNvSpPr txBox="1"/>
          <p:nvPr/>
        </p:nvSpPr>
        <p:spPr>
          <a:xfrm>
            <a:off x="146304" y="3864864"/>
            <a:ext cx="11644843" cy="4524315"/>
          </a:xfrm>
          <a:prstGeom prst="rect">
            <a:avLst/>
          </a:prstGeom>
          <a:noFill/>
        </p:spPr>
        <p:txBody>
          <a:bodyPr wrap="square" rtlCol="1">
            <a:spAutoFit/>
          </a:bodyPr>
          <a:lstStyle/>
          <a:p>
            <a:r>
              <a:rPr lang="en-US" sz="1800" b="1" dirty="0">
                <a:latin typeface="Candara" panose="020E0502030303020204" pitchFamily="34" charset="0"/>
              </a:rPr>
              <a:t>Accounting management </a:t>
            </a:r>
            <a:r>
              <a:rPr lang="en-US" sz="1800" dirty="0">
                <a:latin typeface="Candara" panose="020E0502030303020204" pitchFamily="34" charset="0"/>
              </a:rPr>
              <a:t>is probably the </a:t>
            </a:r>
            <a:r>
              <a:rPr lang="en-US" sz="1800" b="1" dirty="0">
                <a:latin typeface="Candara" panose="020E0502030303020204" pitchFamily="34" charset="0"/>
              </a:rPr>
              <a:t>least developed function </a:t>
            </a:r>
            <a:r>
              <a:rPr lang="en-US" sz="1800" dirty="0">
                <a:latin typeface="Candara" panose="020E0502030303020204" pitchFamily="34" charset="0"/>
              </a:rPr>
              <a:t>of </a:t>
            </a:r>
            <a:r>
              <a:rPr lang="en-US" sz="1800" b="1" dirty="0">
                <a:latin typeface="Candara" panose="020E0502030303020204" pitchFamily="34" charset="0"/>
              </a:rPr>
              <a:t>network management </a:t>
            </a:r>
            <a:r>
              <a:rPr lang="en-US" sz="1800" b="1" dirty="0" smtClean="0">
                <a:latin typeface="Candara" panose="020E0502030303020204" pitchFamily="34" charset="0"/>
              </a:rPr>
              <a:t>application</a:t>
            </a:r>
            <a:r>
              <a:rPr lang="en-US" sz="1800" dirty="0" smtClean="0">
                <a:latin typeface="Candara" panose="020E0502030303020204" pitchFamily="34" charset="0"/>
              </a:rPr>
              <a:t>. </a:t>
            </a:r>
          </a:p>
          <a:p>
            <a:r>
              <a:rPr lang="en-US" sz="1800" dirty="0" smtClean="0">
                <a:latin typeface="Candara" panose="020E0502030303020204" pitchFamily="34" charset="0"/>
              </a:rPr>
              <a:t>We </a:t>
            </a:r>
            <a:r>
              <a:rPr lang="en-US" sz="1800" dirty="0">
                <a:latin typeface="Candara" panose="020E0502030303020204" pitchFamily="34" charset="0"/>
              </a:rPr>
              <a:t>have discussed the gathering of statistics using RMON probes in Chapter 8 and in Section 1 </a:t>
            </a:r>
            <a:r>
              <a:rPr lang="en-US" sz="1800" dirty="0" smtClean="0">
                <a:latin typeface="Candara" panose="020E0502030303020204" pitchFamily="34" charset="0"/>
              </a:rPr>
              <a:t>1.3.4. </a:t>
            </a:r>
          </a:p>
          <a:p>
            <a:endParaRPr lang="en-US" sz="1800" dirty="0">
              <a:latin typeface="Candara" panose="020E0502030303020204" pitchFamily="34" charset="0"/>
            </a:endParaRPr>
          </a:p>
          <a:p>
            <a:r>
              <a:rPr lang="en-US" sz="1800" b="1" dirty="0" smtClean="0">
                <a:latin typeface="Candara" panose="020E0502030303020204" pitchFamily="34" charset="0"/>
              </a:rPr>
              <a:t>Accounting </a:t>
            </a:r>
            <a:r>
              <a:rPr lang="en-US" sz="1800" b="1" dirty="0">
                <a:latin typeface="Candara" panose="020E0502030303020204" pitchFamily="34" charset="0"/>
              </a:rPr>
              <a:t>management </a:t>
            </a:r>
            <a:r>
              <a:rPr lang="en-US" sz="1800" dirty="0">
                <a:latin typeface="Candara" panose="020E0502030303020204" pitchFamily="34" charset="0"/>
              </a:rPr>
              <a:t>could also </a:t>
            </a:r>
            <a:r>
              <a:rPr lang="en-US" sz="1800" b="1" dirty="0">
                <a:latin typeface="Candara" panose="020E0502030303020204" pitchFamily="34" charset="0"/>
              </a:rPr>
              <a:t>include </a:t>
            </a:r>
            <a:r>
              <a:rPr lang="en-US" sz="1800" dirty="0">
                <a:latin typeface="Candara" panose="020E0502030303020204" pitchFamily="34" charset="0"/>
              </a:rPr>
              <a:t>the use of </a:t>
            </a:r>
            <a:r>
              <a:rPr lang="en-US" sz="1800" b="1" dirty="0">
                <a:latin typeface="Candara" panose="020E0502030303020204" pitchFamily="34" charset="0"/>
              </a:rPr>
              <a:t>individual hosts</a:t>
            </a:r>
            <a:r>
              <a:rPr lang="en-US" sz="1800" dirty="0">
                <a:latin typeface="Candara" panose="020E0502030303020204" pitchFamily="34" charset="0"/>
              </a:rPr>
              <a:t>, </a:t>
            </a:r>
            <a:r>
              <a:rPr lang="en-US" sz="1800" b="1" dirty="0">
                <a:latin typeface="Candara" panose="020E0502030303020204" pitchFamily="34" charset="0"/>
              </a:rPr>
              <a:t>administrative segments</a:t>
            </a:r>
            <a:r>
              <a:rPr lang="en-US" sz="1800" dirty="0">
                <a:latin typeface="Candara" panose="020E0502030303020204" pitchFamily="34" charset="0"/>
              </a:rPr>
              <a:t>, </a:t>
            </a:r>
            <a:r>
              <a:rPr lang="en-US" sz="1800" dirty="0" smtClean="0">
                <a:latin typeface="Candara" panose="020E0502030303020204" pitchFamily="34" charset="0"/>
              </a:rPr>
              <a:t>and </a:t>
            </a:r>
            <a:r>
              <a:rPr lang="en-US" sz="1800" b="1" dirty="0" smtClean="0">
                <a:latin typeface="Candara" panose="020E0502030303020204" pitchFamily="34" charset="0"/>
              </a:rPr>
              <a:t>external </a:t>
            </a:r>
            <a:r>
              <a:rPr lang="en-US" sz="1800" b="1" dirty="0">
                <a:latin typeface="Candara" panose="020E0502030303020204" pitchFamily="34" charset="0"/>
              </a:rPr>
              <a:t>traffic</a:t>
            </a:r>
            <a:r>
              <a:rPr lang="en-US" sz="1800" dirty="0">
                <a:latin typeface="Candara" panose="020E0502030303020204" pitchFamily="34" charset="0"/>
              </a:rPr>
              <a:t>.</a:t>
            </a:r>
          </a:p>
          <a:p>
            <a:r>
              <a:rPr lang="en-US" sz="1800" b="1" dirty="0">
                <a:latin typeface="Candara" panose="020E0502030303020204" pitchFamily="34" charset="0"/>
              </a:rPr>
              <a:t>Accounting of individual hosts </a:t>
            </a:r>
            <a:r>
              <a:rPr lang="en-US" sz="1800" dirty="0">
                <a:latin typeface="Candara" panose="020E0502030303020204" pitchFamily="34" charset="0"/>
              </a:rPr>
              <a:t>is useful for </a:t>
            </a:r>
            <a:r>
              <a:rPr lang="en-US" sz="1800" b="1" dirty="0">
                <a:latin typeface="Candara" panose="020E0502030303020204" pitchFamily="34" charset="0"/>
              </a:rPr>
              <a:t>identifying some hidden costs</a:t>
            </a:r>
            <a:r>
              <a:rPr lang="en-US" sz="1800" dirty="0">
                <a:latin typeface="Candara" panose="020E0502030303020204" pitchFamily="34" charset="0"/>
              </a:rPr>
              <a:t>. For example, the </a:t>
            </a:r>
            <a:r>
              <a:rPr lang="en-US" sz="1800" dirty="0" smtClean="0">
                <a:latin typeface="Candara" panose="020E0502030303020204" pitchFamily="34" charset="0"/>
              </a:rPr>
              <a:t>library </a:t>
            </a:r>
            <a:r>
              <a:rPr lang="en-US" sz="1800" dirty="0">
                <a:latin typeface="Candara" panose="020E0502030303020204" pitchFamily="34" charset="0"/>
              </a:rPr>
              <a:t>function </a:t>
            </a:r>
            <a:r>
              <a:rPr lang="en-US" sz="1800" dirty="0" smtClean="0">
                <a:latin typeface="Candara" panose="020E0502030303020204" pitchFamily="34" charset="0"/>
              </a:rPr>
              <a:t>in universities </a:t>
            </a:r>
            <a:r>
              <a:rPr lang="en-US" sz="1800" dirty="0">
                <a:latin typeface="Candara" panose="020E0502030303020204" pitchFamily="34" charset="0"/>
              </a:rPr>
              <a:t>and large corporations consumes significant resources and may need to </a:t>
            </a:r>
            <a:r>
              <a:rPr lang="en-US" sz="1800" dirty="0" smtClean="0">
                <a:latin typeface="Candara" panose="020E0502030303020204" pitchFamily="34" charset="0"/>
              </a:rPr>
              <a:t>be accounted </a:t>
            </a:r>
            <a:r>
              <a:rPr lang="en-US" sz="1800" dirty="0">
                <a:latin typeface="Candara" panose="020E0502030303020204" pitchFamily="34" charset="0"/>
              </a:rPr>
              <a:t>for functionally. This can be done by using the RMON statistics on hosts.</a:t>
            </a:r>
          </a:p>
          <a:p>
            <a:endParaRPr lang="en-US" sz="1800" dirty="0" smtClean="0">
              <a:latin typeface="Candara" panose="020E0502030303020204" pitchFamily="34" charset="0"/>
            </a:endParaRPr>
          </a:p>
          <a:p>
            <a:r>
              <a:rPr lang="en-US" sz="1800" dirty="0" smtClean="0">
                <a:latin typeface="Candara" panose="020E0502030303020204" pitchFamily="34" charset="0"/>
              </a:rPr>
              <a:t>The </a:t>
            </a:r>
            <a:r>
              <a:rPr lang="en-US" sz="1800" b="1" dirty="0">
                <a:latin typeface="Candara" panose="020E0502030303020204" pitchFamily="34" charset="0"/>
              </a:rPr>
              <a:t>cost</a:t>
            </a:r>
            <a:r>
              <a:rPr lang="en-US" sz="1800" dirty="0">
                <a:latin typeface="Candara" panose="020E0502030303020204" pitchFamily="34" charset="0"/>
              </a:rPr>
              <a:t> of </a:t>
            </a:r>
            <a:r>
              <a:rPr lang="en-US" sz="1800" b="1" dirty="0">
                <a:latin typeface="Candara" panose="020E0502030303020204" pitchFamily="34" charset="0"/>
              </a:rPr>
              <a:t>operations</a:t>
            </a:r>
            <a:r>
              <a:rPr lang="en-US" sz="1800" dirty="0">
                <a:latin typeface="Candara" panose="020E0502030303020204" pitchFamily="34" charset="0"/>
              </a:rPr>
              <a:t> for an </a:t>
            </a:r>
            <a:r>
              <a:rPr lang="en-US" sz="1800" b="1" dirty="0">
                <a:latin typeface="Candara" panose="020E0502030303020204" pitchFamily="34" charset="0"/>
              </a:rPr>
              <a:t>information management services</a:t>
            </a:r>
            <a:r>
              <a:rPr lang="en-US" sz="1800" dirty="0">
                <a:latin typeface="Candara" panose="020E0502030303020204" pitchFamily="34" charset="0"/>
              </a:rPr>
              <a:t> </a:t>
            </a:r>
            <a:r>
              <a:rPr lang="en-US" sz="1800" b="1" dirty="0">
                <a:latin typeface="Candara" panose="020E0502030303020204" pitchFamily="34" charset="0"/>
              </a:rPr>
              <a:t>department</a:t>
            </a:r>
            <a:r>
              <a:rPr lang="en-US" sz="1800" dirty="0">
                <a:latin typeface="Candara" panose="020E0502030303020204" pitchFamily="34" charset="0"/>
              </a:rPr>
              <a:t> is based on the </a:t>
            </a:r>
            <a:r>
              <a:rPr lang="en-US" sz="1800" b="1" dirty="0" smtClean="0">
                <a:latin typeface="Candara" panose="020E0502030303020204" pitchFamily="34" charset="0"/>
              </a:rPr>
              <a:t>service</a:t>
            </a:r>
            <a:r>
              <a:rPr lang="en-US" sz="1800" dirty="0" smtClean="0">
                <a:latin typeface="Candara" panose="020E0502030303020204" pitchFamily="34" charset="0"/>
              </a:rPr>
              <a:t> that </a:t>
            </a:r>
            <a:r>
              <a:rPr lang="en-US" sz="1800" dirty="0">
                <a:latin typeface="Candara" panose="020E0502030303020204" pitchFamily="34" charset="0"/>
              </a:rPr>
              <a:t>it provides to the rest of the </a:t>
            </a:r>
            <a:r>
              <a:rPr lang="en-US" sz="1800" b="1" dirty="0">
                <a:latin typeface="Candara" panose="020E0502030303020204" pitchFamily="34" charset="0"/>
              </a:rPr>
              <a:t>organization</a:t>
            </a:r>
            <a:r>
              <a:rPr lang="en-US" sz="1800" dirty="0">
                <a:latin typeface="Candara" panose="020E0502030303020204" pitchFamily="34" charset="0"/>
              </a:rPr>
              <a:t>. For planning and budget purposes, this may need to </a:t>
            </a:r>
            <a:r>
              <a:rPr lang="en-US" sz="1800" dirty="0" smtClean="0">
                <a:latin typeface="Candara" panose="020E0502030303020204" pitchFamily="34" charset="0"/>
              </a:rPr>
              <a:t>be broken </a:t>
            </a:r>
            <a:r>
              <a:rPr lang="en-US" sz="1800" dirty="0">
                <a:latin typeface="Candara" panose="020E0502030303020204" pitchFamily="34" charset="0"/>
              </a:rPr>
              <a:t>into administrative group costs. The network needs to be configured so that all traffic </a:t>
            </a:r>
            <a:r>
              <a:rPr lang="en-US" sz="1800" dirty="0" smtClean="0">
                <a:latin typeface="Candara" panose="020E0502030303020204" pitchFamily="34" charset="0"/>
              </a:rPr>
              <a:t>generated by </a:t>
            </a:r>
            <a:r>
              <a:rPr lang="en-US" sz="1800" dirty="0">
                <a:latin typeface="Candara" panose="020E0502030303020204" pitchFamily="34" charset="0"/>
              </a:rPr>
              <a:t>a department can be gathered from monitoring segments dedicated to that department.</a:t>
            </a:r>
          </a:p>
          <a:p>
            <a:r>
              <a:rPr lang="en-US" sz="1800" dirty="0">
                <a:latin typeface="Candara" panose="020E0502030303020204" pitchFamily="34" charset="0"/>
              </a:rPr>
              <a:t>External traffic for an institution is handled by service providers. </a:t>
            </a:r>
            <a:endParaRPr lang="en-US" sz="1800" dirty="0" smtClean="0">
              <a:latin typeface="Candara" panose="020E0502030303020204" pitchFamily="34" charset="0"/>
            </a:endParaRPr>
          </a:p>
          <a:p>
            <a:r>
              <a:rPr lang="en-US" sz="1800" dirty="0" smtClean="0">
                <a:latin typeface="Candara" panose="020E0502030303020204" pitchFamily="34" charset="0"/>
              </a:rPr>
              <a:t>The </a:t>
            </a:r>
            <a:r>
              <a:rPr lang="en-US" sz="1800" dirty="0">
                <a:latin typeface="Candara" panose="020E0502030303020204" pitchFamily="34" charset="0"/>
              </a:rPr>
              <a:t>tariff is negotiated with the </a:t>
            </a:r>
            <a:r>
              <a:rPr lang="en-US" sz="1800" dirty="0" smtClean="0">
                <a:latin typeface="Candara" panose="020E0502030303020204" pitchFamily="34" charset="0"/>
              </a:rPr>
              <a:t>service </a:t>
            </a:r>
            <a:r>
              <a:rPr lang="en-US" sz="1800" dirty="0">
                <a:latin typeface="Candara" panose="020E0502030303020204" pitchFamily="34" charset="0"/>
              </a:rPr>
              <a:t>provider based on the volume of traffic and traffic patterns, such as peak traffic and average </a:t>
            </a:r>
            <a:r>
              <a:rPr lang="en-US" sz="1800" dirty="0" smtClean="0">
                <a:latin typeface="Candara" panose="020E0502030303020204" pitchFamily="34" charset="0"/>
              </a:rPr>
              <a:t>traffic. </a:t>
            </a:r>
          </a:p>
          <a:p>
            <a:r>
              <a:rPr lang="en-US" sz="1800" dirty="0" smtClean="0">
                <a:latin typeface="Candara" panose="020E0502030303020204" pitchFamily="34" charset="0"/>
              </a:rPr>
              <a:t>Internal </a:t>
            </a:r>
            <a:r>
              <a:rPr lang="en-US" sz="1800" dirty="0">
                <a:latin typeface="Candara" panose="020E0502030303020204" pitchFamily="34" charset="0"/>
              </a:rPr>
              <a:t>validation of the service provider's billing is a good management practice.</a:t>
            </a:r>
            <a:endParaRPr lang="ar-SA" sz="1800" dirty="0">
              <a:latin typeface="Candara" panose="020E0502030303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3"/>
        <p:cNvGrpSpPr/>
        <p:nvPr/>
      </p:nvGrpSpPr>
      <p:grpSpPr>
        <a:xfrm>
          <a:off x="0" y="0"/>
          <a:ext cx="0" cy="0"/>
          <a:chOff x="0" y="0"/>
          <a:chExt cx="0" cy="0"/>
        </a:xfrm>
      </p:grpSpPr>
      <p:sp>
        <p:nvSpPr>
          <p:cNvPr id="984" name="Shape 984"/>
          <p:cNvSpPr txBox="1"/>
          <p:nvPr/>
        </p:nvSpPr>
        <p:spPr>
          <a:xfrm>
            <a:off x="262128" y="304799"/>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B0F0"/>
                </a:solidFill>
                <a:effectLst>
                  <a:outerShdw blurRad="38100" dist="38100" dir="2700000" algn="tl">
                    <a:srgbClr val="000000">
                      <a:alpha val="43137"/>
                    </a:srgbClr>
                  </a:outerShdw>
                </a:effectLst>
                <a:latin typeface="Candara" panose="020E0502030303020204" pitchFamily="34" charset="0"/>
              </a:rPr>
              <a:t>Report Management</a:t>
            </a:r>
          </a:p>
        </p:txBody>
      </p:sp>
      <p:pic>
        <p:nvPicPr>
          <p:cNvPr id="985" name="Shape 985"/>
          <p:cNvPicPr preferRelativeResize="0"/>
          <p:nvPr/>
        </p:nvPicPr>
        <p:blipFill rotWithShape="1">
          <a:blip r:embed="rId3">
            <a:alphaModFix/>
          </a:blip>
          <a:srcRect/>
          <a:stretch/>
        </p:blipFill>
        <p:spPr>
          <a:xfrm>
            <a:off x="252604" y="838200"/>
            <a:ext cx="5572125" cy="3152775"/>
          </a:xfrm>
          <a:prstGeom prst="rect">
            <a:avLst/>
          </a:prstGeom>
          <a:noFill/>
          <a:ln>
            <a:noFill/>
          </a:ln>
        </p:spPr>
      </p:pic>
      <p:pic>
        <p:nvPicPr>
          <p:cNvPr id="986" name="Shape 986"/>
          <p:cNvPicPr preferRelativeResize="0"/>
          <p:nvPr/>
        </p:nvPicPr>
        <p:blipFill rotWithShape="1">
          <a:blip r:embed="rId4">
            <a:alphaModFix/>
          </a:blip>
          <a:srcRect/>
          <a:stretch/>
        </p:blipFill>
        <p:spPr>
          <a:xfrm>
            <a:off x="338328" y="4038599"/>
            <a:ext cx="5610224" cy="1952624"/>
          </a:xfrm>
          <a:prstGeom prst="rect">
            <a:avLst/>
          </a:prstGeom>
          <a:noFill/>
          <a:ln>
            <a:noFill/>
          </a:ln>
        </p:spPr>
      </p:pic>
      <p:pic>
        <p:nvPicPr>
          <p:cNvPr id="987" name="Shape 987"/>
          <p:cNvPicPr preferRelativeResize="0"/>
          <p:nvPr/>
        </p:nvPicPr>
        <p:blipFill rotWithShape="1">
          <a:blip r:embed="rId5">
            <a:alphaModFix/>
          </a:blip>
          <a:srcRect/>
          <a:stretch/>
        </p:blipFill>
        <p:spPr>
          <a:xfrm>
            <a:off x="262129" y="6172199"/>
            <a:ext cx="5616575" cy="1576386"/>
          </a:xfrm>
          <a:prstGeom prst="rect">
            <a:avLst/>
          </a:prstGeom>
          <a:noFill/>
          <a:ln>
            <a:noFill/>
          </a:ln>
        </p:spPr>
      </p:pic>
      <p:cxnSp>
        <p:nvCxnSpPr>
          <p:cNvPr id="991" name="Shape 991"/>
          <p:cNvCxnSpPr/>
          <p:nvPr/>
        </p:nvCxnSpPr>
        <p:spPr>
          <a:xfrm>
            <a:off x="262128"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992" name="Shape 992"/>
          <p:cNvSpPr txBox="1"/>
          <p:nvPr/>
        </p:nvSpPr>
        <p:spPr>
          <a:xfrm>
            <a:off x="262129"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TextBox 1"/>
          <p:cNvSpPr txBox="1"/>
          <p:nvPr/>
        </p:nvSpPr>
        <p:spPr>
          <a:xfrm>
            <a:off x="5669281" y="1231392"/>
            <a:ext cx="6156960" cy="4339650"/>
          </a:xfrm>
          <a:prstGeom prst="rect">
            <a:avLst/>
          </a:prstGeom>
          <a:noFill/>
        </p:spPr>
        <p:txBody>
          <a:bodyPr wrap="square" rtlCol="1">
            <a:spAutoFit/>
          </a:bodyPr>
          <a:lstStyle/>
          <a:p>
            <a:r>
              <a:rPr lang="en-US" sz="2400" dirty="0">
                <a:latin typeface="Candara" panose="020E0502030303020204" pitchFamily="34" charset="0"/>
              </a:rPr>
              <a:t>It is </a:t>
            </a:r>
            <a:r>
              <a:rPr lang="en-US" sz="2400" dirty="0" smtClean="0">
                <a:latin typeface="Candara" panose="020E0502030303020204" pitchFamily="34" charset="0"/>
              </a:rPr>
              <a:t>important to </a:t>
            </a:r>
            <a:r>
              <a:rPr lang="en-US" sz="2400" dirty="0">
                <a:latin typeface="Candara" panose="020E0502030303020204" pitchFamily="34" charset="0"/>
              </a:rPr>
              <a:t>generate, analyze, and distribute various reports to the appropriate groups, even when the network </a:t>
            </a:r>
            <a:r>
              <a:rPr lang="en-US" sz="2400" dirty="0" smtClean="0">
                <a:latin typeface="Candara" panose="020E0502030303020204" pitchFamily="34" charset="0"/>
              </a:rPr>
              <a:t>is running smoothly. </a:t>
            </a:r>
          </a:p>
          <a:p>
            <a:endParaRPr lang="en-US" sz="2000" dirty="0">
              <a:latin typeface="Candara" panose="020E0502030303020204" pitchFamily="34" charset="0"/>
            </a:endParaRPr>
          </a:p>
          <a:p>
            <a:r>
              <a:rPr lang="en-US" sz="2400" dirty="0" smtClean="0">
                <a:latin typeface="Candara" panose="020E0502030303020204" pitchFamily="34" charset="0"/>
              </a:rPr>
              <a:t>We </a:t>
            </a:r>
            <a:r>
              <a:rPr lang="en-US" sz="2400" dirty="0">
                <a:latin typeface="Candara" panose="020E0502030303020204" pitchFamily="34" charset="0"/>
              </a:rPr>
              <a:t>can classify such reports into three categories: </a:t>
            </a:r>
            <a:endParaRPr lang="en-US" sz="2400" dirty="0" smtClean="0">
              <a:latin typeface="Candara" panose="020E0502030303020204" pitchFamily="34" charset="0"/>
            </a:endParaRPr>
          </a:p>
          <a:p>
            <a:pPr lvl="1"/>
            <a:r>
              <a:rPr lang="en-US" sz="2400" b="1" dirty="0" smtClean="0">
                <a:solidFill>
                  <a:srgbClr val="002060"/>
                </a:solidFill>
                <a:latin typeface="Candara" panose="020E0502030303020204" pitchFamily="34" charset="0"/>
              </a:rPr>
              <a:t>	(1) planning </a:t>
            </a:r>
            <a:r>
              <a:rPr lang="en-US" sz="2400" b="1" dirty="0">
                <a:solidFill>
                  <a:srgbClr val="002060"/>
                </a:solidFill>
                <a:latin typeface="Candara" panose="020E0502030303020204" pitchFamily="34" charset="0"/>
              </a:rPr>
              <a:t>and management reports, </a:t>
            </a:r>
            <a:endParaRPr lang="en-US" sz="2400" b="1" dirty="0" smtClean="0">
              <a:solidFill>
                <a:srgbClr val="002060"/>
              </a:solidFill>
              <a:latin typeface="Candara" panose="020E0502030303020204" pitchFamily="34" charset="0"/>
            </a:endParaRPr>
          </a:p>
          <a:p>
            <a:pPr lvl="1"/>
            <a:r>
              <a:rPr lang="en-US" sz="2400" b="1" dirty="0" smtClean="0">
                <a:solidFill>
                  <a:srgbClr val="002060"/>
                </a:solidFill>
                <a:latin typeface="Candara" panose="020E0502030303020204" pitchFamily="34" charset="0"/>
              </a:rPr>
              <a:t>	(2</a:t>
            </a:r>
            <a:r>
              <a:rPr lang="en-US" sz="2400" b="1" dirty="0">
                <a:solidFill>
                  <a:srgbClr val="002060"/>
                </a:solidFill>
                <a:latin typeface="Candara" panose="020E0502030303020204" pitchFamily="34" charset="0"/>
              </a:rPr>
              <a:t>) </a:t>
            </a:r>
            <a:r>
              <a:rPr lang="en-US" sz="2400" b="1" dirty="0" smtClean="0">
                <a:solidFill>
                  <a:srgbClr val="002060"/>
                </a:solidFill>
                <a:latin typeface="Candara" panose="020E0502030303020204" pitchFamily="34" charset="0"/>
              </a:rPr>
              <a:t>system reports</a:t>
            </a:r>
            <a:r>
              <a:rPr lang="en-US" sz="2400" b="1" dirty="0">
                <a:solidFill>
                  <a:srgbClr val="002060"/>
                </a:solidFill>
                <a:latin typeface="Candara" panose="020E0502030303020204" pitchFamily="34" charset="0"/>
              </a:rPr>
              <a:t>, and </a:t>
            </a:r>
            <a:endParaRPr lang="en-US" sz="2400" b="1" dirty="0" smtClean="0">
              <a:solidFill>
                <a:srgbClr val="002060"/>
              </a:solidFill>
              <a:latin typeface="Candara" panose="020E0502030303020204" pitchFamily="34" charset="0"/>
            </a:endParaRPr>
          </a:p>
          <a:p>
            <a:pPr lvl="1"/>
            <a:r>
              <a:rPr lang="en-US" sz="2400" b="1" dirty="0" smtClean="0">
                <a:solidFill>
                  <a:srgbClr val="002060"/>
                </a:solidFill>
                <a:latin typeface="Candara" panose="020E0502030303020204" pitchFamily="34" charset="0"/>
              </a:rPr>
              <a:t>	(</a:t>
            </a:r>
            <a:r>
              <a:rPr lang="en-US" sz="2400" b="1" dirty="0">
                <a:solidFill>
                  <a:srgbClr val="002060"/>
                </a:solidFill>
                <a:latin typeface="Candara" panose="020E0502030303020204" pitchFamily="34" charset="0"/>
              </a:rPr>
              <a:t>3) user reports</a:t>
            </a:r>
            <a:r>
              <a:rPr lang="en-US" sz="2400" b="1" dirty="0" smtClean="0">
                <a:solidFill>
                  <a:srgbClr val="002060"/>
                </a:solidFill>
                <a:latin typeface="Candara" panose="020E0502030303020204" pitchFamily="34" charset="0"/>
              </a:rPr>
              <a:t>.</a:t>
            </a:r>
          </a:p>
          <a:p>
            <a:endParaRPr lang="en-US" sz="2000" dirty="0">
              <a:latin typeface="Candara" panose="020E0502030303020204" pitchFamily="34" charset="0"/>
            </a:endParaRPr>
          </a:p>
          <a:p>
            <a:endParaRPr lang="ar-SA" sz="2000" dirty="0">
              <a:latin typeface="Candara" panose="020E0502030303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6"/>
        <p:cNvGrpSpPr/>
        <p:nvPr/>
      </p:nvGrpSpPr>
      <p:grpSpPr>
        <a:xfrm>
          <a:off x="0" y="0"/>
          <a:ext cx="0" cy="0"/>
          <a:chOff x="0" y="0"/>
          <a:chExt cx="0" cy="0"/>
        </a:xfrm>
      </p:grpSpPr>
      <p:cxnSp>
        <p:nvCxnSpPr>
          <p:cNvPr id="997" name="Shape 997"/>
          <p:cNvCxnSpPr/>
          <p:nvPr/>
        </p:nvCxnSpPr>
        <p:spPr>
          <a:xfrm>
            <a:off x="609600" y="5029199"/>
            <a:ext cx="5638800" cy="0"/>
          </a:xfrm>
          <a:prstGeom prst="straightConnector1">
            <a:avLst/>
          </a:prstGeom>
          <a:noFill/>
          <a:ln w="12700" cap="rnd" cmpd="sng">
            <a:solidFill>
              <a:schemeClr val="dk1"/>
            </a:solidFill>
            <a:prstDash val="solid"/>
            <a:miter/>
            <a:headEnd type="none" w="med" len="med"/>
            <a:tailEnd type="none" w="med" len="med"/>
          </a:ln>
        </p:spPr>
      </p:cxnSp>
      <p:sp>
        <p:nvSpPr>
          <p:cNvPr id="998" name="Shape 998"/>
          <p:cNvSpPr txBox="1"/>
          <p:nvPr/>
        </p:nvSpPr>
        <p:spPr>
          <a:xfrm>
            <a:off x="0" y="50291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999" name="Shape 999"/>
          <p:cNvSpPr txBox="1"/>
          <p:nvPr/>
        </p:nvSpPr>
        <p:spPr>
          <a:xfrm>
            <a:off x="533400" y="304799"/>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B0F0"/>
                </a:solidFill>
                <a:latin typeface="Candara" panose="020E0502030303020204" pitchFamily="34" charset="0"/>
              </a:rPr>
              <a:t>Policy-Based Management</a:t>
            </a:r>
          </a:p>
        </p:txBody>
      </p:sp>
      <p:pic>
        <p:nvPicPr>
          <p:cNvPr id="1000" name="Shape 1000"/>
          <p:cNvPicPr preferRelativeResize="0"/>
          <p:nvPr/>
        </p:nvPicPr>
        <p:blipFill rotWithShape="1">
          <a:blip r:embed="rId3">
            <a:alphaModFix/>
          </a:blip>
          <a:srcRect/>
          <a:stretch/>
        </p:blipFill>
        <p:spPr>
          <a:xfrm>
            <a:off x="381000" y="838199"/>
            <a:ext cx="5984874" cy="4144962"/>
          </a:xfrm>
          <a:prstGeom prst="rect">
            <a:avLst/>
          </a:prstGeom>
          <a:noFill/>
          <a:ln>
            <a:noFill/>
          </a:ln>
        </p:spPr>
      </p:pic>
      <p:sp>
        <p:nvSpPr>
          <p:cNvPr id="1001" name="Shape 1001"/>
          <p:cNvSpPr txBox="1"/>
          <p:nvPr/>
        </p:nvSpPr>
        <p:spPr>
          <a:xfrm>
            <a:off x="228600" y="5398008"/>
            <a:ext cx="11804904" cy="3063240"/>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chemeClr val="dk1"/>
                </a:solidFill>
                <a:latin typeface="Candara" panose="020E0502030303020204" pitchFamily="34" charset="0"/>
              </a:rPr>
              <a:t>Domain space</a:t>
            </a:r>
            <a:r>
              <a:rPr lang="en-US" sz="2400" dirty="0">
                <a:solidFill>
                  <a:schemeClr val="dk1"/>
                </a:solidFill>
                <a:latin typeface="Candara" panose="020E0502030303020204" pitchFamily="34" charset="0"/>
              </a:rPr>
              <a:t> consists of </a:t>
            </a:r>
            <a:r>
              <a:rPr lang="en-US" sz="2400" b="1" dirty="0">
                <a:solidFill>
                  <a:schemeClr val="dk1"/>
                </a:solidFill>
                <a:latin typeface="Candara" panose="020E0502030303020204" pitchFamily="34" charset="0"/>
              </a:rPr>
              <a:t>objects</a:t>
            </a:r>
            <a:r>
              <a:rPr lang="en-US" sz="2400" dirty="0">
                <a:solidFill>
                  <a:schemeClr val="dk1"/>
                </a:solidFill>
                <a:latin typeface="Candara" panose="020E0502030303020204" pitchFamily="34" charset="0"/>
              </a:rPr>
              <a:t> (</a:t>
            </a:r>
            <a:r>
              <a:rPr lang="en-US" sz="2400" b="1" dirty="0">
                <a:solidFill>
                  <a:schemeClr val="dk1"/>
                </a:solidFill>
                <a:latin typeface="Candara" panose="020E0502030303020204" pitchFamily="34" charset="0"/>
              </a:rPr>
              <a:t>alarms</a:t>
            </a:r>
            <a:r>
              <a:rPr lang="en-US" sz="2400" dirty="0">
                <a:solidFill>
                  <a:schemeClr val="dk1"/>
                </a:solidFill>
                <a:latin typeface="Candara" panose="020E0502030303020204" pitchFamily="34" charset="0"/>
              </a:rPr>
              <a:t> </a:t>
            </a:r>
            <a:r>
              <a:rPr lang="en-US" sz="2400" dirty="0" smtClean="0">
                <a:solidFill>
                  <a:schemeClr val="dk1"/>
                </a:solidFill>
                <a:latin typeface="Candara" panose="020E0502030303020204" pitchFamily="34" charset="0"/>
              </a:rPr>
              <a:t>with </a:t>
            </a:r>
            <a:r>
              <a:rPr lang="en-US" sz="2400" b="1" dirty="0" smtClean="0">
                <a:solidFill>
                  <a:schemeClr val="dk1"/>
                </a:solidFill>
                <a:latin typeface="Candara" panose="020E0502030303020204" pitchFamily="34" charset="0"/>
              </a:rPr>
              <a:t>attributes</a:t>
            </a:r>
            <a:r>
              <a:rPr lang="en-US" sz="2400" dirty="0">
                <a:solidFill>
                  <a:schemeClr val="dk1"/>
                </a:solidFill>
                <a:latin typeface="Candara" panose="020E0502030303020204" pitchFamily="34" charset="0"/>
              </a:rPr>
              <a:t>)</a:t>
            </a:r>
          </a:p>
          <a:p>
            <a:pPr>
              <a:lnSpc>
                <a:spcPct val="150000"/>
              </a:lnSpc>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chemeClr val="dk1"/>
                </a:solidFill>
                <a:latin typeface="Candara" panose="020E0502030303020204" pitchFamily="34" charset="0"/>
              </a:rPr>
              <a:t>Rule space</a:t>
            </a:r>
            <a:r>
              <a:rPr lang="en-US" sz="2400" dirty="0">
                <a:solidFill>
                  <a:schemeClr val="dk1"/>
                </a:solidFill>
                <a:latin typeface="Candara" panose="020E0502030303020204" pitchFamily="34" charset="0"/>
              </a:rPr>
              <a:t> consists of </a:t>
            </a:r>
            <a:r>
              <a:rPr lang="en-US" sz="2400" b="1" dirty="0">
                <a:solidFill>
                  <a:schemeClr val="dk1"/>
                </a:solidFill>
                <a:latin typeface="Candara" panose="020E0502030303020204" pitchFamily="34" charset="0"/>
              </a:rPr>
              <a:t>rules</a:t>
            </a:r>
            <a:r>
              <a:rPr lang="en-US" sz="2400" dirty="0">
                <a:solidFill>
                  <a:schemeClr val="dk1"/>
                </a:solidFill>
                <a:latin typeface="Candara" panose="020E0502030303020204" pitchFamily="34" charset="0"/>
              </a:rPr>
              <a:t> (if-then)</a:t>
            </a:r>
          </a:p>
          <a:p>
            <a:pPr>
              <a:lnSpc>
                <a:spcPct val="150000"/>
              </a:lnSpc>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chemeClr val="dk1"/>
                </a:solidFill>
                <a:latin typeface="Candara" panose="020E0502030303020204" pitchFamily="34" charset="0"/>
              </a:rPr>
              <a:t>Policy</a:t>
            </a:r>
            <a:r>
              <a:rPr lang="en-US" sz="2400" dirty="0">
                <a:solidFill>
                  <a:schemeClr val="dk1"/>
                </a:solidFill>
                <a:latin typeface="Candara" panose="020E0502030303020204" pitchFamily="34" charset="0"/>
              </a:rPr>
              <a:t> Driver </a:t>
            </a:r>
            <a:r>
              <a:rPr lang="en-US" sz="2400" b="1" dirty="0">
                <a:solidFill>
                  <a:schemeClr val="dk1"/>
                </a:solidFill>
                <a:latin typeface="Candara" panose="020E0502030303020204" pitchFamily="34" charset="0"/>
              </a:rPr>
              <a:t>controls</a:t>
            </a:r>
            <a:r>
              <a:rPr lang="en-US" sz="2400" dirty="0">
                <a:solidFill>
                  <a:schemeClr val="dk1"/>
                </a:solidFill>
                <a:latin typeface="Candara" panose="020E0502030303020204" pitchFamily="34" charset="0"/>
              </a:rPr>
              <a:t> </a:t>
            </a:r>
            <a:r>
              <a:rPr lang="en-US" sz="2400" b="1" dirty="0">
                <a:solidFill>
                  <a:schemeClr val="dk1"/>
                </a:solidFill>
                <a:latin typeface="Candara" panose="020E0502030303020204" pitchFamily="34" charset="0"/>
              </a:rPr>
              <a:t>action</a:t>
            </a:r>
            <a:r>
              <a:rPr lang="en-US" sz="2400" dirty="0">
                <a:solidFill>
                  <a:schemeClr val="dk1"/>
                </a:solidFill>
                <a:latin typeface="Candara" panose="020E0502030303020204" pitchFamily="34" charset="0"/>
              </a:rPr>
              <a:t> to be taken</a:t>
            </a:r>
          </a:p>
          <a:p>
            <a:pPr>
              <a:lnSpc>
                <a:spcPct val="150000"/>
              </a:lnSpc>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chemeClr val="dk1"/>
                </a:solidFill>
                <a:latin typeface="Candara" panose="020E0502030303020204" pitchFamily="34" charset="0"/>
              </a:rPr>
              <a:t>Distinction</a:t>
            </a:r>
            <a:r>
              <a:rPr lang="en-US" sz="2400" dirty="0">
                <a:solidFill>
                  <a:schemeClr val="dk1"/>
                </a:solidFill>
                <a:latin typeface="Candara" panose="020E0502030303020204" pitchFamily="34" charset="0"/>
              </a:rPr>
              <a:t> between </a:t>
            </a:r>
            <a:r>
              <a:rPr lang="en-US" sz="2400" b="1" dirty="0">
                <a:solidFill>
                  <a:schemeClr val="dk1"/>
                </a:solidFill>
                <a:latin typeface="Candara" panose="020E0502030303020204" pitchFamily="34" charset="0"/>
              </a:rPr>
              <a:t>policy</a:t>
            </a:r>
            <a:r>
              <a:rPr lang="en-US" sz="2400" dirty="0">
                <a:solidFill>
                  <a:schemeClr val="dk1"/>
                </a:solidFill>
                <a:latin typeface="Candara" panose="020E0502030303020204" pitchFamily="34" charset="0"/>
              </a:rPr>
              <a:t> and </a:t>
            </a:r>
            <a:r>
              <a:rPr lang="en-US" sz="2400" b="1" dirty="0">
                <a:solidFill>
                  <a:schemeClr val="dk1"/>
                </a:solidFill>
                <a:latin typeface="Candara" panose="020E0502030303020204" pitchFamily="34" charset="0"/>
              </a:rPr>
              <a:t>rule</a:t>
            </a:r>
            <a:r>
              <a:rPr lang="en-US" sz="2400" dirty="0">
                <a:solidFill>
                  <a:schemeClr val="dk1"/>
                </a:solidFill>
                <a:latin typeface="Candara" panose="020E0502030303020204" pitchFamily="34" charset="0"/>
              </a:rPr>
              <a:t>; </a:t>
            </a:r>
            <a:r>
              <a:rPr lang="en-US" sz="2400" b="1" dirty="0">
                <a:solidFill>
                  <a:srgbClr val="0070C0"/>
                </a:solidFill>
                <a:latin typeface="Candara" panose="020E0502030303020204" pitchFamily="34" charset="0"/>
              </a:rPr>
              <a:t>policy </a:t>
            </a:r>
            <a:r>
              <a:rPr lang="en-US" sz="2400" b="1" dirty="0" smtClean="0">
                <a:solidFill>
                  <a:srgbClr val="0070C0"/>
                </a:solidFill>
                <a:latin typeface="Candara" panose="020E0502030303020204" pitchFamily="34" charset="0"/>
              </a:rPr>
              <a:t>assigns</a:t>
            </a:r>
            <a:r>
              <a:rPr lang="en-US" sz="2400" b="1" dirty="0">
                <a:solidFill>
                  <a:srgbClr val="0070C0"/>
                </a:solidFill>
                <a:latin typeface="Candara" panose="020E0502030303020204" pitchFamily="34" charset="0"/>
              </a:rPr>
              <a:t> </a:t>
            </a:r>
            <a:r>
              <a:rPr lang="en-US" sz="2400" b="1" dirty="0" smtClean="0">
                <a:solidFill>
                  <a:srgbClr val="0070C0"/>
                </a:solidFill>
                <a:latin typeface="Candara" panose="020E0502030303020204" pitchFamily="34" charset="0"/>
              </a:rPr>
              <a:t>responsibility </a:t>
            </a:r>
            <a:r>
              <a:rPr lang="en-US" sz="2400" b="1" dirty="0">
                <a:solidFill>
                  <a:srgbClr val="0070C0"/>
                </a:solidFill>
                <a:latin typeface="Candara" panose="020E0502030303020204" pitchFamily="34" charset="0"/>
              </a:rPr>
              <a:t>and accountability</a:t>
            </a:r>
          </a:p>
          <a:p>
            <a:pPr>
              <a:lnSpc>
                <a:spcPct val="150000"/>
              </a:lnSpc>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chemeClr val="dk1"/>
                </a:solidFill>
                <a:latin typeface="Candara" panose="020E0502030303020204" pitchFamily="34" charset="0"/>
              </a:rPr>
              <a:t>Action Space</a:t>
            </a:r>
            <a:r>
              <a:rPr lang="en-US" sz="2400" dirty="0">
                <a:solidFill>
                  <a:schemeClr val="dk1"/>
                </a:solidFill>
                <a:latin typeface="Candara" panose="020E0502030303020204" pitchFamily="34" charset="0"/>
              </a:rPr>
              <a:t> implements </a:t>
            </a:r>
            <a:r>
              <a:rPr lang="en-US" sz="2400" b="1" dirty="0">
                <a:solidFill>
                  <a:schemeClr val="dk1"/>
                </a:solidFill>
                <a:latin typeface="Candara" panose="020E0502030303020204" pitchFamily="34" charset="0"/>
              </a:rPr>
              <a:t>actions</a:t>
            </a:r>
          </a:p>
        </p:txBody>
      </p:sp>
      <p:cxnSp>
        <p:nvCxnSpPr>
          <p:cNvPr id="1005" name="Shape 1005"/>
          <p:cNvCxnSpPr/>
          <p:nvPr/>
        </p:nvCxnSpPr>
        <p:spPr>
          <a:xfrm>
            <a:off x="533400"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1006" name="Shape 1006"/>
          <p:cNvSpPr txBox="1"/>
          <p:nvPr/>
        </p:nvSpPr>
        <p:spPr>
          <a:xfrm>
            <a:off x="533401"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TextBox 1"/>
          <p:cNvSpPr txBox="1"/>
          <p:nvPr/>
        </p:nvSpPr>
        <p:spPr>
          <a:xfrm>
            <a:off x="6047232" y="1060704"/>
            <a:ext cx="6027612" cy="830997"/>
          </a:xfrm>
          <a:prstGeom prst="rect">
            <a:avLst/>
          </a:prstGeom>
          <a:noFill/>
        </p:spPr>
        <p:txBody>
          <a:bodyPr wrap="none" rtlCol="1">
            <a:spAutoFit/>
          </a:bodyPr>
          <a:lstStyle/>
          <a:p>
            <a:r>
              <a:rPr lang="en-US" sz="1600" dirty="0">
                <a:latin typeface="Candara" panose="020E0502030303020204" pitchFamily="34" charset="0"/>
              </a:rPr>
              <a:t>we </a:t>
            </a:r>
            <a:r>
              <a:rPr lang="en-US" sz="1600" dirty="0" smtClean="0">
                <a:latin typeface="Candara" panose="020E0502030303020204" pitchFamily="34" charset="0"/>
              </a:rPr>
              <a:t>need to </a:t>
            </a:r>
            <a:r>
              <a:rPr lang="en-US" sz="1600" dirty="0">
                <a:latin typeface="Candara" panose="020E0502030303020204" pitchFamily="34" charset="0"/>
              </a:rPr>
              <a:t>define a policy </a:t>
            </a:r>
            <a:r>
              <a:rPr lang="en-US" sz="1600" dirty="0" smtClean="0">
                <a:latin typeface="Candara" panose="020E0502030303020204" pitchFamily="34" charset="0"/>
              </a:rPr>
              <a:t>and preferably build that into </a:t>
            </a:r>
            <a:r>
              <a:rPr lang="en-US" sz="1600" dirty="0">
                <a:latin typeface="Candara" panose="020E0502030303020204" pitchFamily="34" charset="0"/>
              </a:rPr>
              <a:t>the </a:t>
            </a:r>
            <a:r>
              <a:rPr lang="en-US" sz="1600" dirty="0" smtClean="0">
                <a:latin typeface="Candara" panose="020E0502030303020204" pitchFamily="34" charset="0"/>
              </a:rPr>
              <a:t>system</a:t>
            </a:r>
          </a:p>
          <a:p>
            <a:endParaRPr lang="en-US" sz="1600" dirty="0">
              <a:latin typeface="Candara" panose="020E0502030303020204" pitchFamily="34" charset="0"/>
            </a:endParaRPr>
          </a:p>
          <a:p>
            <a:endParaRPr lang="ar-SA" sz="16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cxnSp>
        <p:nvCxnSpPr>
          <p:cNvPr id="151" name="Shape 151"/>
          <p:cNvCxnSpPr/>
          <p:nvPr/>
        </p:nvCxnSpPr>
        <p:spPr>
          <a:xfrm>
            <a:off x="285750" y="5029199"/>
            <a:ext cx="5638800" cy="0"/>
          </a:xfrm>
          <a:prstGeom prst="straightConnector1">
            <a:avLst/>
          </a:prstGeom>
          <a:noFill/>
          <a:ln w="12700" cap="rnd" cmpd="sng">
            <a:solidFill>
              <a:schemeClr val="dk1"/>
            </a:solidFill>
            <a:prstDash val="solid"/>
            <a:miter/>
            <a:headEnd type="none" w="med" len="med"/>
            <a:tailEnd type="none" w="med" len="med"/>
          </a:ln>
        </p:spPr>
      </p:cxnSp>
      <p:sp>
        <p:nvSpPr>
          <p:cNvPr id="152" name="Shape 152"/>
          <p:cNvSpPr txBox="1"/>
          <p:nvPr/>
        </p:nvSpPr>
        <p:spPr>
          <a:xfrm>
            <a:off x="-323850" y="50291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153" name="Shape 153"/>
          <p:cNvSpPr txBox="1"/>
          <p:nvPr/>
        </p:nvSpPr>
        <p:spPr>
          <a:xfrm>
            <a:off x="209550" y="304799"/>
            <a:ext cx="56388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Network Topology</a:t>
            </a:r>
          </a:p>
        </p:txBody>
      </p:sp>
      <p:sp>
        <p:nvSpPr>
          <p:cNvPr id="154" name="Shape 154"/>
          <p:cNvSpPr txBox="1"/>
          <p:nvPr/>
        </p:nvSpPr>
        <p:spPr>
          <a:xfrm>
            <a:off x="285751" y="914398"/>
            <a:ext cx="5372099" cy="3822761"/>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smtClean="0">
                <a:solidFill>
                  <a:srgbClr val="0070C0"/>
                </a:solidFill>
                <a:latin typeface="Candara" panose="020E0502030303020204" pitchFamily="34" charset="0"/>
              </a:rPr>
              <a:t>Manual (</a:t>
            </a:r>
            <a:r>
              <a:rPr lang="en-US" sz="2400" dirty="0">
                <a:latin typeface="Candara" panose="020E0502030303020204" pitchFamily="34" charset="0"/>
              </a:rPr>
              <a:t>uses the </a:t>
            </a:r>
            <a:r>
              <a:rPr lang="en-US" sz="2400" b="1" dirty="0" smtClean="0">
                <a:solidFill>
                  <a:srgbClr val="CC6600"/>
                </a:solidFill>
                <a:latin typeface="Candara" panose="020E0502030303020204" pitchFamily="34" charset="0"/>
              </a:rPr>
              <a:t>arp command </a:t>
            </a:r>
            <a:r>
              <a:rPr lang="en-US" sz="2400" b="1" dirty="0" smtClean="0">
                <a:solidFill>
                  <a:srgbClr val="0070C0"/>
                </a:solidFill>
                <a:latin typeface="Candara" panose="020E0502030303020204" pitchFamily="34" charset="0"/>
              </a:rPr>
              <a:t>)</a:t>
            </a:r>
            <a:endParaRPr lang="en-US" sz="2400" b="1" dirty="0">
              <a:solidFill>
                <a:srgbClr val="0070C0"/>
              </a:solidFill>
              <a:latin typeface="Candara" panose="020E0502030303020204" pitchFamily="34" charset="0"/>
            </a:endParaRPr>
          </a:p>
          <a:p>
            <a:pPr>
              <a:buClr>
                <a:schemeClr val="dk1"/>
              </a:buClr>
              <a:buSzPct val="100000"/>
              <a:buFont typeface="Arial"/>
              <a:buChar char="•"/>
            </a:pPr>
            <a:r>
              <a:rPr lang="en-US" sz="2400" b="1" dirty="0">
                <a:solidFill>
                  <a:srgbClr val="0070C0"/>
                </a:solidFill>
                <a:latin typeface="Candara" panose="020E0502030303020204" pitchFamily="34" charset="0"/>
              </a:rPr>
              <a:t> </a:t>
            </a:r>
            <a:r>
              <a:rPr lang="en-US" sz="2400" b="1" dirty="0">
                <a:solidFill>
                  <a:srgbClr val="669900"/>
                </a:solidFill>
                <a:latin typeface="Candara" panose="020E0502030303020204" pitchFamily="34" charset="0"/>
              </a:rPr>
              <a:t>Autodiscovery</a:t>
            </a:r>
            <a:r>
              <a:rPr lang="en-US" sz="2400" b="1" dirty="0">
                <a:solidFill>
                  <a:srgbClr val="0070C0"/>
                </a:solidFill>
                <a:latin typeface="Candara" panose="020E0502030303020204" pitchFamily="34" charset="0"/>
              </a:rPr>
              <a:t> by NMS using</a:t>
            </a:r>
          </a:p>
          <a:p>
            <a:pPr marL="457200" lvl="1">
              <a:buClr>
                <a:schemeClr val="dk1"/>
              </a:buClr>
              <a:buSzPct val="100000"/>
              <a:buFont typeface="Arial"/>
              <a:buChar char="•"/>
            </a:pPr>
            <a:r>
              <a:rPr lang="en-US" sz="2400" dirty="0">
                <a:solidFill>
                  <a:schemeClr val="dk1"/>
                </a:solidFill>
                <a:latin typeface="Candara" panose="020E0502030303020204" pitchFamily="34" charset="0"/>
              </a:rPr>
              <a:t> Broadcast </a:t>
            </a:r>
            <a:r>
              <a:rPr lang="en-US" sz="2400" b="1" i="1" dirty="0">
                <a:solidFill>
                  <a:srgbClr val="CC6600"/>
                </a:solidFill>
                <a:latin typeface="Candara" panose="020E0502030303020204" pitchFamily="34" charset="0"/>
              </a:rPr>
              <a:t>ping</a:t>
            </a:r>
          </a:p>
          <a:p>
            <a:pPr marL="457200" lvl="1">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rgbClr val="CC6600"/>
                </a:solidFill>
                <a:latin typeface="Candara" panose="020E0502030303020204" pitchFamily="34" charset="0"/>
              </a:rPr>
              <a:t>ARP table </a:t>
            </a:r>
            <a:r>
              <a:rPr lang="en-US" sz="2400" dirty="0">
                <a:solidFill>
                  <a:schemeClr val="dk1"/>
                </a:solidFill>
                <a:latin typeface="Candara" panose="020E0502030303020204" pitchFamily="34" charset="0"/>
              </a:rPr>
              <a:t>in devices</a:t>
            </a:r>
          </a:p>
          <a:p>
            <a:pPr>
              <a:buClr>
                <a:schemeClr val="dk1"/>
              </a:buClr>
              <a:buSzPct val="100000"/>
              <a:buFont typeface="Arial"/>
              <a:buChar char="•"/>
            </a:pPr>
            <a:r>
              <a:rPr lang="en-US" sz="2400" b="1" dirty="0">
                <a:solidFill>
                  <a:srgbClr val="CC6600"/>
                </a:solidFill>
                <a:latin typeface="Candara" panose="020E0502030303020204" pitchFamily="34" charset="0"/>
              </a:rPr>
              <a:t> Mapping of network</a:t>
            </a:r>
          </a:p>
          <a:p>
            <a:pPr marL="457200" lvl="1">
              <a:buClr>
                <a:schemeClr val="dk1"/>
              </a:buClr>
              <a:buSzPct val="100000"/>
              <a:buFont typeface="Arial"/>
              <a:buChar char="•"/>
            </a:pPr>
            <a:r>
              <a:rPr lang="en-US" sz="2400" dirty="0">
                <a:solidFill>
                  <a:schemeClr val="dk1"/>
                </a:solidFill>
                <a:latin typeface="Candara" panose="020E0502030303020204" pitchFamily="34" charset="0"/>
              </a:rPr>
              <a:t> Layout</a:t>
            </a:r>
          </a:p>
          <a:p>
            <a:pPr marL="457200" lvl="1">
              <a:buClr>
                <a:schemeClr val="dk1"/>
              </a:buClr>
              <a:buSzPct val="100000"/>
              <a:buFont typeface="Arial"/>
              <a:buChar char="•"/>
            </a:pPr>
            <a:r>
              <a:rPr lang="en-US" sz="2400" dirty="0">
                <a:solidFill>
                  <a:schemeClr val="dk1"/>
                </a:solidFill>
                <a:latin typeface="Candara" panose="020E0502030303020204" pitchFamily="34" charset="0"/>
              </a:rPr>
              <a:t> Layering</a:t>
            </a:r>
          </a:p>
          <a:p>
            <a:pPr>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rgbClr val="0070C0"/>
                </a:solidFill>
                <a:latin typeface="Candara" panose="020E0502030303020204" pitchFamily="34" charset="0"/>
              </a:rPr>
              <a:t>Views</a:t>
            </a:r>
          </a:p>
          <a:p>
            <a:pPr marL="457200" lvl="1">
              <a:buClr>
                <a:schemeClr val="dk1"/>
              </a:buClr>
              <a:buSzPct val="100000"/>
              <a:buFont typeface="Arial"/>
              <a:buChar char="•"/>
            </a:pPr>
            <a:r>
              <a:rPr lang="en-US" sz="2400" dirty="0">
                <a:solidFill>
                  <a:schemeClr val="dk1"/>
                </a:solidFill>
                <a:latin typeface="Candara" panose="020E0502030303020204" pitchFamily="34" charset="0"/>
              </a:rPr>
              <a:t> Physical</a:t>
            </a:r>
          </a:p>
          <a:p>
            <a:pPr marL="457200" lvl="1">
              <a:buClr>
                <a:schemeClr val="dk1"/>
              </a:buClr>
              <a:buSzPct val="100000"/>
              <a:buFont typeface="Arial"/>
              <a:buChar char="•"/>
            </a:pPr>
            <a:r>
              <a:rPr lang="en-US" sz="2400" dirty="0">
                <a:solidFill>
                  <a:schemeClr val="dk1"/>
                </a:solidFill>
                <a:latin typeface="Candara" panose="020E0502030303020204" pitchFamily="34" charset="0"/>
              </a:rPr>
              <a:t> Logical</a:t>
            </a:r>
          </a:p>
        </p:txBody>
      </p:sp>
      <p:cxnSp>
        <p:nvCxnSpPr>
          <p:cNvPr id="158" name="Shape 158"/>
          <p:cNvCxnSpPr/>
          <p:nvPr/>
        </p:nvCxnSpPr>
        <p:spPr>
          <a:xfrm>
            <a:off x="209550"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159" name="Shape 159"/>
          <p:cNvSpPr txBox="1"/>
          <p:nvPr/>
        </p:nvSpPr>
        <p:spPr>
          <a:xfrm>
            <a:off x="209551"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Rectangle 1"/>
          <p:cNvSpPr/>
          <p:nvPr/>
        </p:nvSpPr>
        <p:spPr>
          <a:xfrm>
            <a:off x="209550" y="5608634"/>
            <a:ext cx="11563350" cy="2862322"/>
          </a:xfrm>
          <a:prstGeom prst="rect">
            <a:avLst/>
          </a:prstGeom>
        </p:spPr>
        <p:txBody>
          <a:bodyPr wrap="square">
            <a:spAutoFit/>
          </a:bodyPr>
          <a:lstStyle/>
          <a:p>
            <a:r>
              <a:rPr lang="en-US" sz="1800" b="1" dirty="0">
                <a:solidFill>
                  <a:srgbClr val="0070C0"/>
                </a:solidFill>
                <a:latin typeface="Candara" panose="020E0502030303020204" pitchFamily="34" charset="0"/>
              </a:rPr>
              <a:t>Network management </a:t>
            </a:r>
            <a:r>
              <a:rPr lang="en-US" sz="1800" dirty="0">
                <a:latin typeface="Candara" panose="020E0502030303020204" pitchFamily="34" charset="0"/>
              </a:rPr>
              <a:t>is based on knowledge of </a:t>
            </a:r>
            <a:r>
              <a:rPr lang="en-US" sz="1800" b="1" dirty="0">
                <a:solidFill>
                  <a:srgbClr val="0070C0"/>
                </a:solidFill>
                <a:latin typeface="Candara" panose="020E0502030303020204" pitchFamily="34" charset="0"/>
              </a:rPr>
              <a:t>network topology</a:t>
            </a:r>
            <a:r>
              <a:rPr lang="en-US" sz="1800" dirty="0">
                <a:latin typeface="Candara" panose="020E0502030303020204" pitchFamily="34" charset="0"/>
              </a:rPr>
              <a:t>. As a network grows, shrinks, or otherwise changes, the network topology needs to be updated automatically. </a:t>
            </a:r>
          </a:p>
          <a:p>
            <a:r>
              <a:rPr lang="en-US" sz="1800" dirty="0">
                <a:latin typeface="Candara" panose="020E0502030303020204" pitchFamily="34" charset="0"/>
              </a:rPr>
              <a:t>The discovery process for example, uses the </a:t>
            </a:r>
            <a:r>
              <a:rPr lang="en-US" sz="1800" b="1" dirty="0">
                <a:solidFill>
                  <a:srgbClr val="CC6600"/>
                </a:solidFill>
                <a:latin typeface="Candara" panose="020E0502030303020204" pitchFamily="34" charset="0"/>
              </a:rPr>
              <a:t>arp command </a:t>
            </a:r>
            <a:r>
              <a:rPr lang="en-US" sz="1800" dirty="0">
                <a:latin typeface="Candara" panose="020E0502030303020204" pitchFamily="34" charset="0"/>
              </a:rPr>
              <a:t>to discover any network component that responds with an IP address.</a:t>
            </a:r>
          </a:p>
          <a:p>
            <a:r>
              <a:rPr lang="en-US" sz="1800" b="1" dirty="0">
                <a:solidFill>
                  <a:srgbClr val="669900"/>
                </a:solidFill>
                <a:latin typeface="Candara" panose="020E0502030303020204" pitchFamily="34" charset="0"/>
              </a:rPr>
              <a:t>Autodiscovery</a:t>
            </a:r>
            <a:r>
              <a:rPr lang="en-US" sz="1800" dirty="0">
                <a:solidFill>
                  <a:srgbClr val="669900"/>
                </a:solidFill>
                <a:latin typeface="Candara" panose="020E0502030303020204" pitchFamily="34" charset="0"/>
              </a:rPr>
              <a:t> </a:t>
            </a:r>
            <a:r>
              <a:rPr lang="en-US" sz="1800" dirty="0">
                <a:latin typeface="Candara" panose="020E0502030303020204" pitchFamily="34" charset="0"/>
              </a:rPr>
              <a:t>can be done using the broadcast </a:t>
            </a:r>
            <a:r>
              <a:rPr lang="en-US" sz="1800" b="1" dirty="0">
                <a:solidFill>
                  <a:srgbClr val="CC6600"/>
                </a:solidFill>
                <a:latin typeface="Candara" panose="020E0502030303020204" pitchFamily="34" charset="0"/>
              </a:rPr>
              <a:t>ping.</a:t>
            </a:r>
            <a:r>
              <a:rPr lang="en-US" sz="1800" dirty="0">
                <a:latin typeface="Candara" panose="020E0502030303020204" pitchFamily="34" charset="0"/>
              </a:rPr>
              <a:t> The more efficient method is to look at the </a:t>
            </a:r>
            <a:r>
              <a:rPr lang="en-US" sz="1800" b="1" dirty="0">
                <a:solidFill>
                  <a:srgbClr val="CC6600"/>
                </a:solidFill>
                <a:latin typeface="Candara" panose="020E0502030303020204" pitchFamily="34" charset="0"/>
              </a:rPr>
              <a:t>ARP cache</a:t>
            </a:r>
            <a:r>
              <a:rPr lang="en-US" sz="1800" dirty="0">
                <a:latin typeface="Candara" panose="020E0502030303020204" pitchFamily="34" charset="0"/>
              </a:rPr>
              <a:t> in the local router. The </a:t>
            </a:r>
            <a:r>
              <a:rPr lang="en-US" sz="1800" b="1" dirty="0">
                <a:solidFill>
                  <a:srgbClr val="CC6600"/>
                </a:solidFill>
                <a:latin typeface="Candara" panose="020E0502030303020204" pitchFamily="34" charset="0"/>
              </a:rPr>
              <a:t>ARP cache </a:t>
            </a:r>
            <a:r>
              <a:rPr lang="en-US" sz="1800" b="1" dirty="0">
                <a:latin typeface="Candara" panose="020E0502030303020204" pitchFamily="34" charset="0"/>
              </a:rPr>
              <a:t>table</a:t>
            </a:r>
            <a:r>
              <a:rPr lang="en-US" sz="1800" dirty="0">
                <a:latin typeface="Candara" panose="020E0502030303020204" pitchFamily="34" charset="0"/>
              </a:rPr>
              <a:t> is large and contains the addresses of all the recently communicated hosts and nodes. </a:t>
            </a:r>
          </a:p>
          <a:p>
            <a:r>
              <a:rPr lang="en-US" sz="1800" dirty="0">
                <a:latin typeface="Candara" panose="020E0502030303020204" pitchFamily="34" charset="0"/>
              </a:rPr>
              <a:t>A </a:t>
            </a:r>
            <a:r>
              <a:rPr lang="en-US" sz="1800" b="1" dirty="0">
                <a:solidFill>
                  <a:srgbClr val="CC6600"/>
                </a:solidFill>
                <a:latin typeface="Candara" panose="020E0502030303020204" pitchFamily="34" charset="0"/>
              </a:rPr>
              <a:t>map</a:t>
            </a:r>
            <a:r>
              <a:rPr lang="en-US" sz="1800" dirty="0">
                <a:latin typeface="Candara" panose="020E0502030303020204" pitchFamily="34" charset="0"/>
              </a:rPr>
              <a:t>, showing </a:t>
            </a:r>
            <a:r>
              <a:rPr lang="en-US" sz="1800" b="1" dirty="0">
                <a:latin typeface="Candara" panose="020E0502030303020204" pitchFamily="34" charset="0"/>
              </a:rPr>
              <a:t>network topology</a:t>
            </a:r>
            <a:r>
              <a:rPr lang="en-US" sz="1800" dirty="0">
                <a:latin typeface="Candara" panose="020E0502030303020204" pitchFamily="34" charset="0"/>
              </a:rPr>
              <a:t>, is presented by the autodiscovery procedure after the addresses of the network entities have been discovered.</a:t>
            </a:r>
          </a:p>
          <a:p>
            <a:r>
              <a:rPr lang="en-US" sz="1800" dirty="0">
                <a:latin typeface="Candara" panose="020E0502030303020204" pitchFamily="34" charset="0"/>
              </a:rPr>
              <a:t>The </a:t>
            </a:r>
            <a:r>
              <a:rPr lang="en-US" sz="1800" b="1" dirty="0">
                <a:solidFill>
                  <a:srgbClr val="669900"/>
                </a:solidFill>
                <a:latin typeface="Candara" panose="020E0502030303020204" pitchFamily="34" charset="0"/>
              </a:rPr>
              <a:t>autodiscovery</a:t>
            </a:r>
            <a:r>
              <a:rPr lang="en-US" sz="1800" dirty="0">
                <a:solidFill>
                  <a:srgbClr val="669900"/>
                </a:solidFill>
                <a:latin typeface="Candara" panose="020E0502030303020204" pitchFamily="34" charset="0"/>
              </a:rPr>
              <a:t> </a:t>
            </a:r>
            <a:r>
              <a:rPr lang="en-US" sz="1800" dirty="0">
                <a:latin typeface="Candara" panose="020E0502030303020204" pitchFamily="34" charset="0"/>
              </a:rPr>
              <a:t>procedure becomes more </a:t>
            </a:r>
            <a:r>
              <a:rPr lang="en-US" sz="1800" b="1" dirty="0">
                <a:latin typeface="Candara" panose="020E0502030303020204" pitchFamily="34" charset="0"/>
              </a:rPr>
              <a:t>complex</a:t>
            </a:r>
            <a:r>
              <a:rPr lang="en-US" sz="1800" dirty="0">
                <a:latin typeface="Candara" panose="020E0502030303020204" pitchFamily="34" charset="0"/>
              </a:rPr>
              <a:t> in the </a:t>
            </a:r>
            <a:r>
              <a:rPr lang="en-US" sz="1800" b="1" dirty="0">
                <a:latin typeface="Candara" panose="020E0502030303020204" pitchFamily="34" charset="0"/>
              </a:rPr>
              <a:t>virtual local area network </a:t>
            </a:r>
            <a:r>
              <a:rPr lang="en-US" sz="1800" dirty="0">
                <a:latin typeface="Candara" panose="020E0502030303020204" pitchFamily="34" charset="0"/>
              </a:rPr>
              <a:t>(</a:t>
            </a:r>
            <a:r>
              <a:rPr lang="en-US" sz="1800" b="1" dirty="0">
                <a:latin typeface="Candara" panose="020E0502030303020204" pitchFamily="34" charset="0"/>
              </a:rPr>
              <a:t>LAN</a:t>
            </a:r>
            <a:r>
              <a:rPr lang="en-US" sz="1800" dirty="0">
                <a:latin typeface="Candara" panose="020E0502030303020204" pitchFamily="34" charset="0"/>
              </a:rPr>
              <a:t>) configuration.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0"/>
        <p:cNvGrpSpPr/>
        <p:nvPr/>
      </p:nvGrpSpPr>
      <p:grpSpPr>
        <a:xfrm>
          <a:off x="0" y="0"/>
          <a:ext cx="0" cy="0"/>
          <a:chOff x="0" y="0"/>
          <a:chExt cx="0" cy="0"/>
        </a:xfrm>
      </p:grpSpPr>
      <p:cxnSp>
        <p:nvCxnSpPr>
          <p:cNvPr id="1011" name="Shape 1011"/>
          <p:cNvCxnSpPr/>
          <p:nvPr/>
        </p:nvCxnSpPr>
        <p:spPr>
          <a:xfrm>
            <a:off x="292608" y="4943855"/>
            <a:ext cx="5638800" cy="0"/>
          </a:xfrm>
          <a:prstGeom prst="straightConnector1">
            <a:avLst/>
          </a:prstGeom>
          <a:noFill/>
          <a:ln w="12700" cap="rnd" cmpd="sng">
            <a:solidFill>
              <a:schemeClr val="dk1"/>
            </a:solidFill>
            <a:prstDash val="solid"/>
            <a:miter/>
            <a:headEnd type="none" w="med" len="med"/>
            <a:tailEnd type="none" w="med" len="med"/>
          </a:ln>
        </p:spPr>
      </p:cxnSp>
      <p:sp>
        <p:nvSpPr>
          <p:cNvPr id="1012" name="Shape 1012"/>
          <p:cNvSpPr txBox="1"/>
          <p:nvPr/>
        </p:nvSpPr>
        <p:spPr>
          <a:xfrm>
            <a:off x="-316992" y="4943855"/>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1013" name="Shape 1013"/>
          <p:cNvSpPr txBox="1"/>
          <p:nvPr/>
        </p:nvSpPr>
        <p:spPr>
          <a:xfrm>
            <a:off x="509017" y="304799"/>
            <a:ext cx="5557837"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B0F0"/>
                </a:solidFill>
                <a:latin typeface="Candara" panose="020E0502030303020204" pitchFamily="34" charset="0"/>
              </a:rPr>
              <a:t>Service Level Management</a:t>
            </a:r>
          </a:p>
        </p:txBody>
      </p:sp>
      <p:sp>
        <p:nvSpPr>
          <p:cNvPr id="1014" name="Shape 1014"/>
          <p:cNvSpPr txBox="1"/>
          <p:nvPr/>
        </p:nvSpPr>
        <p:spPr>
          <a:xfrm>
            <a:off x="432816" y="914399"/>
            <a:ext cx="9771888" cy="3749674"/>
          </a:xfrm>
          <a:prstGeom prst="rect">
            <a:avLst/>
          </a:prstGeom>
          <a:noFill/>
          <a:ln>
            <a:noFill/>
          </a:ln>
        </p:spPr>
        <p:txBody>
          <a:bodyPr lIns="91425" tIns="45700" rIns="91425" bIns="45700" anchor="t" anchorCtr="0">
            <a:noAutofit/>
          </a:bodyPr>
          <a:lstStyle/>
          <a:p>
            <a:pPr marL="342900" indent="-342900">
              <a:lnSpc>
                <a:spcPct val="150000"/>
              </a:lnSpc>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SLA management of service equivalent </a:t>
            </a:r>
            <a:r>
              <a:rPr lang="en-US" sz="2000" b="1" dirty="0" smtClean="0">
                <a:solidFill>
                  <a:schemeClr val="dk1"/>
                </a:solidFill>
                <a:latin typeface="Candara" panose="020E0502030303020204" pitchFamily="34" charset="0"/>
              </a:rPr>
              <a:t>to </a:t>
            </a:r>
            <a:r>
              <a:rPr lang="en-US" sz="2000" b="1" dirty="0">
                <a:solidFill>
                  <a:schemeClr val="dk1"/>
                </a:solidFill>
                <a:latin typeface="Candara" panose="020E0502030303020204" pitchFamily="34" charset="0"/>
              </a:rPr>
              <a:t>QoS of network </a:t>
            </a:r>
          </a:p>
          <a:p>
            <a:pPr marL="342900" indent="-342900">
              <a:lnSpc>
                <a:spcPct val="150000"/>
              </a:lnSpc>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SLA defines</a:t>
            </a:r>
          </a:p>
          <a:p>
            <a:pPr marL="800100" lvl="1" indent="-342900">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Identification of services and characteristics</a:t>
            </a:r>
          </a:p>
          <a:p>
            <a:pPr marL="800100" lvl="1" indent="-342900">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Negotiation of SLA</a:t>
            </a:r>
          </a:p>
          <a:p>
            <a:pPr marL="800100" lvl="1" indent="-342900">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Deployment of agents to monitor and control</a:t>
            </a:r>
          </a:p>
          <a:p>
            <a:pPr marL="800100" lvl="1" indent="-342900">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Generation of reports</a:t>
            </a:r>
          </a:p>
          <a:p>
            <a:pPr marL="342900" indent="-342900">
              <a:lnSpc>
                <a:spcPct val="150000"/>
              </a:lnSpc>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SLA characteristics</a:t>
            </a:r>
          </a:p>
          <a:p>
            <a:pPr marL="800100" lvl="1" indent="-342900">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Service parameters</a:t>
            </a:r>
          </a:p>
          <a:p>
            <a:pPr marL="800100" lvl="1" indent="-342900">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Service levels</a:t>
            </a:r>
          </a:p>
          <a:p>
            <a:pPr marL="800100" lvl="1" indent="-342900">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Component parameters</a:t>
            </a:r>
          </a:p>
          <a:p>
            <a:pPr marL="800100" lvl="1" indent="-342900">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Component-to-service mappings</a:t>
            </a:r>
          </a:p>
        </p:txBody>
      </p:sp>
      <p:cxnSp>
        <p:nvCxnSpPr>
          <p:cNvPr id="1018" name="Shape 1018"/>
          <p:cNvCxnSpPr/>
          <p:nvPr/>
        </p:nvCxnSpPr>
        <p:spPr>
          <a:xfrm>
            <a:off x="432816"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1019" name="Shape 1019"/>
          <p:cNvSpPr txBox="1"/>
          <p:nvPr/>
        </p:nvSpPr>
        <p:spPr>
          <a:xfrm>
            <a:off x="432817"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3" name="TextBox 2"/>
          <p:cNvSpPr txBox="1"/>
          <p:nvPr/>
        </p:nvSpPr>
        <p:spPr>
          <a:xfrm>
            <a:off x="146304" y="5401056"/>
            <a:ext cx="11826240" cy="3416320"/>
          </a:xfrm>
          <a:prstGeom prst="rect">
            <a:avLst/>
          </a:prstGeom>
          <a:noFill/>
        </p:spPr>
        <p:txBody>
          <a:bodyPr wrap="square" rtlCol="1">
            <a:spAutoFit/>
          </a:bodyPr>
          <a:lstStyle/>
          <a:p>
            <a:r>
              <a:rPr lang="en-US" sz="1800" b="1" dirty="0">
                <a:latin typeface="Candara" panose="020E0502030303020204" pitchFamily="34" charset="0"/>
              </a:rPr>
              <a:t>policy management </a:t>
            </a:r>
            <a:r>
              <a:rPr lang="en-US" sz="1800" dirty="0" smtClean="0">
                <a:latin typeface="Candara" panose="020E0502030303020204" pitchFamily="34" charset="0"/>
              </a:rPr>
              <a:t>should be </a:t>
            </a:r>
            <a:r>
              <a:rPr lang="en-US" sz="1800" b="1" dirty="0">
                <a:latin typeface="Candara" panose="020E0502030303020204" pitchFamily="34" charset="0"/>
              </a:rPr>
              <a:t>driven </a:t>
            </a:r>
            <a:r>
              <a:rPr lang="en-US" sz="1800" dirty="0">
                <a:latin typeface="Candara" panose="020E0502030303020204" pitchFamily="34" charset="0"/>
              </a:rPr>
              <a:t>by </a:t>
            </a:r>
            <a:r>
              <a:rPr lang="en-US" sz="1800" b="1" dirty="0">
                <a:latin typeface="Candara" panose="020E0502030303020204" pitchFamily="34" charset="0"/>
              </a:rPr>
              <a:t>service level management</a:t>
            </a:r>
            <a:r>
              <a:rPr lang="en-US" sz="1800" dirty="0">
                <a:latin typeface="Candara" panose="020E0502030303020204" pitchFamily="34" charset="0"/>
              </a:rPr>
              <a:t>, which is the </a:t>
            </a:r>
            <a:r>
              <a:rPr lang="en-US" sz="1800" b="1" dirty="0">
                <a:latin typeface="Candara" panose="020E0502030303020204" pitchFamily="34" charset="0"/>
              </a:rPr>
              <a:t>second to the top layer </a:t>
            </a:r>
            <a:r>
              <a:rPr lang="en-US" sz="1800" dirty="0">
                <a:latin typeface="Candara" panose="020E0502030303020204" pitchFamily="34" charset="0"/>
              </a:rPr>
              <a:t>in the </a:t>
            </a:r>
            <a:r>
              <a:rPr lang="en-US" sz="1800" b="1" dirty="0">
                <a:latin typeface="Candara" panose="020E0502030303020204" pitchFamily="34" charset="0"/>
              </a:rPr>
              <a:t>TMN </a:t>
            </a:r>
            <a:r>
              <a:rPr lang="en-US" sz="1800" b="1" dirty="0" smtClean="0">
                <a:latin typeface="Candara" panose="020E0502030303020204" pitchFamily="34" charset="0"/>
              </a:rPr>
              <a:t>model</a:t>
            </a:r>
          </a:p>
          <a:p>
            <a:endParaRPr lang="en-US" sz="1800" dirty="0">
              <a:latin typeface="Candara" panose="020E0502030303020204" pitchFamily="34" charset="0"/>
            </a:endParaRPr>
          </a:p>
          <a:p>
            <a:r>
              <a:rPr lang="en-US" sz="1800" b="1" dirty="0">
                <a:latin typeface="Candara" panose="020E0502030303020204" pitchFamily="34" charset="0"/>
              </a:rPr>
              <a:t>Service level management</a:t>
            </a:r>
            <a:r>
              <a:rPr lang="en-US" sz="1800" dirty="0">
                <a:latin typeface="Candara" panose="020E0502030303020204" pitchFamily="34" charset="0"/>
              </a:rPr>
              <a:t> is defined as the </a:t>
            </a:r>
            <a:r>
              <a:rPr lang="en-US" sz="1800" b="1" dirty="0">
                <a:latin typeface="Candara" panose="020E0502030303020204" pitchFamily="34" charset="0"/>
              </a:rPr>
              <a:t>process</a:t>
            </a:r>
            <a:r>
              <a:rPr lang="en-US" sz="1800" dirty="0">
                <a:latin typeface="Candara" panose="020E0502030303020204" pitchFamily="34" charset="0"/>
              </a:rPr>
              <a:t> of(1) identifying services and </a:t>
            </a:r>
            <a:r>
              <a:rPr lang="en-US" sz="1800" dirty="0" smtClean="0">
                <a:latin typeface="Candara" panose="020E0502030303020204" pitchFamily="34" charset="0"/>
              </a:rPr>
              <a:t>characteristics </a:t>
            </a:r>
            <a:r>
              <a:rPr lang="en-US" sz="1800" dirty="0">
                <a:latin typeface="Candara" panose="020E0502030303020204" pitchFamily="34" charset="0"/>
              </a:rPr>
              <a:t>associated with them, (2) negotiating an SLA, (3) deploying agents to monitor and control </a:t>
            </a:r>
            <a:r>
              <a:rPr lang="en-US" sz="1800" dirty="0" smtClean="0">
                <a:latin typeface="Candara" panose="020E0502030303020204" pitchFamily="34" charset="0"/>
              </a:rPr>
              <a:t>the performance </a:t>
            </a:r>
            <a:r>
              <a:rPr lang="en-US" sz="1800" dirty="0">
                <a:latin typeface="Candara" panose="020E0502030303020204" pitchFamily="34" charset="0"/>
              </a:rPr>
              <a:t>of network, systems, and application components, and (4) producing service level </a:t>
            </a:r>
            <a:r>
              <a:rPr lang="en-US" sz="1800" dirty="0" smtClean="0">
                <a:latin typeface="Candara" panose="020E0502030303020204" pitchFamily="34" charset="0"/>
              </a:rPr>
              <a:t>reports</a:t>
            </a:r>
          </a:p>
          <a:p>
            <a:endParaRPr lang="en-US" sz="1800" dirty="0">
              <a:latin typeface="Candara" panose="020E0502030303020204" pitchFamily="34" charset="0"/>
            </a:endParaRPr>
          </a:p>
          <a:p>
            <a:r>
              <a:rPr lang="en-US" sz="1800" dirty="0">
                <a:latin typeface="Candara" panose="020E0502030303020204" pitchFamily="34" charset="0"/>
              </a:rPr>
              <a:t>The characteristics associated with services are service parameters, service levels, </a:t>
            </a:r>
            <a:r>
              <a:rPr lang="en-US" sz="1800" dirty="0" smtClean="0">
                <a:latin typeface="Candara" panose="020E0502030303020204" pitchFamily="34" charset="0"/>
              </a:rPr>
              <a:t>component parameters</a:t>
            </a:r>
            <a:r>
              <a:rPr lang="en-US" sz="1800" dirty="0">
                <a:latin typeface="Candara" panose="020E0502030303020204" pitchFamily="34" charset="0"/>
              </a:rPr>
              <a:t>, and component-to-service mappings. A service parameter is an index into the </a:t>
            </a:r>
            <a:r>
              <a:rPr lang="en-US" sz="1800" dirty="0" smtClean="0">
                <a:latin typeface="Candara" panose="020E0502030303020204" pitchFamily="34" charset="0"/>
              </a:rPr>
              <a:t>performance of </a:t>
            </a:r>
            <a:r>
              <a:rPr lang="en-US" sz="1800" dirty="0">
                <a:latin typeface="Candara" panose="020E0502030303020204" pitchFamily="34" charset="0"/>
              </a:rPr>
              <a:t>a service </a:t>
            </a:r>
            <a:endParaRPr lang="en-US" sz="1800" dirty="0" smtClean="0">
              <a:latin typeface="Candara" panose="020E0502030303020204" pitchFamily="34" charset="0"/>
            </a:endParaRPr>
          </a:p>
          <a:p>
            <a:endParaRPr lang="en-US" sz="1800" dirty="0">
              <a:latin typeface="Candara" panose="020E0502030303020204" pitchFamily="34" charset="0"/>
            </a:endParaRPr>
          </a:p>
          <a:p>
            <a:r>
              <a:rPr lang="en-US" sz="1800" dirty="0">
                <a:latin typeface="Candara" panose="020E0502030303020204" pitchFamily="34" charset="0"/>
              </a:rPr>
              <a:t>The objective of service level management is to ensure customer satisfaction by meeting or </a:t>
            </a:r>
            <a:r>
              <a:rPr lang="en-US" sz="1800" dirty="0" smtClean="0">
                <a:latin typeface="Candara" panose="020E0502030303020204" pitchFamily="34" charset="0"/>
              </a:rPr>
              <a:t>exceeding </a:t>
            </a:r>
            <a:r>
              <a:rPr lang="en-US" sz="1800" dirty="0">
                <a:latin typeface="Candara" panose="020E0502030303020204" pitchFamily="34" charset="0"/>
              </a:rPr>
              <a:t>the commitments made in the SLA and to guide policy management. In addition, it provides </a:t>
            </a:r>
            <a:r>
              <a:rPr lang="en-US" sz="1800" dirty="0" smtClean="0">
                <a:latin typeface="Candara" panose="020E0502030303020204" pitchFamily="34" charset="0"/>
              </a:rPr>
              <a:t>input to </a:t>
            </a:r>
            <a:r>
              <a:rPr lang="en-US" sz="1800" dirty="0">
                <a:latin typeface="Candara" panose="020E0502030303020204" pitchFamily="34" charset="0"/>
              </a:rPr>
              <a:t>the business management system.</a:t>
            </a:r>
            <a:endParaRPr lang="ar-SA" sz="18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cxnSp>
        <p:nvCxnSpPr>
          <p:cNvPr id="164" name="Shape 164"/>
          <p:cNvCxnSpPr/>
          <p:nvPr/>
        </p:nvCxnSpPr>
        <p:spPr>
          <a:xfrm>
            <a:off x="304800" y="7086599"/>
            <a:ext cx="5638800" cy="0"/>
          </a:xfrm>
          <a:prstGeom prst="straightConnector1">
            <a:avLst/>
          </a:prstGeom>
          <a:noFill/>
          <a:ln w="12700" cap="rnd" cmpd="sng">
            <a:solidFill>
              <a:schemeClr val="dk1"/>
            </a:solidFill>
            <a:prstDash val="solid"/>
            <a:miter/>
            <a:headEnd type="none" w="med" len="med"/>
            <a:tailEnd type="none" w="med" len="med"/>
          </a:ln>
        </p:spPr>
      </p:cxnSp>
      <p:sp>
        <p:nvSpPr>
          <p:cNvPr id="165" name="Shape 165"/>
          <p:cNvSpPr txBox="1"/>
          <p:nvPr/>
        </p:nvSpPr>
        <p:spPr>
          <a:xfrm>
            <a:off x="-304800" y="70865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166" name="Shape 166"/>
          <p:cNvSpPr txBox="1"/>
          <p:nvPr/>
        </p:nvSpPr>
        <p:spPr>
          <a:xfrm>
            <a:off x="-304800" y="304799"/>
            <a:ext cx="68580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Traditional </a:t>
            </a:r>
            <a:r>
              <a:rPr lang="en-US" sz="3200" b="1" dirty="0">
                <a:solidFill>
                  <a:srgbClr val="0070C0"/>
                </a:solidFill>
                <a:latin typeface="Candara" panose="020E0502030303020204" pitchFamily="34" charset="0"/>
              </a:rPr>
              <a:t>LAN Configuration</a:t>
            </a:r>
          </a:p>
        </p:txBody>
      </p:sp>
      <p:pic>
        <p:nvPicPr>
          <p:cNvPr id="167" name="Shape 167"/>
          <p:cNvPicPr preferRelativeResize="0"/>
          <p:nvPr/>
        </p:nvPicPr>
        <p:blipFill rotWithShape="1">
          <a:blip r:embed="rId3">
            <a:alphaModFix/>
          </a:blip>
          <a:srcRect/>
          <a:stretch/>
        </p:blipFill>
        <p:spPr>
          <a:xfrm>
            <a:off x="304800" y="914400"/>
            <a:ext cx="5445124" cy="6172199"/>
          </a:xfrm>
          <a:prstGeom prst="rect">
            <a:avLst/>
          </a:prstGeom>
          <a:noFill/>
          <a:ln>
            <a:noFill/>
          </a:ln>
        </p:spPr>
      </p:pic>
      <p:sp>
        <p:nvSpPr>
          <p:cNvPr id="168" name="Shape 168"/>
          <p:cNvSpPr txBox="1"/>
          <p:nvPr/>
        </p:nvSpPr>
        <p:spPr>
          <a:xfrm>
            <a:off x="228600" y="7543799"/>
            <a:ext cx="8150225" cy="7016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One-to-one</a:t>
            </a:r>
            <a:r>
              <a:rPr lang="en-US" sz="2000" dirty="0">
                <a:solidFill>
                  <a:srgbClr val="0070C0"/>
                </a:solidFill>
                <a:latin typeface="Candara" panose="020E0502030303020204" pitchFamily="34" charset="0"/>
              </a:rPr>
              <a:t> </a:t>
            </a:r>
            <a:r>
              <a:rPr lang="en-US" sz="2000" b="1" dirty="0">
                <a:solidFill>
                  <a:srgbClr val="0070C0"/>
                </a:solidFill>
                <a:latin typeface="Candara" panose="020E0502030303020204" pitchFamily="34" charset="0"/>
              </a:rPr>
              <a:t>mapping</a:t>
            </a:r>
            <a:r>
              <a:rPr lang="en-US" sz="2000" dirty="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between </a:t>
            </a:r>
            <a:r>
              <a:rPr lang="en-US" sz="2000" b="1" dirty="0">
                <a:solidFill>
                  <a:srgbClr val="669900"/>
                </a:solidFill>
                <a:latin typeface="Candara" panose="020E0502030303020204" pitchFamily="34" charset="0"/>
              </a:rPr>
              <a:t>physical</a:t>
            </a:r>
            <a:r>
              <a:rPr lang="en-US" sz="2000" dirty="0">
                <a:solidFill>
                  <a:srgbClr val="669900"/>
                </a:solidFill>
                <a:latin typeface="Candara" panose="020E0502030303020204" pitchFamily="34" charset="0"/>
              </a:rPr>
              <a:t> </a:t>
            </a:r>
            <a:r>
              <a:rPr lang="en-US" sz="2000" dirty="0">
                <a:solidFill>
                  <a:schemeClr val="dk1"/>
                </a:solidFill>
                <a:latin typeface="Candara" panose="020E0502030303020204" pitchFamily="34" charset="0"/>
              </a:rPr>
              <a:t>and </a:t>
            </a:r>
            <a:r>
              <a:rPr lang="en-US" sz="2000" b="1" dirty="0" smtClean="0">
                <a:solidFill>
                  <a:srgbClr val="669900"/>
                </a:solidFill>
                <a:latin typeface="Candara" panose="020E0502030303020204" pitchFamily="34" charset="0"/>
              </a:rPr>
              <a:t>logical</a:t>
            </a:r>
            <a:r>
              <a:rPr lang="en-US" sz="2000" dirty="0">
                <a:solidFill>
                  <a:srgbClr val="669900"/>
                </a:solidFill>
                <a:latin typeface="Candara" panose="020E0502030303020204" pitchFamily="34" charset="0"/>
              </a:rPr>
              <a:t> </a:t>
            </a:r>
            <a:r>
              <a:rPr lang="en-US" sz="2000" dirty="0" smtClean="0">
                <a:solidFill>
                  <a:schemeClr val="dk1"/>
                </a:solidFill>
                <a:latin typeface="Candara" panose="020E0502030303020204" pitchFamily="34" charset="0"/>
              </a:rPr>
              <a:t>configuration</a:t>
            </a:r>
            <a:endParaRPr lang="en-US" sz="2000" dirty="0">
              <a:solidFill>
                <a:schemeClr val="dk1"/>
              </a:solidFill>
              <a:latin typeface="Candara" panose="020E0502030303020204" pitchFamily="34" charset="0"/>
            </a:endParaRPr>
          </a:p>
        </p:txBody>
      </p:sp>
      <p:cxnSp>
        <p:nvCxnSpPr>
          <p:cNvPr id="172" name="Shape 172"/>
          <p:cNvCxnSpPr/>
          <p:nvPr/>
        </p:nvCxnSpPr>
        <p:spPr>
          <a:xfrm>
            <a:off x="228600"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173" name="Shape 173"/>
          <p:cNvSpPr txBox="1"/>
          <p:nvPr/>
        </p:nvSpPr>
        <p:spPr>
          <a:xfrm>
            <a:off x="228601"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2" name="Rectangle 1"/>
          <p:cNvSpPr/>
          <p:nvPr/>
        </p:nvSpPr>
        <p:spPr>
          <a:xfrm>
            <a:off x="5943600" y="579395"/>
            <a:ext cx="6096000" cy="3139321"/>
          </a:xfrm>
          <a:prstGeom prst="rect">
            <a:avLst/>
          </a:prstGeom>
        </p:spPr>
        <p:txBody>
          <a:bodyPr>
            <a:spAutoFit/>
          </a:bodyPr>
          <a:lstStyle/>
          <a:p>
            <a:r>
              <a:rPr lang="en-US" sz="1800" dirty="0">
                <a:latin typeface="Candara" panose="020E0502030303020204" pitchFamily="34" charset="0"/>
              </a:rPr>
              <a:t>Figure 11.2 shows the </a:t>
            </a:r>
            <a:r>
              <a:rPr lang="en-US" sz="1800" b="1" dirty="0">
                <a:solidFill>
                  <a:srgbClr val="669900"/>
                </a:solidFill>
                <a:latin typeface="Candara" panose="020E0502030303020204" pitchFamily="34" charset="0"/>
              </a:rPr>
              <a:t>physical configuration </a:t>
            </a:r>
            <a:r>
              <a:rPr lang="en-US" sz="1800" dirty="0">
                <a:latin typeface="Candara" panose="020E0502030303020204" pitchFamily="34" charset="0"/>
              </a:rPr>
              <a:t>of a conventional LAN. The router in the figure can be </a:t>
            </a:r>
            <a:r>
              <a:rPr lang="en-US" sz="1800" b="1" dirty="0">
                <a:latin typeface="Candara" panose="020E0502030303020204" pitchFamily="34" charset="0"/>
              </a:rPr>
              <a:t>visualized</a:t>
            </a:r>
            <a:r>
              <a:rPr lang="en-US" sz="1800" dirty="0">
                <a:latin typeface="Candara" panose="020E0502030303020204" pitchFamily="34" charset="0"/>
              </a:rPr>
              <a:t> as part of a backbone (not shown). There are </a:t>
            </a:r>
            <a:r>
              <a:rPr lang="en-US" sz="1800" dirty="0">
                <a:solidFill>
                  <a:srgbClr val="CC6600"/>
                </a:solidFill>
                <a:latin typeface="Candara" panose="020E0502030303020204" pitchFamily="34" charset="0"/>
              </a:rPr>
              <a:t>two LAN segments </a:t>
            </a:r>
            <a:r>
              <a:rPr lang="en-US" sz="1800" dirty="0">
                <a:latin typeface="Candara" panose="020E0502030303020204" pitchFamily="34" charset="0"/>
              </a:rPr>
              <a:t>connected to the router, Segment A and Segment B. They are physically connected to two </a:t>
            </a:r>
            <a:r>
              <a:rPr lang="en-US" sz="1800" b="1" dirty="0">
                <a:latin typeface="Candara" panose="020E0502030303020204" pitchFamily="34" charset="0"/>
              </a:rPr>
              <a:t>physical ports </a:t>
            </a:r>
            <a:r>
              <a:rPr lang="en-US" sz="1800" dirty="0">
                <a:latin typeface="Candara" panose="020E0502030303020204" pitchFamily="34" charset="0"/>
              </a:rPr>
              <a:t>in the router. They are </a:t>
            </a:r>
            <a:r>
              <a:rPr lang="en-US" sz="1800" b="1" dirty="0">
                <a:latin typeface="Candara" panose="020E0502030303020204" pitchFamily="34" charset="0"/>
              </a:rPr>
              <a:t>identified</a:t>
            </a:r>
            <a:r>
              <a:rPr lang="en-US" sz="1800" dirty="0">
                <a:latin typeface="Candara" panose="020E0502030303020204" pitchFamily="34" charset="0"/>
              </a:rPr>
              <a:t> as Port A and Port B, corresponding to Segment A and Segment B, respectively. Both LANs are </a:t>
            </a:r>
            <a:r>
              <a:rPr lang="en-US" sz="1800" b="1" dirty="0">
                <a:latin typeface="Candara" panose="020E0502030303020204" pitchFamily="34" charset="0"/>
              </a:rPr>
              <a:t>Ethernet LANs </a:t>
            </a:r>
            <a:r>
              <a:rPr lang="en-US" sz="1800" dirty="0">
                <a:latin typeface="Candara" panose="020E0502030303020204" pitchFamily="34" charset="0"/>
              </a:rPr>
              <a:t>and use </a:t>
            </a:r>
            <a:r>
              <a:rPr lang="en-US" sz="1800" b="1" dirty="0">
                <a:latin typeface="Candara" panose="020E0502030303020204" pitchFamily="34" charset="0"/>
              </a:rPr>
              <a:t>hub configuration</a:t>
            </a:r>
            <a:r>
              <a:rPr lang="en-US" sz="1800" dirty="0">
                <a:latin typeface="Candara" panose="020E0502030303020204" pitchFamily="34" charset="0"/>
              </a:rPr>
              <a:t>. </a:t>
            </a:r>
            <a:r>
              <a:rPr lang="en-US" sz="1800" dirty="0">
                <a:solidFill>
                  <a:srgbClr val="CC6600"/>
                </a:solidFill>
                <a:latin typeface="Candara" panose="020E0502030303020204" pitchFamily="34" charset="0"/>
              </a:rPr>
              <a:t>Two hosts</a:t>
            </a:r>
            <a:r>
              <a:rPr lang="en-US" sz="1800" dirty="0">
                <a:latin typeface="Candara" panose="020E0502030303020204" pitchFamily="34" charset="0"/>
              </a:rPr>
              <a:t>, A 1 and A2, are connected to Hub 1 on LAN segment A and two hosts, B1 and B2, are connected to Hub 2 on LAN Segment B.</a:t>
            </a:r>
          </a:p>
        </p:txBody>
      </p:sp>
      <p:sp>
        <p:nvSpPr>
          <p:cNvPr id="3" name="Rectangle 2"/>
          <p:cNvSpPr/>
          <p:nvPr/>
        </p:nvSpPr>
        <p:spPr>
          <a:xfrm>
            <a:off x="5559424" y="4718700"/>
            <a:ext cx="6096000" cy="1754326"/>
          </a:xfrm>
          <a:prstGeom prst="rect">
            <a:avLst/>
          </a:prstGeom>
        </p:spPr>
        <p:txBody>
          <a:bodyPr>
            <a:spAutoFit/>
          </a:bodyPr>
          <a:lstStyle/>
          <a:p>
            <a:r>
              <a:rPr lang="en-US" sz="1800" dirty="0">
                <a:latin typeface="Candara" panose="020E0502030303020204" pitchFamily="34" charset="0"/>
              </a:rPr>
              <a:t>Figure 1 1 .3 shows the </a:t>
            </a:r>
            <a:r>
              <a:rPr lang="en-US" sz="1800" b="1" dirty="0">
                <a:solidFill>
                  <a:srgbClr val="669900"/>
                </a:solidFill>
                <a:latin typeface="Candara" panose="020E0502030303020204" pitchFamily="34" charset="0"/>
              </a:rPr>
              <a:t>logical configuration </a:t>
            </a:r>
            <a:r>
              <a:rPr lang="en-US" sz="1800" dirty="0">
                <a:latin typeface="Candara" panose="020E0502030303020204" pitchFamily="34" charset="0"/>
              </a:rPr>
              <a:t>for Figure 1 1 .2. The logical configuration is what the </a:t>
            </a:r>
            <a:r>
              <a:rPr lang="en-US" sz="1800" b="1" dirty="0">
                <a:solidFill>
                  <a:srgbClr val="669900"/>
                </a:solidFill>
                <a:latin typeface="Candara" panose="020E0502030303020204" pitchFamily="34" charset="0"/>
              </a:rPr>
              <a:t>autodiscovery process </a:t>
            </a:r>
            <a:r>
              <a:rPr lang="en-US" sz="1800" dirty="0">
                <a:latin typeface="Candara" panose="020E0502030303020204" pitchFamily="34" charset="0"/>
              </a:rPr>
              <a:t>detects. It is very similar to the physical configuration. </a:t>
            </a:r>
          </a:p>
          <a:p>
            <a:r>
              <a:rPr lang="en-US" sz="1800" dirty="0">
                <a:latin typeface="Candara" panose="020E0502030303020204" pitchFamily="34" charset="0"/>
              </a:rPr>
              <a:t>Segment A corresponds to LAN on Hub 1 with the hosts A 1 and A2. It is easy to conceptually visualize this and easy to configure.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cxnSp>
        <p:nvCxnSpPr>
          <p:cNvPr id="178" name="Shape 178"/>
          <p:cNvCxnSpPr/>
          <p:nvPr/>
        </p:nvCxnSpPr>
        <p:spPr>
          <a:xfrm>
            <a:off x="171450" y="6751635"/>
            <a:ext cx="4961338" cy="0"/>
          </a:xfrm>
          <a:prstGeom prst="straightConnector1">
            <a:avLst/>
          </a:prstGeom>
          <a:noFill/>
          <a:ln w="12700" cap="rnd" cmpd="sng">
            <a:solidFill>
              <a:schemeClr val="dk1"/>
            </a:solidFill>
            <a:prstDash val="solid"/>
            <a:miter/>
            <a:headEnd type="none" w="med" len="med"/>
            <a:tailEnd type="none" w="med" len="med"/>
          </a:ln>
        </p:spPr>
      </p:cxnSp>
      <p:sp>
        <p:nvSpPr>
          <p:cNvPr id="179" name="Shape 179"/>
          <p:cNvSpPr txBox="1"/>
          <p:nvPr/>
        </p:nvSpPr>
        <p:spPr>
          <a:xfrm>
            <a:off x="-209550" y="6931021"/>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180" name="Shape 180"/>
          <p:cNvSpPr txBox="1"/>
          <p:nvPr/>
        </p:nvSpPr>
        <p:spPr>
          <a:xfrm>
            <a:off x="171450" y="304799"/>
            <a:ext cx="5562600"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Virtual LAN Configuration</a:t>
            </a:r>
          </a:p>
        </p:txBody>
      </p:sp>
      <p:sp>
        <p:nvSpPr>
          <p:cNvPr id="181" name="Shape 181"/>
          <p:cNvSpPr txBox="1"/>
          <p:nvPr/>
        </p:nvSpPr>
        <p:spPr>
          <a:xfrm>
            <a:off x="171451" y="7467599"/>
            <a:ext cx="5492749" cy="7016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dirty="0">
                <a:solidFill>
                  <a:srgbClr val="669900"/>
                </a:solidFill>
                <a:latin typeface="Candara" panose="020E0502030303020204" pitchFamily="34" charset="0"/>
              </a:rPr>
              <a:t>Physical </a:t>
            </a:r>
            <a:r>
              <a:rPr lang="en-US" sz="2000" dirty="0">
                <a:solidFill>
                  <a:schemeClr val="dk1"/>
                </a:solidFill>
                <a:latin typeface="Candara" panose="020E0502030303020204" pitchFamily="34" charset="0"/>
              </a:rPr>
              <a:t>and </a:t>
            </a:r>
            <a:r>
              <a:rPr lang="en-US" sz="2000" dirty="0">
                <a:solidFill>
                  <a:srgbClr val="669900"/>
                </a:solidFill>
                <a:latin typeface="Candara" panose="020E0502030303020204" pitchFamily="34" charset="0"/>
              </a:rPr>
              <a:t>logical configurations </a:t>
            </a:r>
            <a:r>
              <a:rPr lang="en-US" sz="2000" b="1" dirty="0">
                <a:solidFill>
                  <a:schemeClr val="dk1"/>
                </a:solidFill>
                <a:latin typeface="Candara" panose="020E0502030303020204" pitchFamily="34" charset="0"/>
              </a:rPr>
              <a:t>different</a:t>
            </a:r>
          </a:p>
          <a:p>
            <a:pPr>
              <a:buClr>
                <a:schemeClr val="dk1"/>
              </a:buClr>
              <a:buSzPct val="100000"/>
              <a:buFont typeface="Arial"/>
              <a:buChar char="•"/>
            </a:pPr>
            <a:r>
              <a:rPr lang="en-US" sz="2000" dirty="0">
                <a:solidFill>
                  <a:schemeClr val="dk1"/>
                </a:solidFill>
                <a:latin typeface="Candara" panose="020E0502030303020204" pitchFamily="34" charset="0"/>
              </a:rPr>
              <a:t> Physical location obtained from </a:t>
            </a:r>
            <a:r>
              <a:rPr lang="en-US" sz="2000" b="1" dirty="0">
                <a:solidFill>
                  <a:schemeClr val="dk1"/>
                </a:solidFill>
                <a:latin typeface="Candara" panose="020E0502030303020204" pitchFamily="34" charset="0"/>
              </a:rPr>
              <a:t>System group</a:t>
            </a:r>
          </a:p>
        </p:txBody>
      </p:sp>
      <p:pic>
        <p:nvPicPr>
          <p:cNvPr id="182" name="Shape 182"/>
          <p:cNvPicPr preferRelativeResize="0"/>
          <p:nvPr/>
        </p:nvPicPr>
        <p:blipFill rotWithShape="1">
          <a:blip r:embed="rId3">
            <a:alphaModFix/>
          </a:blip>
          <a:srcRect/>
          <a:stretch/>
        </p:blipFill>
        <p:spPr>
          <a:xfrm>
            <a:off x="323850" y="990600"/>
            <a:ext cx="4885415" cy="2473325"/>
          </a:xfrm>
          <a:prstGeom prst="rect">
            <a:avLst/>
          </a:prstGeom>
          <a:noFill/>
          <a:ln>
            <a:noFill/>
          </a:ln>
        </p:spPr>
      </p:pic>
      <p:pic>
        <p:nvPicPr>
          <p:cNvPr id="183" name="Shape 183"/>
          <p:cNvPicPr preferRelativeResize="0"/>
          <p:nvPr/>
        </p:nvPicPr>
        <p:blipFill rotWithShape="1">
          <a:blip r:embed="rId4">
            <a:alphaModFix/>
          </a:blip>
          <a:srcRect/>
          <a:stretch/>
        </p:blipFill>
        <p:spPr>
          <a:xfrm>
            <a:off x="552450" y="3886199"/>
            <a:ext cx="4580338" cy="2686051"/>
          </a:xfrm>
          <a:prstGeom prst="rect">
            <a:avLst/>
          </a:prstGeom>
          <a:noFill/>
          <a:ln>
            <a:noFill/>
          </a:ln>
        </p:spPr>
      </p:pic>
      <p:cxnSp>
        <p:nvCxnSpPr>
          <p:cNvPr id="187" name="Shape 187"/>
          <p:cNvCxnSpPr/>
          <p:nvPr/>
        </p:nvCxnSpPr>
        <p:spPr>
          <a:xfrm>
            <a:off x="171450" y="304799"/>
            <a:ext cx="5638800" cy="0"/>
          </a:xfrm>
          <a:prstGeom prst="straightConnector1">
            <a:avLst/>
          </a:prstGeom>
          <a:noFill/>
          <a:ln w="12700" cap="rnd" cmpd="sng">
            <a:solidFill>
              <a:schemeClr val="dk1"/>
            </a:solidFill>
            <a:prstDash val="solid"/>
            <a:miter/>
            <a:headEnd type="none" w="med" len="med"/>
            <a:tailEnd type="none" w="med" len="med"/>
          </a:ln>
        </p:spPr>
      </p:cxnSp>
      <p:sp>
        <p:nvSpPr>
          <p:cNvPr id="188" name="Shape 188"/>
          <p:cNvSpPr txBox="1"/>
          <p:nvPr/>
        </p:nvSpPr>
        <p:spPr>
          <a:xfrm>
            <a:off x="171451" y="0"/>
            <a:ext cx="5714999" cy="461961"/>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11		     	          Network Management Applications</a:t>
            </a:r>
          </a:p>
          <a:p>
            <a:endParaRPr sz="1200" dirty="0">
              <a:solidFill>
                <a:schemeClr val="dk1"/>
              </a:solidFill>
              <a:latin typeface="Candara" panose="020E0502030303020204" pitchFamily="34" charset="0"/>
            </a:endParaRPr>
          </a:p>
        </p:txBody>
      </p:sp>
      <p:sp>
        <p:nvSpPr>
          <p:cNvPr id="13" name="TextBox 12"/>
          <p:cNvSpPr txBox="1"/>
          <p:nvPr/>
        </p:nvSpPr>
        <p:spPr>
          <a:xfrm>
            <a:off x="5530850" y="361947"/>
            <a:ext cx="6489700" cy="7725192"/>
          </a:xfrm>
          <a:prstGeom prst="rect">
            <a:avLst/>
          </a:prstGeom>
          <a:noFill/>
        </p:spPr>
        <p:txBody>
          <a:bodyPr wrap="square" rtlCol="0">
            <a:spAutoFit/>
          </a:bodyPr>
          <a:lstStyle/>
          <a:p>
            <a:r>
              <a:rPr lang="en-US" sz="1600" dirty="0" smtClean="0">
                <a:latin typeface="Candara" panose="020E0502030303020204" pitchFamily="34" charset="0"/>
              </a:rPr>
              <a:t>Let </a:t>
            </a:r>
            <a:r>
              <a:rPr lang="en-US" sz="1600" dirty="0">
                <a:latin typeface="Candara" panose="020E0502030303020204" pitchFamily="34" charset="0"/>
              </a:rPr>
              <a:t>us now contrast </a:t>
            </a:r>
            <a:r>
              <a:rPr lang="en-US" sz="1600" b="1" dirty="0">
                <a:latin typeface="Candara" panose="020E0502030303020204" pitchFamily="34" charset="0"/>
              </a:rPr>
              <a:t>Figure 11.2 </a:t>
            </a:r>
            <a:r>
              <a:rPr lang="en-US" sz="1600" dirty="0">
                <a:latin typeface="Candara" panose="020E0502030303020204" pitchFamily="34" charset="0"/>
              </a:rPr>
              <a:t>with </a:t>
            </a:r>
            <a:r>
              <a:rPr lang="en-US" sz="1600" b="1" dirty="0">
                <a:latin typeface="Candara" panose="020E0502030303020204" pitchFamily="34" charset="0"/>
              </a:rPr>
              <a:t>Figure 1 1.4</a:t>
            </a:r>
            <a:r>
              <a:rPr lang="en-US" sz="1600" dirty="0">
                <a:latin typeface="Candara" panose="020E0502030303020204" pitchFamily="34" charset="0"/>
              </a:rPr>
              <a:t>, which shows the </a:t>
            </a:r>
            <a:r>
              <a:rPr lang="en-US" sz="1600" b="1" dirty="0">
                <a:solidFill>
                  <a:srgbClr val="669900"/>
                </a:solidFill>
                <a:latin typeface="Candara" panose="020E0502030303020204" pitchFamily="34" charset="0"/>
              </a:rPr>
              <a:t>physical configuration </a:t>
            </a:r>
            <a:r>
              <a:rPr lang="en-US" sz="1600" dirty="0">
                <a:latin typeface="Candara" panose="020E0502030303020204" pitchFamily="34" charset="0"/>
              </a:rPr>
              <a:t>of </a:t>
            </a:r>
            <a:r>
              <a:rPr lang="en-US" sz="1600" dirty="0" smtClean="0">
                <a:solidFill>
                  <a:srgbClr val="CC6600"/>
                </a:solidFill>
                <a:latin typeface="Candara" panose="020E0502030303020204" pitchFamily="34" charset="0"/>
              </a:rPr>
              <a:t>two virtual </a:t>
            </a:r>
            <a:r>
              <a:rPr lang="en-US" sz="1600" dirty="0">
                <a:solidFill>
                  <a:srgbClr val="CC6600"/>
                </a:solidFill>
                <a:latin typeface="Candara" panose="020E0502030303020204" pitchFamily="34" charset="0"/>
              </a:rPr>
              <a:t>LANs (VLAN). </a:t>
            </a:r>
            <a:r>
              <a:rPr lang="en-US" sz="1600" dirty="0">
                <a:latin typeface="Candara" panose="020E0502030303020204" pitchFamily="34" charset="0"/>
              </a:rPr>
              <a:t>We notice that only </a:t>
            </a:r>
            <a:r>
              <a:rPr lang="en-US" sz="1600" b="1" dirty="0">
                <a:latin typeface="Candara" panose="020E0502030303020204" pitchFamily="34" charset="0"/>
              </a:rPr>
              <a:t>one physical port</a:t>
            </a:r>
            <a:r>
              <a:rPr lang="en-US" sz="1600" dirty="0">
                <a:latin typeface="Candara" panose="020E0502030303020204" pitchFamily="34" charset="0"/>
              </a:rPr>
              <a:t>, Port A, is used in the router, not two </a:t>
            </a:r>
            <a:r>
              <a:rPr lang="en-US" sz="1600" dirty="0" smtClean="0">
                <a:latin typeface="Candara" panose="020E0502030303020204" pitchFamily="34" charset="0"/>
              </a:rPr>
              <a:t>as in </a:t>
            </a:r>
            <a:r>
              <a:rPr lang="en-US" sz="1600" dirty="0">
                <a:latin typeface="Candara" panose="020E0502030303020204" pitchFamily="34" charset="0"/>
              </a:rPr>
              <a:t>the case of a traditional LAN. Hosts A 1 and A2 are configured to be on VLAN 1, and hosts B1 </a:t>
            </a:r>
            <a:r>
              <a:rPr lang="en-US" sz="1600" dirty="0" smtClean="0">
                <a:latin typeface="Candara" panose="020E0502030303020204" pitchFamily="34" charset="0"/>
              </a:rPr>
              <a:t>and B2 </a:t>
            </a:r>
            <a:r>
              <a:rPr lang="en-US" sz="1600" dirty="0">
                <a:latin typeface="Candara" panose="020E0502030303020204" pitchFamily="34" charset="0"/>
              </a:rPr>
              <a:t>are configured to be on VLAN 2. Although VLAN grouping can be done on different criteria, </a:t>
            </a:r>
            <a:r>
              <a:rPr lang="en-US" sz="1600" dirty="0" smtClean="0">
                <a:latin typeface="Candara" panose="020E0502030303020204" pitchFamily="34" charset="0"/>
              </a:rPr>
              <a:t>let us </a:t>
            </a:r>
            <a:r>
              <a:rPr lang="en-US" sz="1600" dirty="0">
                <a:latin typeface="Candara" panose="020E0502030303020204" pitchFamily="34" charset="0"/>
              </a:rPr>
              <a:t>assume that it is done on port basis on the switch. Thus, the two ports marked Segment A on </a:t>
            </a:r>
            <a:r>
              <a:rPr lang="en-US" sz="1600" dirty="0" smtClean="0">
                <a:latin typeface="Candara" panose="020E0502030303020204" pitchFamily="34" charset="0"/>
              </a:rPr>
              <a:t>the switch </a:t>
            </a:r>
            <a:r>
              <a:rPr lang="en-US" sz="1600" dirty="0">
                <a:latin typeface="Candara" panose="020E0502030303020204" pitchFamily="34" charset="0"/>
              </a:rPr>
              <a:t>are grouped as VLAN 1. The other two ports, marked Segment B, are grouped as VLAN </a:t>
            </a:r>
            <a:r>
              <a:rPr lang="en-US" sz="1600" dirty="0" smtClean="0">
                <a:latin typeface="Candara" panose="020E0502030303020204" pitchFamily="34" charset="0"/>
              </a:rPr>
              <a:t>2. Thus</a:t>
            </a:r>
            <a:r>
              <a:rPr lang="en-US" sz="1600" dirty="0">
                <a:latin typeface="Candara" panose="020E0502030303020204" pitchFamily="34" charset="0"/>
              </a:rPr>
              <a:t>, Segment A corresponds to VLAN 1 and Segment B corresponds to VLAN 2. </a:t>
            </a:r>
            <a:r>
              <a:rPr lang="en-US" sz="1600" b="1" dirty="0">
                <a:latin typeface="Candara" panose="020E0502030303020204" pitchFamily="34" charset="0"/>
              </a:rPr>
              <a:t>We observe </a:t>
            </a:r>
            <a:r>
              <a:rPr lang="en-US" sz="1600" b="1" dirty="0" smtClean="0">
                <a:latin typeface="Candara" panose="020E0502030303020204" pitchFamily="34" charset="0"/>
              </a:rPr>
              <a:t>that VLAN </a:t>
            </a:r>
            <a:r>
              <a:rPr lang="en-US" sz="1600" b="1" dirty="0">
                <a:latin typeface="Candara" panose="020E0502030303020204" pitchFamily="34" charset="0"/>
              </a:rPr>
              <a:t>1 and VLAN 2 are spread across the two physical hubs, Hub 1 and Hub 2</a:t>
            </a:r>
            <a:r>
              <a:rPr lang="en-US" sz="1600" dirty="0">
                <a:latin typeface="Candara" panose="020E0502030303020204" pitchFamily="34" charset="0"/>
              </a:rPr>
              <a:t>. With a </a:t>
            </a:r>
            <a:r>
              <a:rPr lang="en-US" sz="1600" b="1" dirty="0">
                <a:solidFill>
                  <a:srgbClr val="CC6600"/>
                </a:solidFill>
                <a:latin typeface="Candara" panose="020E0502030303020204" pitchFamily="34" charset="0"/>
              </a:rPr>
              <a:t>layer-2 </a:t>
            </a:r>
            <a:r>
              <a:rPr lang="en-US" sz="1600" b="1" dirty="0" smtClean="0">
                <a:solidFill>
                  <a:srgbClr val="CC6600"/>
                </a:solidFill>
                <a:latin typeface="Candara" panose="020E0502030303020204" pitchFamily="34" charset="0"/>
              </a:rPr>
              <a:t>bridged network</a:t>
            </a:r>
            <a:r>
              <a:rPr lang="en-US" sz="1600" dirty="0">
                <a:latin typeface="Candara" panose="020E0502030303020204" pitchFamily="34" charset="0"/>
              </a:rPr>
              <a:t>, the VLAN network is efficient. As IEEE 802.3 standards are established and widely </a:t>
            </a:r>
            <a:r>
              <a:rPr lang="en-US" sz="1600" dirty="0" smtClean="0">
                <a:latin typeface="Candara" panose="020E0502030303020204" pitchFamily="34" charset="0"/>
              </a:rPr>
              <a:t>adopted, this </a:t>
            </a:r>
            <a:r>
              <a:rPr lang="en-US" sz="1600" dirty="0">
                <a:latin typeface="Candara" panose="020E0502030303020204" pitchFamily="34" charset="0"/>
              </a:rPr>
              <a:t>configuration has been deployed more and more, along with a backbone </a:t>
            </a:r>
            <a:r>
              <a:rPr lang="en-US" sz="1600" dirty="0" smtClean="0">
                <a:latin typeface="Candara" panose="020E0502030303020204" pitchFamily="34" charset="0"/>
              </a:rPr>
              <a:t>network. </a:t>
            </a:r>
          </a:p>
          <a:p>
            <a:endParaRPr lang="en-US" sz="1600" dirty="0">
              <a:latin typeface="Candara" panose="020E0502030303020204" pitchFamily="34" charset="0"/>
            </a:endParaRPr>
          </a:p>
          <a:p>
            <a:r>
              <a:rPr lang="en-US" sz="1600" dirty="0" smtClean="0">
                <a:latin typeface="Candara" panose="020E0502030303020204" pitchFamily="34" charset="0"/>
              </a:rPr>
              <a:t>The </a:t>
            </a:r>
            <a:r>
              <a:rPr lang="en-US" sz="1600" b="1" dirty="0">
                <a:solidFill>
                  <a:srgbClr val="669900"/>
                </a:solidFill>
                <a:latin typeface="Candara" panose="020E0502030303020204" pitchFamily="34" charset="0"/>
              </a:rPr>
              <a:t>logical view </a:t>
            </a:r>
            <a:r>
              <a:rPr lang="en-US" sz="1600" dirty="0">
                <a:latin typeface="Candara" panose="020E0502030303020204" pitchFamily="34" charset="0"/>
              </a:rPr>
              <a:t>of the physical VLAN configuration shown in Figure 11.4 is presented </a:t>
            </a:r>
            <a:r>
              <a:rPr lang="en-US" sz="1600" dirty="0" smtClean="0">
                <a:latin typeface="Candara" panose="020E0502030303020204" pitchFamily="34" charset="0"/>
              </a:rPr>
              <a:t>in </a:t>
            </a:r>
            <a:r>
              <a:rPr lang="en-US" sz="1600" b="1" dirty="0" smtClean="0">
                <a:latin typeface="Candara" panose="020E0502030303020204" pitchFamily="34" charset="0"/>
              </a:rPr>
              <a:t>Figure </a:t>
            </a:r>
            <a:r>
              <a:rPr lang="en-US" sz="1600" b="1" dirty="0">
                <a:latin typeface="Candara" panose="020E0502030303020204" pitchFamily="34" charset="0"/>
              </a:rPr>
              <a:t>11.5</a:t>
            </a:r>
            <a:r>
              <a:rPr lang="en-US" sz="1600" dirty="0">
                <a:latin typeface="Candara" panose="020E0502030303020204" pitchFamily="34" charset="0"/>
              </a:rPr>
              <a:t>. We see that Hosts A 1 and A2 still belong to Segment A, but are on different hubs. </a:t>
            </a:r>
            <a:r>
              <a:rPr lang="en-US" sz="1600" dirty="0" smtClean="0">
                <a:latin typeface="Candara" panose="020E0502030303020204" pitchFamily="34" charset="0"/>
              </a:rPr>
              <a:t>Likewise, Hosts </a:t>
            </a:r>
            <a:r>
              <a:rPr lang="en-US" sz="1600" dirty="0">
                <a:latin typeface="Candara" panose="020E0502030303020204" pitchFamily="34" charset="0"/>
              </a:rPr>
              <a:t>B1 and B2 belong to Segment B. The autodiscovery process would not detect the physical </a:t>
            </a:r>
            <a:r>
              <a:rPr lang="en-US" sz="1600" dirty="0" smtClean="0">
                <a:latin typeface="Candara" panose="020E0502030303020204" pitchFamily="34" charset="0"/>
              </a:rPr>
              <a:t>hubs that </a:t>
            </a:r>
            <a:r>
              <a:rPr lang="en-US" sz="1600" dirty="0">
                <a:latin typeface="Candara" panose="020E0502030303020204" pitchFamily="34" charset="0"/>
              </a:rPr>
              <a:t>are identified in Figure 11.5. In many situations, the switch would also be transparent, as there </a:t>
            </a:r>
            <a:r>
              <a:rPr lang="en-US" sz="1600" dirty="0" smtClean="0">
                <a:latin typeface="Candara" panose="020E0502030303020204" pitchFamily="34" charset="0"/>
              </a:rPr>
              <a:t>are no </a:t>
            </a:r>
            <a:r>
              <a:rPr lang="en-US" sz="1600" dirty="0">
                <a:latin typeface="Candara" panose="020E0502030303020204" pitchFamily="34" charset="0"/>
              </a:rPr>
              <a:t>IP addresses associated with switch ports. Consequently, it would be harder to associate the </a:t>
            </a:r>
            <a:r>
              <a:rPr lang="en-US" sz="1600" dirty="0" smtClean="0">
                <a:latin typeface="Candara" panose="020E0502030303020204" pitchFamily="34" charset="0"/>
              </a:rPr>
              <a:t>logical configuration </a:t>
            </a:r>
            <a:r>
              <a:rPr lang="en-US" sz="1600" dirty="0">
                <a:latin typeface="Candara" panose="020E0502030303020204" pitchFamily="34" charset="0"/>
              </a:rPr>
              <a:t>with the physical configuration.</a:t>
            </a:r>
          </a:p>
          <a:p>
            <a:endParaRPr lang="en-US" sz="1600" dirty="0" smtClean="0">
              <a:latin typeface="Candara" panose="020E0502030303020204" pitchFamily="34" charset="0"/>
            </a:endParaRPr>
          </a:p>
          <a:p>
            <a:r>
              <a:rPr lang="en-US" sz="1600" dirty="0" smtClean="0">
                <a:latin typeface="Candara" panose="020E0502030303020204" pitchFamily="34" charset="0"/>
              </a:rPr>
              <a:t>In </a:t>
            </a:r>
            <a:r>
              <a:rPr lang="en-US" sz="1600" dirty="0">
                <a:latin typeface="Candara" panose="020E0502030303020204" pitchFamily="34" charset="0"/>
              </a:rPr>
              <a:t>the example above, we talked about grouping of VLAN based on the ports on the switches. </a:t>
            </a:r>
            <a:r>
              <a:rPr lang="en-US" sz="1600" dirty="0" smtClean="0">
                <a:latin typeface="Candara" panose="020E0502030303020204" pitchFamily="34" charset="0"/>
              </a:rPr>
              <a:t>We could </a:t>
            </a:r>
            <a:r>
              <a:rPr lang="en-US" sz="1600" dirty="0">
                <a:latin typeface="Candara" panose="020E0502030303020204" pitchFamily="34" charset="0"/>
              </a:rPr>
              <a:t>also group VLAN based on MAC address, IP address, or protocol type. Grouping by IP </a:t>
            </a:r>
            <a:r>
              <a:rPr lang="en-US" sz="1600" dirty="0" smtClean="0">
                <a:latin typeface="Candara" panose="020E0502030303020204" pitchFamily="34" charset="0"/>
              </a:rPr>
              <a:t>address has </a:t>
            </a:r>
            <a:r>
              <a:rPr lang="en-US" sz="1600" dirty="0">
                <a:latin typeface="Candara" panose="020E0502030303020204" pitchFamily="34" charset="0"/>
              </a:rPr>
              <a:t>some benefits in the management of VLAN network. The logical grouping of components </a:t>
            </a:r>
            <a:r>
              <a:rPr lang="en-US" sz="1600" dirty="0" smtClean="0">
                <a:latin typeface="Candara" panose="020E0502030303020204" pitchFamily="34" charset="0"/>
              </a:rPr>
              <a:t>based on </a:t>
            </a:r>
            <a:r>
              <a:rPr lang="en-US" sz="1600" dirty="0">
                <a:latin typeface="Candara" panose="020E0502030303020204" pitchFamily="34" charset="0"/>
              </a:rPr>
              <a:t>IP network segments makes sense. In addition, as a policy the sysLocation entity in a system </a:t>
            </a:r>
            <a:r>
              <a:rPr lang="en-US" sz="1600" dirty="0" smtClean="0">
                <a:latin typeface="Candara" panose="020E0502030303020204" pitchFamily="34" charset="0"/>
              </a:rPr>
              <a:t>group should </a:t>
            </a:r>
            <a:r>
              <a:rPr lang="en-US" sz="1600" dirty="0">
                <a:latin typeface="Candara" panose="020E0502030303020204" pitchFamily="34" charset="0"/>
              </a:rPr>
              <a:t>be filled in for easier management.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TotalTime>
  <Words>11172</Words>
  <Application>Microsoft Office PowerPoint</Application>
  <PresentationFormat>Custom</PresentationFormat>
  <Paragraphs>1061</Paragraphs>
  <Slides>70</Slides>
  <Notes>68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Candara</vt:lpstr>
      <vt:lpstr>Times New Roman</vt:lpstr>
      <vt:lpstr>Wingdings</vt:lpstr>
      <vt:lpstr>Office Theme</vt:lpstr>
      <vt:lpstr>Chapter 11</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creator>dell</dc:creator>
  <cp:lastModifiedBy>7781</cp:lastModifiedBy>
  <cp:revision>81</cp:revision>
  <dcterms:modified xsi:type="dcterms:W3CDTF">2017-04-25T11:05:09Z</dcterms:modified>
</cp:coreProperties>
</file>